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80" r:id="rId2"/>
  </p:sldMasterIdLst>
  <p:notesMasterIdLst>
    <p:notesMasterId r:id="rId41"/>
  </p:notesMasterIdLst>
  <p:handoutMasterIdLst>
    <p:handoutMasterId r:id="rId42"/>
  </p:handoutMasterIdLst>
  <p:sldIdLst>
    <p:sldId id="272" r:id="rId3"/>
    <p:sldId id="343" r:id="rId4"/>
    <p:sldId id="370" r:id="rId5"/>
    <p:sldId id="322" r:id="rId6"/>
    <p:sldId id="340" r:id="rId7"/>
    <p:sldId id="323" r:id="rId8"/>
    <p:sldId id="369" r:id="rId9"/>
    <p:sldId id="329" r:id="rId10"/>
    <p:sldId id="325" r:id="rId11"/>
    <p:sldId id="360" r:id="rId12"/>
    <p:sldId id="328" r:id="rId13"/>
    <p:sldId id="373" r:id="rId14"/>
    <p:sldId id="327" r:id="rId15"/>
    <p:sldId id="375" r:id="rId16"/>
    <p:sldId id="358" r:id="rId17"/>
    <p:sldId id="297" r:id="rId18"/>
    <p:sldId id="287" r:id="rId19"/>
    <p:sldId id="279" r:id="rId20"/>
    <p:sldId id="259" r:id="rId21"/>
    <p:sldId id="301" r:id="rId22"/>
    <p:sldId id="300" r:id="rId23"/>
    <p:sldId id="318" r:id="rId24"/>
    <p:sldId id="376" r:id="rId25"/>
    <p:sldId id="310" r:id="rId26"/>
    <p:sldId id="314" r:id="rId27"/>
    <p:sldId id="363" r:id="rId28"/>
    <p:sldId id="377" r:id="rId29"/>
    <p:sldId id="334" r:id="rId30"/>
    <p:sldId id="372" r:id="rId31"/>
    <p:sldId id="371" r:id="rId32"/>
    <p:sldId id="263" r:id="rId33"/>
    <p:sldId id="362" r:id="rId34"/>
    <p:sldId id="365" r:id="rId35"/>
    <p:sldId id="299" r:id="rId36"/>
    <p:sldId id="336" r:id="rId37"/>
    <p:sldId id="260" r:id="rId38"/>
    <p:sldId id="257" r:id="rId39"/>
    <p:sldId id="335" r:id="rId40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3868"/>
    <a:srgbClr val="16509C"/>
    <a:srgbClr val="F0E8E6"/>
    <a:srgbClr val="87ADDB"/>
    <a:srgbClr val="FFCC66"/>
    <a:srgbClr val="FFCC99"/>
    <a:srgbClr val="042348"/>
    <a:srgbClr val="042650"/>
    <a:srgbClr val="001B50"/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264" autoAdjust="0"/>
    <p:restoredTop sz="89030" autoAdjust="0"/>
  </p:normalViewPr>
  <p:slideViewPr>
    <p:cSldViewPr snapToGrid="0">
      <p:cViewPr varScale="1">
        <p:scale>
          <a:sx n="102" d="100"/>
          <a:sy n="102" d="100"/>
        </p:scale>
        <p:origin x="306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6873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0038"/>
    </p:cViewPr>
  </p:sorterViewPr>
  <p:notesViewPr>
    <p:cSldViewPr snapToGrid="0">
      <p:cViewPr varScale="1">
        <p:scale>
          <a:sx n="72" d="100"/>
          <a:sy n="72" d="100"/>
        </p:scale>
        <p:origin x="2600" y="4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4" tIns="46586" rIns="93174" bIns="4658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4" tIns="46586" rIns="93174" bIns="46586" rtlCol="0"/>
          <a:lstStyle>
            <a:lvl1pPr algn="r">
              <a:defRPr sz="1200"/>
            </a:lvl1pPr>
          </a:lstStyle>
          <a:p>
            <a:fld id="{D3AF6B56-CC41-4E43-8F21-A56BE5E9C11A}" type="datetimeFigureOut">
              <a:rPr lang="en-US" smtClean="0"/>
              <a:t>5/7/2018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4" tIns="46586" rIns="93174" bIns="4658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4" tIns="46586" rIns="93174" bIns="46586" rtlCol="0" anchor="b"/>
          <a:lstStyle>
            <a:lvl1pPr algn="r">
              <a:defRPr sz="1200"/>
            </a:lvl1pPr>
          </a:lstStyle>
          <a:p>
            <a:fld id="{AC7F7E47-2C23-4DD4-AE91-5193E956E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2038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258" cy="465292"/>
          </a:xfrm>
          <a:prstGeom prst="rect">
            <a:avLst/>
          </a:prstGeom>
        </p:spPr>
        <p:txBody>
          <a:bodyPr vert="horz" lIns="90416" tIns="45208" rIns="90416" bIns="4520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576" y="0"/>
            <a:ext cx="3038258" cy="465292"/>
          </a:xfrm>
          <a:prstGeom prst="rect">
            <a:avLst/>
          </a:prstGeom>
        </p:spPr>
        <p:txBody>
          <a:bodyPr vert="horz" lIns="90416" tIns="45208" rIns="90416" bIns="45208" rtlCol="0"/>
          <a:lstStyle>
            <a:lvl1pPr algn="r">
              <a:defRPr sz="1200"/>
            </a:lvl1pPr>
          </a:lstStyle>
          <a:p>
            <a:fld id="{BBF12871-0AA2-455D-8C42-0B8899578572}" type="datetimeFigureOut">
              <a:rPr lang="en-US" smtClean="0"/>
              <a:t>5/7/2018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416" tIns="45208" rIns="90416" bIns="4520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0413" y="4473716"/>
            <a:ext cx="5609574" cy="3661028"/>
          </a:xfrm>
          <a:prstGeom prst="rect">
            <a:avLst/>
          </a:prstGeom>
        </p:spPr>
        <p:txBody>
          <a:bodyPr vert="horz" lIns="90416" tIns="45208" rIns="90416" bIns="4520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31108"/>
            <a:ext cx="3038258" cy="465292"/>
          </a:xfrm>
          <a:prstGeom prst="rect">
            <a:avLst/>
          </a:prstGeom>
        </p:spPr>
        <p:txBody>
          <a:bodyPr vert="horz" lIns="90416" tIns="45208" rIns="90416" bIns="4520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576" y="8831108"/>
            <a:ext cx="3038258" cy="465292"/>
          </a:xfrm>
          <a:prstGeom prst="rect">
            <a:avLst/>
          </a:prstGeom>
        </p:spPr>
        <p:txBody>
          <a:bodyPr vert="horz" lIns="90416" tIns="45208" rIns="90416" bIns="45208" rtlCol="0" anchor="b"/>
          <a:lstStyle>
            <a:lvl1pPr algn="r">
              <a:defRPr sz="1200"/>
            </a:lvl1pPr>
          </a:lstStyle>
          <a:p>
            <a:fld id="{AFFC1364-5AEB-49BA-9742-6569456DF8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714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FC1364-5AEB-49BA-9742-6569456DF8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777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FC1364-5AEB-49BA-9742-6569456DF87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10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FC1364-5AEB-49BA-9742-6569456DF87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5041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FC1364-5AEB-49BA-9742-6569456DF87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837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FC1364-5AEB-49BA-9742-6569456DF87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1683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FC1364-5AEB-49BA-9742-6569456DF87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043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</a:t>
            </a:r>
            <a:r>
              <a:rPr lang="en-US" baseline="0" dirty="0"/>
              <a:t> a ‘build slide’ when you introduce the change from siloed organization to associations to work for a common mission.</a:t>
            </a:r>
          </a:p>
          <a:p>
            <a:endParaRPr lang="en-US" baseline="0" dirty="0"/>
          </a:p>
          <a:p>
            <a:r>
              <a:rPr lang="en-US" baseline="0" dirty="0"/>
              <a:t>One essential to make the transition from institutions to associations is trust…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53D81-630F-44B5-95D5-228A2450AD8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8544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Give</a:t>
            </a:r>
            <a:r>
              <a:rPr lang="en-US" baseline="0" dirty="0"/>
              <a:t> table groups a few minutes to discuss then facilitate a brief large group discussion.</a:t>
            </a:r>
          </a:p>
          <a:p>
            <a:endParaRPr lang="en-US" baseline="0" dirty="0"/>
          </a:p>
          <a:p>
            <a:r>
              <a:rPr lang="en-US" baseline="0" dirty="0"/>
              <a:t>Transition: our hope is to use collaboration to start a movement. Let’s take look at a few lessons on leadership to help get us started…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53D81-630F-44B5-95D5-228A2450AD8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6942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FC1364-5AEB-49BA-9742-6569456DF87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8837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FC1364-5AEB-49BA-9742-6569456DF87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5265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FC1364-5AEB-49BA-9742-6569456DF87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133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FC1364-5AEB-49BA-9742-6569456DF87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1754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1D3868"/>
                </a:solidFill>
                <a:ea typeface="Calibri" panose="020F0502020204030204" pitchFamily="34" charset="0"/>
              </a:rPr>
              <a:t>(note to self – definition of leadership – Develop the Potential of Others, Meet the Needs of Others)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2079">
              <a:defRPr/>
            </a:pPr>
            <a:fld id="{AFFC1364-5AEB-49BA-9742-6569456DF87C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52079">
                <a:defRPr/>
              </a:pPr>
              <a:t>32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076753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FC1364-5AEB-49BA-9742-6569456DF87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188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1D3868"/>
                </a:solidFill>
                <a:ea typeface="Calibri" panose="020F0502020204030204" pitchFamily="34" charset="0"/>
              </a:rPr>
              <a:t>(note to self – definition of leadership – Develop the Potential of Others, Meet the Needs of Others)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FC1364-5AEB-49BA-9742-6569456DF87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3563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FC1364-5AEB-49BA-9742-6569456DF87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751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FC1364-5AEB-49BA-9742-6569456DF87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4859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FC1364-5AEB-49BA-9742-6569456DF87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6115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FC1364-5AEB-49BA-9742-6569456DF87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7762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FC1364-5AEB-49BA-9742-6569456DF87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5115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FC1364-5AEB-49BA-9742-6569456DF87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129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 cap="none" baseline="0">
                <a:solidFill>
                  <a:schemeClr val="accent1"/>
                </a:solidFill>
                <a:effectLst/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32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ACE8-BD74-46D0-97AB-916B804B0B9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378953"/>
      </p:ext>
    </p:extLst>
  </p:cSld>
  <p:clrMapOvr>
    <a:masterClrMapping/>
  </p:clrMapOvr>
  <p:transition spd="slow">
    <p:randomBa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none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2112264"/>
            <a:ext cx="10818812" cy="1545336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ACE8-BD74-46D0-97AB-916B804B0B9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9200658"/>
      </p:ext>
    </p:extLst>
  </p:cSld>
  <p:clrMapOvr>
    <a:masterClrMapping/>
  </p:clrMapOvr>
  <p:transition spd="slow">
    <p:randomBa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1691640"/>
            <a:ext cx="10058400" cy="3822192"/>
          </a:xfrm>
        </p:spPr>
        <p:txBody>
          <a:bodyPr anchor="ctr">
            <a:normAutofit/>
          </a:bodyPr>
          <a:lstStyle>
            <a:lvl1pPr algn="l">
              <a:defRPr sz="3200" b="0" cap="none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8908" y="365760"/>
            <a:ext cx="8535988" cy="1157224"/>
          </a:xfrm>
        </p:spPr>
        <p:txBody>
          <a:bodyPr anchor="ctr">
            <a:normAutofit/>
          </a:bodyPr>
          <a:lstStyle>
            <a:lvl1pPr marL="0" indent="0" algn="l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ACE8-BD74-46D0-97AB-916B804B0B9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14808"/>
      </p:ext>
    </p:extLst>
  </p:cSld>
  <p:clrMapOvr>
    <a:masterClrMapping/>
  </p:clrMapOvr>
  <p:transition spd="slow">
    <p:randomBar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none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28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ACE8-BD74-46D0-97AB-916B804B0B9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accent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accent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3244288"/>
      </p:ext>
    </p:extLst>
  </p:cSld>
  <p:clrMapOvr>
    <a:masterClrMapping/>
  </p:clrMapOvr>
  <p:transition spd="slow">
    <p:randomBa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196" y="283464"/>
            <a:ext cx="10773220" cy="914400"/>
          </a:xfrm>
        </p:spPr>
        <p:txBody>
          <a:bodyPr anchor="b">
            <a:normAutofit/>
          </a:bodyPr>
          <a:lstStyle>
            <a:lvl1pPr algn="l">
              <a:defRPr sz="3200" b="0" cap="none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6196" y="2316629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ACE8-BD74-46D0-97AB-916B804B0B9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519888"/>
      </p:ext>
    </p:extLst>
  </p:cSld>
  <p:clrMapOvr>
    <a:masterClrMapping/>
  </p:clrMapOvr>
  <p:transition spd="slow">
    <p:randomBar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none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baseline="0" dirty="0">
                <a:ln w="3175" cmpd="sng">
                  <a:noFill/>
                </a:ln>
                <a:solidFill>
                  <a:schemeClr val="accent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ACE8-BD74-46D0-97AB-916B804B0B9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accent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3" y="278732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accent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51941324"/>
      </p:ext>
    </p:extLst>
  </p:cSld>
  <p:clrMapOvr>
    <a:masterClrMapping/>
  </p:clrMapOvr>
  <p:transition spd="slow">
    <p:randomBar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cap="none" baseline="0" dirty="0">
                <a:solidFill>
                  <a:schemeClr val="accent1"/>
                </a:solidFill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baseline="0" dirty="0">
                <a:ln w="3175" cmpd="sng">
                  <a:noFill/>
                </a:ln>
                <a:solidFill>
                  <a:schemeClr val="accent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ACE8-BD74-46D0-97AB-916B804B0B9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006976"/>
      </p:ext>
    </p:extLst>
  </p:cSld>
  <p:clrMapOvr>
    <a:masterClrMapping/>
  </p:clrMapOvr>
  <p:transition spd="slow">
    <p:randomBar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cap="none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  <a:lvl2pPr>
              <a:defRPr sz="2400">
                <a:solidFill>
                  <a:schemeClr val="accent1"/>
                </a:solidFill>
              </a:defRPr>
            </a:lvl2pPr>
            <a:lvl3pPr>
              <a:defRPr sz="2000">
                <a:solidFill>
                  <a:schemeClr val="accent1"/>
                </a:solidFill>
              </a:defRPr>
            </a:lvl3pPr>
            <a:lvl4pPr>
              <a:defRPr sz="1800">
                <a:solidFill>
                  <a:schemeClr val="accent1"/>
                </a:solidFill>
              </a:defRPr>
            </a:lvl4pPr>
            <a:lvl5pPr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ACE8-BD74-46D0-97AB-916B804B0B9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6DFAF2F-5D33-4DD8-8587-A74B106D38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21744" y="6168064"/>
            <a:ext cx="1138844" cy="209736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700" b="0" i="0">
                <a:solidFill>
                  <a:schemeClr val="accent1"/>
                </a:solidFill>
                <a:effectLst/>
                <a:latin typeface="Mesmerize Bk" panose="020B0504020201010102" pitchFamily="34" charset="0"/>
              </a:defRPr>
            </a:lvl1pPr>
          </a:lstStyle>
          <a:p>
            <a:pPr algn="ctr"/>
            <a:r>
              <a:rPr lang="en-US" dirty="0"/>
              <a:t>© 2017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DEF66C-CF8E-4555-B7F8-608ADCED3F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567" y="6131309"/>
            <a:ext cx="1893433" cy="726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60091"/>
      </p:ext>
    </p:extLst>
  </p:cSld>
  <p:clrMapOvr>
    <a:masterClrMapping/>
  </p:clrMapOvr>
  <p:transition spd="slow">
    <p:randomBar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>
            <a:lvl1pPr>
              <a:defRPr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  <a:lvl2pPr>
              <a:defRPr sz="2400">
                <a:solidFill>
                  <a:schemeClr val="accent1"/>
                </a:solidFill>
              </a:defRPr>
            </a:lvl2pPr>
            <a:lvl3pPr>
              <a:defRPr sz="2000">
                <a:solidFill>
                  <a:schemeClr val="accent1"/>
                </a:solidFill>
              </a:defRPr>
            </a:lvl3pPr>
            <a:lvl4pPr>
              <a:defRPr sz="1800">
                <a:solidFill>
                  <a:schemeClr val="accent1"/>
                </a:solidFill>
              </a:defRPr>
            </a:lvl4pPr>
            <a:lvl5pPr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ACE8-BD74-46D0-97AB-916B804B0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17218"/>
      </p:ext>
    </p:extLst>
  </p:cSld>
  <p:clrMapOvr>
    <a:masterClrMapping/>
  </p:clrMapOvr>
  <p:transition spd="slow">
    <p:randomBar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3A6AB2-EB90-40CC-9BAA-34E7A7A9BE2F}" type="datetimeFigureOut">
              <a:rPr lang="en-US" smtClean="0"/>
              <a:t>5/7/2018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6BCCB-D545-465C-830D-CA0DD30A17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598076"/>
      </p:ext>
    </p:extLst>
  </p:cSld>
  <p:clrMapOvr>
    <a:masterClrMapping/>
  </p:clrMapOvr>
  <p:transition spd="slow">
    <p:randomBar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96310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467C2EFC-2BBE-4B04-AE87-DEC490D14542}" type="datetimeFigureOut">
              <a:rPr lang="en-US" smtClean="0"/>
              <a:t>5/7/2018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496310"/>
            <a:ext cx="41148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96310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E6E4120-1398-46CD-8F62-165294E58329}" type="slidenum">
              <a:rPr lang="en-US" smtClean="0"/>
              <a:t>‹#›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0" y="-1"/>
            <a:ext cx="12192000" cy="1054360"/>
            <a:chOff x="0" y="-1"/>
            <a:chExt cx="12192000" cy="1054360"/>
          </a:xfrm>
        </p:grpSpPr>
        <p:sp>
          <p:nvSpPr>
            <p:cNvPr id="7" name="Rectangle 6"/>
            <p:cNvSpPr/>
            <p:nvPr userDrawn="1"/>
          </p:nvSpPr>
          <p:spPr>
            <a:xfrm>
              <a:off x="0" y="-1"/>
              <a:ext cx="12192000" cy="1054360"/>
            </a:xfrm>
            <a:prstGeom prst="rect">
              <a:avLst/>
            </a:prstGeom>
            <a:gradFill>
              <a:gsLst>
                <a:gs pos="87000">
                  <a:srgbClr val="E53B2A"/>
                </a:gs>
                <a:gs pos="100000">
                  <a:srgbClr val="80000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395" y="37243"/>
              <a:ext cx="3338857" cy="905147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0" y="6188400"/>
            <a:ext cx="12192000" cy="646331"/>
            <a:chOff x="0" y="6188400"/>
            <a:chExt cx="12192000" cy="646331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6188400"/>
              <a:ext cx="12192000" cy="369046"/>
            </a:xfrm>
            <a:prstGeom prst="rect">
              <a:avLst/>
            </a:prstGeom>
            <a:gradFill>
              <a:gsLst>
                <a:gs pos="87000">
                  <a:srgbClr val="E63C2B"/>
                </a:gs>
                <a:gs pos="100000">
                  <a:srgbClr val="80000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1" name="TextBox 10"/>
            <p:cNvSpPr txBox="1"/>
            <p:nvPr userDrawn="1"/>
          </p:nvSpPr>
          <p:spPr>
            <a:xfrm>
              <a:off x="0" y="6188400"/>
              <a:ext cx="121919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Our</a:t>
              </a:r>
              <a:r>
                <a:rPr lang="en-US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Vision: </a:t>
              </a:r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 take pride in educating and graduating each student prepared and inspired to contribute to the world.</a:t>
              </a:r>
            </a:p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06765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none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  <a:lvl2pPr>
              <a:defRPr sz="2800">
                <a:solidFill>
                  <a:schemeClr val="accent1"/>
                </a:solidFill>
              </a:defRPr>
            </a:lvl2pPr>
            <a:lvl3pPr>
              <a:defRPr sz="2400">
                <a:solidFill>
                  <a:schemeClr val="accent1"/>
                </a:solidFill>
              </a:defRPr>
            </a:lvl3pPr>
            <a:lvl4pPr>
              <a:defRPr sz="2000">
                <a:solidFill>
                  <a:schemeClr val="accent1"/>
                </a:solidFill>
              </a:defRPr>
            </a:lvl4pPr>
            <a:lvl5pPr>
              <a:defRPr sz="20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ACE8-BD74-46D0-97AB-916B804B0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003771"/>
      </p:ext>
    </p:extLst>
  </p:cSld>
  <p:clrMapOvr>
    <a:masterClrMapping/>
  </p:clrMapOvr>
  <p:transition spd="slow">
    <p:randomBar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21778"/>
            <a:ext cx="10515600" cy="111008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02023"/>
            <a:ext cx="10515600" cy="39749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96307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467C2EFC-2BBE-4B04-AE87-DEC490D14542}" type="datetimeFigureOut">
              <a:rPr lang="en-US" smtClean="0"/>
              <a:t>5/7/2018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496307"/>
            <a:ext cx="41148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96307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E6E4120-1398-46CD-8F62-165294E5832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6188400"/>
            <a:ext cx="12192000" cy="369046"/>
          </a:xfrm>
          <a:prstGeom prst="rect">
            <a:avLst/>
          </a:prstGeom>
          <a:gradFill>
            <a:gsLst>
              <a:gs pos="87000">
                <a:srgbClr val="E63C2B"/>
              </a:gs>
              <a:gs pos="100000">
                <a:srgbClr val="8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-1"/>
            <a:ext cx="12192000" cy="1054360"/>
          </a:xfrm>
          <a:prstGeom prst="rect">
            <a:avLst/>
          </a:prstGeom>
          <a:gradFill>
            <a:gsLst>
              <a:gs pos="87000">
                <a:srgbClr val="E53B2A"/>
              </a:gs>
              <a:gs pos="100000">
                <a:srgbClr val="8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95" y="42015"/>
            <a:ext cx="3338857" cy="89560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61884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</a:t>
            </a:r>
            <a:r>
              <a:rPr lang="en-US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Vision: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take pride in educating and graduating each student prepared and inspired to contribute to the world.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497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96309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467C2EFC-2BBE-4B04-AE87-DEC490D14542}" type="datetimeFigureOut">
              <a:rPr lang="en-US" smtClean="0"/>
              <a:t>5/7/2018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496309"/>
            <a:ext cx="41148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96309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E6E4120-1398-46CD-8F62-165294E5832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6188400"/>
            <a:ext cx="12192000" cy="369046"/>
          </a:xfrm>
          <a:prstGeom prst="rect">
            <a:avLst/>
          </a:prstGeom>
          <a:gradFill>
            <a:gsLst>
              <a:gs pos="87000">
                <a:srgbClr val="E63C2B"/>
              </a:gs>
              <a:gs pos="100000">
                <a:srgbClr val="8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-1"/>
            <a:ext cx="12192000" cy="1054360"/>
          </a:xfrm>
          <a:prstGeom prst="rect">
            <a:avLst/>
          </a:prstGeom>
          <a:gradFill>
            <a:gsLst>
              <a:gs pos="87000">
                <a:srgbClr val="E53B2A"/>
              </a:gs>
              <a:gs pos="100000">
                <a:srgbClr val="8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95" y="42015"/>
            <a:ext cx="3338857" cy="89560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61884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</a:t>
            </a:r>
            <a:r>
              <a:rPr lang="en-US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Vision: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take pride in educating and graduating each student prepared and inspired to contribute to the world.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8753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0" y="-1"/>
            <a:ext cx="12192000" cy="1054360"/>
            <a:chOff x="0" y="-1"/>
            <a:chExt cx="12192000" cy="1054360"/>
          </a:xfrm>
        </p:grpSpPr>
        <p:sp>
          <p:nvSpPr>
            <p:cNvPr id="23" name="Rectangle 22"/>
            <p:cNvSpPr/>
            <p:nvPr userDrawn="1"/>
          </p:nvSpPr>
          <p:spPr>
            <a:xfrm>
              <a:off x="0" y="-1"/>
              <a:ext cx="12192000" cy="1054360"/>
            </a:xfrm>
            <a:prstGeom prst="rect">
              <a:avLst/>
            </a:prstGeom>
            <a:gradFill>
              <a:gsLst>
                <a:gs pos="87000">
                  <a:srgbClr val="E53B2A"/>
                </a:gs>
                <a:gs pos="100000">
                  <a:srgbClr val="80000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395" y="42015"/>
              <a:ext cx="3338857" cy="895603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65796"/>
            <a:ext cx="10515600" cy="62489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496315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467C2EFC-2BBE-4B04-AE87-DEC490D14542}" type="datetimeFigureOut">
              <a:rPr lang="en-US" smtClean="0"/>
              <a:t>5/7/2018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496315"/>
            <a:ext cx="41148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496315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E6E4120-1398-46CD-8F62-165294E58329}" type="slidenum">
              <a:rPr lang="en-US" smtClean="0"/>
              <a:t>‹#›</a:t>
            </a:fld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0" y="6188400"/>
            <a:ext cx="12192000" cy="646331"/>
            <a:chOff x="0" y="6188400"/>
            <a:chExt cx="12192000" cy="646331"/>
          </a:xfrm>
        </p:grpSpPr>
        <p:sp>
          <p:nvSpPr>
            <p:cNvPr id="26" name="Rectangle 25"/>
            <p:cNvSpPr/>
            <p:nvPr userDrawn="1"/>
          </p:nvSpPr>
          <p:spPr>
            <a:xfrm>
              <a:off x="0" y="6188400"/>
              <a:ext cx="12192000" cy="369046"/>
            </a:xfrm>
            <a:prstGeom prst="rect">
              <a:avLst/>
            </a:prstGeom>
            <a:gradFill>
              <a:gsLst>
                <a:gs pos="87000">
                  <a:srgbClr val="E63C2B"/>
                </a:gs>
                <a:gs pos="100000">
                  <a:srgbClr val="80000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7" name="TextBox 26"/>
            <p:cNvSpPr txBox="1"/>
            <p:nvPr userDrawn="1"/>
          </p:nvSpPr>
          <p:spPr>
            <a:xfrm>
              <a:off x="0" y="6188400"/>
              <a:ext cx="121919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Our</a:t>
              </a:r>
              <a:r>
                <a:rPr lang="en-US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Vision: </a:t>
              </a:r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 take pride in educating and graduating each student prepared and inspired to contribute to the world.</a:t>
              </a:r>
            </a:p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7329117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054359"/>
            <a:ext cx="10515600" cy="63632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0" y="-1"/>
            <a:ext cx="12192000" cy="1054360"/>
            <a:chOff x="0" y="-1"/>
            <a:chExt cx="12192000" cy="1054360"/>
          </a:xfrm>
        </p:grpSpPr>
        <p:sp>
          <p:nvSpPr>
            <p:cNvPr id="11" name="Rectangle 10"/>
            <p:cNvSpPr/>
            <p:nvPr userDrawn="1"/>
          </p:nvSpPr>
          <p:spPr>
            <a:xfrm>
              <a:off x="0" y="-1"/>
              <a:ext cx="12192000" cy="1054360"/>
            </a:xfrm>
            <a:prstGeom prst="rect">
              <a:avLst/>
            </a:prstGeom>
            <a:gradFill>
              <a:gsLst>
                <a:gs pos="87000">
                  <a:srgbClr val="E53B2A"/>
                </a:gs>
                <a:gs pos="100000">
                  <a:srgbClr val="80000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395" y="42015"/>
              <a:ext cx="3338857" cy="895603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0" y="6188400"/>
            <a:ext cx="12192000" cy="646331"/>
            <a:chOff x="0" y="6188400"/>
            <a:chExt cx="12192000" cy="646331"/>
          </a:xfrm>
        </p:grpSpPr>
        <p:sp>
          <p:nvSpPr>
            <p:cNvPr id="14" name="Rectangle 13"/>
            <p:cNvSpPr/>
            <p:nvPr userDrawn="1"/>
          </p:nvSpPr>
          <p:spPr>
            <a:xfrm>
              <a:off x="0" y="6188400"/>
              <a:ext cx="12192000" cy="369046"/>
            </a:xfrm>
            <a:prstGeom prst="rect">
              <a:avLst/>
            </a:prstGeom>
            <a:gradFill>
              <a:gsLst>
                <a:gs pos="87000">
                  <a:srgbClr val="E63C2B"/>
                </a:gs>
                <a:gs pos="100000">
                  <a:srgbClr val="80000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" name="TextBox 14"/>
            <p:cNvSpPr txBox="1"/>
            <p:nvPr userDrawn="1"/>
          </p:nvSpPr>
          <p:spPr>
            <a:xfrm>
              <a:off x="0" y="6188400"/>
              <a:ext cx="121919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Our</a:t>
              </a:r>
              <a:r>
                <a:rPr lang="en-US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Vision: </a:t>
              </a:r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 take pride in educating and graduating each student prepared and inspired to contribute to the world.</a:t>
              </a:r>
            </a:p>
            <a:p>
              <a:endParaRPr lang="en-US" dirty="0"/>
            </a:p>
          </p:txBody>
        </p:sp>
      </p:grpSp>
      <p:sp>
        <p:nvSpPr>
          <p:cNvPr id="16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496315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467C2EFC-2BBE-4B04-AE87-DEC490D14542}" type="datetimeFigureOut">
              <a:rPr lang="en-US" smtClean="0"/>
              <a:t>5/7/2018</a:t>
            </a:fld>
            <a:endParaRPr lang="en-US"/>
          </a:p>
        </p:txBody>
      </p:sp>
      <p:sp>
        <p:nvSpPr>
          <p:cNvPr id="1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496315"/>
            <a:ext cx="41148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496315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E6E4120-1398-46CD-8F62-165294E58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2837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54359"/>
            <a:ext cx="10515600" cy="63632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496313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467C2EFC-2BBE-4B04-AE87-DEC490D14542}" type="datetimeFigureOut">
              <a:rPr lang="en-US" smtClean="0"/>
              <a:t>5/7/2018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496313"/>
            <a:ext cx="41148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496313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E6E4120-1398-46CD-8F62-165294E58329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0" y="-1"/>
            <a:ext cx="12192000" cy="1054360"/>
            <a:chOff x="0" y="-1"/>
            <a:chExt cx="12192000" cy="1054360"/>
          </a:xfrm>
        </p:grpSpPr>
        <p:sp>
          <p:nvSpPr>
            <p:cNvPr id="8" name="Rectangle 7"/>
            <p:cNvSpPr/>
            <p:nvPr userDrawn="1"/>
          </p:nvSpPr>
          <p:spPr>
            <a:xfrm>
              <a:off x="0" y="-1"/>
              <a:ext cx="12192000" cy="1054360"/>
            </a:xfrm>
            <a:prstGeom prst="rect">
              <a:avLst/>
            </a:prstGeom>
            <a:gradFill>
              <a:gsLst>
                <a:gs pos="87000">
                  <a:srgbClr val="E53B2A"/>
                </a:gs>
                <a:gs pos="100000">
                  <a:srgbClr val="80000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395" y="42015"/>
              <a:ext cx="3338857" cy="895603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0" y="6188400"/>
            <a:ext cx="12192000" cy="646331"/>
            <a:chOff x="0" y="6188400"/>
            <a:chExt cx="12192000" cy="646331"/>
          </a:xfrm>
        </p:grpSpPr>
        <p:sp>
          <p:nvSpPr>
            <p:cNvPr id="11" name="Rectangle 10"/>
            <p:cNvSpPr/>
            <p:nvPr userDrawn="1"/>
          </p:nvSpPr>
          <p:spPr>
            <a:xfrm>
              <a:off x="0" y="6188400"/>
              <a:ext cx="12192000" cy="369046"/>
            </a:xfrm>
            <a:prstGeom prst="rect">
              <a:avLst/>
            </a:prstGeom>
            <a:gradFill>
              <a:gsLst>
                <a:gs pos="87000">
                  <a:srgbClr val="E63C2B"/>
                </a:gs>
                <a:gs pos="100000">
                  <a:srgbClr val="80000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2" name="TextBox 11"/>
            <p:cNvSpPr txBox="1"/>
            <p:nvPr userDrawn="1"/>
          </p:nvSpPr>
          <p:spPr>
            <a:xfrm>
              <a:off x="0" y="6188400"/>
              <a:ext cx="121919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Our</a:t>
              </a:r>
              <a:r>
                <a:rPr lang="en-US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Vision: </a:t>
              </a:r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 take pride in educating and graduating each student prepared and inspired to contribute to the world.</a:t>
              </a:r>
            </a:p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1439114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496307"/>
            <a:ext cx="2743200" cy="365125"/>
          </a:xfrm>
        </p:spPr>
        <p:txBody>
          <a:bodyPr/>
          <a:lstStyle/>
          <a:p>
            <a:fld id="{467C2EFC-2BBE-4B04-AE87-DEC490D14542}" type="datetimeFigureOut">
              <a:rPr lang="en-US" smtClean="0"/>
              <a:t>5/7/2018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496307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496307"/>
            <a:ext cx="2743200" cy="365125"/>
          </a:xfrm>
        </p:spPr>
        <p:txBody>
          <a:bodyPr/>
          <a:lstStyle/>
          <a:p>
            <a:fld id="{FE6E4120-1398-46CD-8F62-165294E58329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0" y="-1"/>
            <a:ext cx="12192000" cy="1054360"/>
            <a:chOff x="0" y="-1"/>
            <a:chExt cx="12192000" cy="1054360"/>
          </a:xfrm>
        </p:grpSpPr>
        <p:sp>
          <p:nvSpPr>
            <p:cNvPr id="6" name="Rectangle 5"/>
            <p:cNvSpPr/>
            <p:nvPr userDrawn="1"/>
          </p:nvSpPr>
          <p:spPr>
            <a:xfrm>
              <a:off x="0" y="-1"/>
              <a:ext cx="12192000" cy="1054360"/>
            </a:xfrm>
            <a:prstGeom prst="rect">
              <a:avLst/>
            </a:prstGeom>
            <a:gradFill>
              <a:gsLst>
                <a:gs pos="87000">
                  <a:srgbClr val="E53B2A"/>
                </a:gs>
                <a:gs pos="100000">
                  <a:srgbClr val="80000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395" y="42015"/>
              <a:ext cx="3338857" cy="895603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0" y="6188400"/>
            <a:ext cx="12192000" cy="646331"/>
            <a:chOff x="0" y="6188400"/>
            <a:chExt cx="12192000" cy="646331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6188400"/>
              <a:ext cx="12192000" cy="369046"/>
            </a:xfrm>
            <a:prstGeom prst="rect">
              <a:avLst/>
            </a:prstGeom>
            <a:gradFill>
              <a:gsLst>
                <a:gs pos="87000">
                  <a:srgbClr val="E63C2B"/>
                </a:gs>
                <a:gs pos="100000">
                  <a:srgbClr val="80000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0" name="TextBox 9"/>
            <p:cNvSpPr txBox="1"/>
            <p:nvPr userDrawn="1"/>
          </p:nvSpPr>
          <p:spPr>
            <a:xfrm>
              <a:off x="0" y="6188400"/>
              <a:ext cx="121919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Our</a:t>
              </a:r>
              <a:r>
                <a:rPr lang="en-US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Vision: </a:t>
              </a:r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 take pride in educating and graduating each student prepared and inspired to contribute to the world.</a:t>
              </a:r>
            </a:p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5302150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054358"/>
            <a:ext cx="3932237" cy="100304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054358"/>
            <a:ext cx="6172200" cy="480669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496311"/>
            <a:ext cx="2743200" cy="365125"/>
          </a:xfrm>
        </p:spPr>
        <p:txBody>
          <a:bodyPr/>
          <a:lstStyle/>
          <a:p>
            <a:fld id="{467C2EFC-2BBE-4B04-AE87-DEC490D14542}" type="datetimeFigureOut">
              <a:rPr lang="en-US" smtClean="0"/>
              <a:t>5/7/2018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496311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496311"/>
            <a:ext cx="2743200" cy="365125"/>
          </a:xfrm>
        </p:spPr>
        <p:txBody>
          <a:bodyPr/>
          <a:lstStyle/>
          <a:p>
            <a:fld id="{FE6E4120-1398-46CD-8F62-165294E58329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0" y="-1"/>
            <a:ext cx="12192000" cy="1054360"/>
            <a:chOff x="0" y="-1"/>
            <a:chExt cx="12192000" cy="105436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-1"/>
              <a:ext cx="12192000" cy="1054360"/>
            </a:xfrm>
            <a:prstGeom prst="rect">
              <a:avLst/>
            </a:prstGeom>
            <a:gradFill>
              <a:gsLst>
                <a:gs pos="87000">
                  <a:srgbClr val="E53B2A"/>
                </a:gs>
                <a:gs pos="100000">
                  <a:srgbClr val="80000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395" y="42015"/>
              <a:ext cx="3338857" cy="895603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0" y="6188400"/>
            <a:ext cx="12192000" cy="646331"/>
            <a:chOff x="0" y="6188400"/>
            <a:chExt cx="12192000" cy="646331"/>
          </a:xfrm>
        </p:grpSpPr>
        <p:sp>
          <p:nvSpPr>
            <p:cNvPr id="12" name="Rectangle 11"/>
            <p:cNvSpPr/>
            <p:nvPr userDrawn="1"/>
          </p:nvSpPr>
          <p:spPr>
            <a:xfrm>
              <a:off x="0" y="6188400"/>
              <a:ext cx="12192000" cy="369046"/>
            </a:xfrm>
            <a:prstGeom prst="rect">
              <a:avLst/>
            </a:prstGeom>
            <a:gradFill>
              <a:gsLst>
                <a:gs pos="87000">
                  <a:srgbClr val="E63C2B"/>
                </a:gs>
                <a:gs pos="100000">
                  <a:srgbClr val="80000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3" name="TextBox 12"/>
            <p:cNvSpPr txBox="1"/>
            <p:nvPr userDrawn="1"/>
          </p:nvSpPr>
          <p:spPr>
            <a:xfrm>
              <a:off x="0" y="6188400"/>
              <a:ext cx="121919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Our</a:t>
              </a:r>
              <a:r>
                <a:rPr lang="en-US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Vision: </a:t>
              </a:r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 take pride in educating and graduating each student prepared and inspired to contribute to the world.</a:t>
              </a:r>
            </a:p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3939725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054358"/>
            <a:ext cx="3932237" cy="100304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1054358"/>
            <a:ext cx="6172200" cy="474137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496311"/>
            <a:ext cx="2743200" cy="365125"/>
          </a:xfrm>
        </p:spPr>
        <p:txBody>
          <a:bodyPr/>
          <a:lstStyle/>
          <a:p>
            <a:fld id="{467C2EFC-2BBE-4B04-AE87-DEC490D14542}" type="datetimeFigureOut">
              <a:rPr lang="en-US" smtClean="0"/>
              <a:t>5/7/2018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496311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496311"/>
            <a:ext cx="2743200" cy="365125"/>
          </a:xfrm>
        </p:spPr>
        <p:txBody>
          <a:bodyPr/>
          <a:lstStyle/>
          <a:p>
            <a:fld id="{FE6E4120-1398-46CD-8F62-165294E58329}" type="slidenum">
              <a:rPr lang="en-US" smtClean="0"/>
              <a:t>‹#›</a:t>
            </a:fld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0" y="-1"/>
            <a:ext cx="12192000" cy="1054360"/>
            <a:chOff x="0" y="-1"/>
            <a:chExt cx="12192000" cy="1054360"/>
          </a:xfrm>
        </p:grpSpPr>
        <p:sp>
          <p:nvSpPr>
            <p:cNvPr id="15" name="Rectangle 14"/>
            <p:cNvSpPr/>
            <p:nvPr userDrawn="1"/>
          </p:nvSpPr>
          <p:spPr>
            <a:xfrm>
              <a:off x="0" y="-1"/>
              <a:ext cx="12192000" cy="1054360"/>
            </a:xfrm>
            <a:prstGeom prst="rect">
              <a:avLst/>
            </a:prstGeom>
            <a:gradFill>
              <a:gsLst>
                <a:gs pos="87000">
                  <a:srgbClr val="E53B2A"/>
                </a:gs>
                <a:gs pos="100000">
                  <a:srgbClr val="80000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395" y="42015"/>
              <a:ext cx="3338857" cy="895603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0" y="6188400"/>
            <a:ext cx="12192000" cy="646331"/>
            <a:chOff x="0" y="6188400"/>
            <a:chExt cx="12192000" cy="646331"/>
          </a:xfrm>
        </p:grpSpPr>
        <p:sp>
          <p:nvSpPr>
            <p:cNvPr id="18" name="Rectangle 17"/>
            <p:cNvSpPr/>
            <p:nvPr userDrawn="1"/>
          </p:nvSpPr>
          <p:spPr>
            <a:xfrm>
              <a:off x="0" y="6188400"/>
              <a:ext cx="12192000" cy="369046"/>
            </a:xfrm>
            <a:prstGeom prst="rect">
              <a:avLst/>
            </a:prstGeom>
            <a:gradFill>
              <a:gsLst>
                <a:gs pos="87000">
                  <a:srgbClr val="E63C2B"/>
                </a:gs>
                <a:gs pos="100000">
                  <a:srgbClr val="80000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9" name="TextBox 18"/>
            <p:cNvSpPr txBox="1"/>
            <p:nvPr userDrawn="1"/>
          </p:nvSpPr>
          <p:spPr>
            <a:xfrm>
              <a:off x="0" y="6188400"/>
              <a:ext cx="121919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Our</a:t>
              </a:r>
              <a:r>
                <a:rPr lang="en-US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Vision: </a:t>
              </a:r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 take pride in educating and graduating each student prepared and inspired to contribute to the world.</a:t>
              </a:r>
            </a:p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4727344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54359"/>
            <a:ext cx="10515600" cy="63632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96311"/>
            <a:ext cx="2743200" cy="365125"/>
          </a:xfrm>
        </p:spPr>
        <p:txBody>
          <a:bodyPr/>
          <a:lstStyle/>
          <a:p>
            <a:fld id="{467C2EFC-2BBE-4B04-AE87-DEC490D14542}" type="datetimeFigureOut">
              <a:rPr lang="en-US" smtClean="0"/>
              <a:t>5/7/2018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496311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96311"/>
            <a:ext cx="2743200" cy="365125"/>
          </a:xfrm>
        </p:spPr>
        <p:txBody>
          <a:bodyPr/>
          <a:lstStyle/>
          <a:p>
            <a:fld id="{FE6E4120-1398-46CD-8F62-165294E58329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0" y="-1"/>
            <a:ext cx="12192000" cy="1054360"/>
            <a:chOff x="0" y="-1"/>
            <a:chExt cx="12192000" cy="1054360"/>
          </a:xfrm>
        </p:grpSpPr>
        <p:sp>
          <p:nvSpPr>
            <p:cNvPr id="8" name="Rectangle 7"/>
            <p:cNvSpPr/>
            <p:nvPr userDrawn="1"/>
          </p:nvSpPr>
          <p:spPr>
            <a:xfrm>
              <a:off x="0" y="-1"/>
              <a:ext cx="12192000" cy="1054360"/>
            </a:xfrm>
            <a:prstGeom prst="rect">
              <a:avLst/>
            </a:prstGeom>
            <a:gradFill>
              <a:gsLst>
                <a:gs pos="87000">
                  <a:srgbClr val="E53B2A"/>
                </a:gs>
                <a:gs pos="100000">
                  <a:srgbClr val="80000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395" y="42015"/>
              <a:ext cx="3338857" cy="895603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0" y="6188400"/>
            <a:ext cx="12192000" cy="646331"/>
            <a:chOff x="0" y="6188400"/>
            <a:chExt cx="12192000" cy="646331"/>
          </a:xfrm>
        </p:grpSpPr>
        <p:sp>
          <p:nvSpPr>
            <p:cNvPr id="11" name="Rectangle 10"/>
            <p:cNvSpPr/>
            <p:nvPr userDrawn="1"/>
          </p:nvSpPr>
          <p:spPr>
            <a:xfrm>
              <a:off x="0" y="6188400"/>
              <a:ext cx="12192000" cy="369046"/>
            </a:xfrm>
            <a:prstGeom prst="rect">
              <a:avLst/>
            </a:prstGeom>
            <a:gradFill>
              <a:gsLst>
                <a:gs pos="87000">
                  <a:srgbClr val="E63C2B"/>
                </a:gs>
                <a:gs pos="100000">
                  <a:srgbClr val="80000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2" name="TextBox 11"/>
            <p:cNvSpPr txBox="1"/>
            <p:nvPr userDrawn="1"/>
          </p:nvSpPr>
          <p:spPr>
            <a:xfrm>
              <a:off x="0" y="6188400"/>
              <a:ext cx="121919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Our</a:t>
              </a:r>
              <a:r>
                <a:rPr lang="en-US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Vision: </a:t>
              </a:r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 take pride in educating and graduating each student prepared and inspired to contribute to the world.</a:t>
              </a:r>
            </a:p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9875946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1065795"/>
            <a:ext cx="2628900" cy="511116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054359"/>
            <a:ext cx="7734300" cy="512260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96312"/>
            <a:ext cx="2743200" cy="365125"/>
          </a:xfrm>
        </p:spPr>
        <p:txBody>
          <a:bodyPr/>
          <a:lstStyle/>
          <a:p>
            <a:fld id="{467C2EFC-2BBE-4B04-AE87-DEC490D14542}" type="datetimeFigureOut">
              <a:rPr lang="en-US" smtClean="0"/>
              <a:t>5/7/2018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496312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96312"/>
            <a:ext cx="2743200" cy="365125"/>
          </a:xfrm>
        </p:spPr>
        <p:txBody>
          <a:bodyPr/>
          <a:lstStyle/>
          <a:p>
            <a:fld id="{FE6E4120-1398-46CD-8F62-165294E58329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0" y="-1"/>
            <a:ext cx="12192000" cy="1054360"/>
            <a:chOff x="0" y="-1"/>
            <a:chExt cx="12192000" cy="1054360"/>
          </a:xfrm>
        </p:grpSpPr>
        <p:sp>
          <p:nvSpPr>
            <p:cNvPr id="8" name="Rectangle 7"/>
            <p:cNvSpPr/>
            <p:nvPr userDrawn="1"/>
          </p:nvSpPr>
          <p:spPr>
            <a:xfrm>
              <a:off x="0" y="-1"/>
              <a:ext cx="12192000" cy="1054360"/>
            </a:xfrm>
            <a:prstGeom prst="rect">
              <a:avLst/>
            </a:prstGeom>
            <a:gradFill>
              <a:gsLst>
                <a:gs pos="87000">
                  <a:srgbClr val="E53B2A"/>
                </a:gs>
                <a:gs pos="100000">
                  <a:srgbClr val="80000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395" y="42015"/>
              <a:ext cx="3338857" cy="895603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0" y="6188400"/>
            <a:ext cx="12192000" cy="646331"/>
            <a:chOff x="0" y="6188400"/>
            <a:chExt cx="12192000" cy="646331"/>
          </a:xfrm>
        </p:grpSpPr>
        <p:sp>
          <p:nvSpPr>
            <p:cNvPr id="11" name="Rectangle 10"/>
            <p:cNvSpPr/>
            <p:nvPr userDrawn="1"/>
          </p:nvSpPr>
          <p:spPr>
            <a:xfrm>
              <a:off x="0" y="6188400"/>
              <a:ext cx="12192000" cy="369046"/>
            </a:xfrm>
            <a:prstGeom prst="rect">
              <a:avLst/>
            </a:prstGeom>
            <a:gradFill>
              <a:gsLst>
                <a:gs pos="87000">
                  <a:srgbClr val="E63C2B"/>
                </a:gs>
                <a:gs pos="100000">
                  <a:srgbClr val="80000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2" name="TextBox 11"/>
            <p:cNvSpPr txBox="1"/>
            <p:nvPr userDrawn="1"/>
          </p:nvSpPr>
          <p:spPr>
            <a:xfrm>
              <a:off x="0" y="6188400"/>
              <a:ext cx="121919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Our</a:t>
              </a:r>
              <a:r>
                <a:rPr lang="en-US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Vision: </a:t>
              </a:r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 take pride in educating and graduating each student prepared and inspired to contribute to the world.</a:t>
              </a:r>
            </a:p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06282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187" y="296672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none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3090672"/>
            <a:ext cx="8534400" cy="2355088"/>
          </a:xfr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ACE8-BD74-46D0-97AB-916B804B0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116377"/>
      </p:ext>
    </p:extLst>
  </p:cSld>
  <p:clrMapOvr>
    <a:masterClrMapping/>
  </p:clrMapOvr>
  <p:transition spd="slow">
    <p:randomBa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2" y="1746608"/>
            <a:ext cx="4937655" cy="3615267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  <a:lvl2pPr>
              <a:defRPr sz="2400">
                <a:solidFill>
                  <a:schemeClr val="accent1"/>
                </a:solidFill>
              </a:defRPr>
            </a:lvl2pPr>
            <a:lvl3pPr>
              <a:defRPr sz="2000">
                <a:solidFill>
                  <a:schemeClr val="accent1"/>
                </a:solidFill>
              </a:defRPr>
            </a:lvl3pPr>
            <a:lvl4pPr>
              <a:defRPr sz="1800">
                <a:solidFill>
                  <a:schemeClr val="accent1"/>
                </a:solidFill>
              </a:defRPr>
            </a:lvl4pPr>
            <a:lvl5pPr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80870" y="1746609"/>
            <a:ext cx="4934479" cy="3615266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  <a:lvl2pPr>
              <a:defRPr sz="2400">
                <a:solidFill>
                  <a:schemeClr val="accent1"/>
                </a:solidFill>
              </a:defRPr>
            </a:lvl2pPr>
            <a:lvl3pPr>
              <a:defRPr sz="2000">
                <a:solidFill>
                  <a:schemeClr val="accent1"/>
                </a:solidFill>
              </a:defRPr>
            </a:lvl3pPr>
            <a:lvl4pPr>
              <a:defRPr sz="1800">
                <a:solidFill>
                  <a:schemeClr val="accent1"/>
                </a:solidFill>
              </a:defRPr>
            </a:lvl4pPr>
            <a:lvl5pPr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ACE8-BD74-46D0-97AB-916B804B0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227934"/>
      </p:ext>
    </p:extLst>
  </p:cSld>
  <p:clrMapOvr>
    <a:masterClrMapping/>
  </p:clrMapOvr>
  <p:transition spd="slow">
    <p:randomBa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176042"/>
            <a:ext cx="8534400" cy="1057625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1389888"/>
            <a:ext cx="4649787" cy="1013766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2" y="2547937"/>
            <a:ext cx="4937655" cy="3030538"/>
          </a:xfrm>
        </p:spPr>
        <p:txBody>
          <a:bodyPr anchor="t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  <a:lvl2pPr>
              <a:defRPr sz="2400">
                <a:solidFill>
                  <a:schemeClr val="accent1"/>
                </a:solidFill>
              </a:defRPr>
            </a:lvl2pPr>
            <a:lvl3pPr>
              <a:defRPr sz="2000">
                <a:solidFill>
                  <a:schemeClr val="accent1"/>
                </a:solidFill>
              </a:defRPr>
            </a:lvl3pPr>
            <a:lvl4pPr>
              <a:defRPr sz="1800">
                <a:solidFill>
                  <a:schemeClr val="accent1"/>
                </a:solidFill>
              </a:defRPr>
            </a:lvl4pPr>
            <a:lvl5pPr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775324" y="1389888"/>
            <a:ext cx="4929188" cy="996696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775324" y="2547937"/>
            <a:ext cx="4929188" cy="3030538"/>
          </a:xfrm>
        </p:spPr>
        <p:txBody>
          <a:bodyPr anchor="t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  <a:lvl2pPr>
              <a:defRPr sz="2400">
                <a:solidFill>
                  <a:schemeClr val="accent1"/>
                </a:solidFill>
              </a:defRPr>
            </a:lvl2pPr>
            <a:lvl3pPr>
              <a:defRPr sz="2000">
                <a:solidFill>
                  <a:schemeClr val="accent1"/>
                </a:solidFill>
              </a:defRPr>
            </a:lvl3pPr>
            <a:lvl4pPr>
              <a:defRPr sz="1800">
                <a:solidFill>
                  <a:schemeClr val="accent1"/>
                </a:solidFill>
              </a:defRPr>
            </a:lvl4pPr>
            <a:lvl5pPr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ACE8-BD74-46D0-97AB-916B804B0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957896"/>
      </p:ext>
    </p:extLst>
  </p:cSld>
  <p:clrMapOvr>
    <a:masterClrMapping/>
  </p:clrMapOvr>
  <p:transition spd="slow">
    <p:randomBa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ACE8-BD74-46D0-97AB-916B804B0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851942"/>
      </p:ext>
    </p:extLst>
  </p:cSld>
  <p:clrMapOvr>
    <a:masterClrMapping/>
  </p:clrMapOvr>
  <p:transition spd="slow">
    <p:randomBa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ACE8-BD74-46D0-97AB-916B804B0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049318"/>
      </p:ext>
    </p:extLst>
  </p:cSld>
  <p:clrMapOvr>
    <a:masterClrMapping/>
  </p:clrMapOvr>
  <p:transition spd="slow">
    <p:randomBa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  <a:lvl2pPr>
              <a:defRPr sz="2800">
                <a:solidFill>
                  <a:schemeClr val="accent1"/>
                </a:solidFill>
              </a:defRPr>
            </a:lvl2pPr>
            <a:lvl3pPr>
              <a:defRPr sz="2400">
                <a:solidFill>
                  <a:schemeClr val="accent1"/>
                </a:solidFill>
              </a:defRPr>
            </a:lvl3pPr>
            <a:lvl4pPr>
              <a:defRPr sz="2000">
                <a:solidFill>
                  <a:schemeClr val="accent1"/>
                </a:solidFill>
              </a:defRPr>
            </a:lvl4pPr>
            <a:lvl5pPr>
              <a:defRPr sz="20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ACE8-BD74-46D0-97AB-916B804B0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675486"/>
      </p:ext>
    </p:extLst>
  </p:cSld>
  <p:clrMapOvr>
    <a:masterClrMapping/>
  </p:clrMapOvr>
  <p:transition spd="slow">
    <p:randomBa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 cap="none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ACE8-BD74-46D0-97AB-916B804B0B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3674692"/>
      </p:ext>
    </p:extLst>
  </p:cSld>
  <p:clrMapOvr>
    <a:masterClrMapping/>
  </p:clrMapOvr>
  <p:transition spd="slow">
    <p:randomBa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3.wmf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alphaModFix amt="2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17604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2568" y="1974384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521744" y="6200642"/>
            <a:ext cx="1138844" cy="209736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700" b="0" i="0">
                <a:solidFill>
                  <a:schemeClr val="accent1"/>
                </a:solidFill>
                <a:effectLst/>
                <a:latin typeface="Mesmerize Bk" panose="020B0504020201010102" pitchFamily="34" charset="0"/>
              </a:defRPr>
            </a:lvl1pPr>
          </a:lstStyle>
          <a:p>
            <a:pPr algn="ctr"/>
            <a:r>
              <a:rPr lang="en-US" dirty="0"/>
              <a:t>© 2017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5815" y="6438569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2953" y="4919726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AE6ACE8-BD74-46D0-97AB-916B804B0B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2F8AAF-1299-479D-84E9-69C4D423776A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567" y="6163887"/>
            <a:ext cx="1893433" cy="726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2048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</p:sldLayoutIdLst>
  <p:transition spd="slow">
    <p:randomBar/>
  </p:transition>
  <p:txStyles>
    <p:titleStyle>
      <a:lvl1pPr algn="l" defTabSz="457200" rtl="0" eaLnBrk="1" latinLnBrk="0" hangingPunct="1">
        <a:spcBef>
          <a:spcPct val="0"/>
        </a:spcBef>
        <a:buNone/>
        <a:defRPr sz="3600" kern="1200" cap="none" baseline="0">
          <a:ln w="3175" cmpd="sng">
            <a:noFill/>
          </a:ln>
          <a:solidFill>
            <a:schemeClr val="accent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065796"/>
            <a:ext cx="10515600" cy="624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49631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7C2EFC-2BBE-4B04-AE87-DEC490D14542}" type="datetimeFigureOut">
              <a:rPr lang="en-US" smtClean="0"/>
              <a:t>5/7/2018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9631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49631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6E4120-1398-46CD-8F62-165294E58329}" type="slidenum">
              <a:rPr lang="en-US" smtClean="0"/>
              <a:t>‹#›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0" y="-1"/>
            <a:ext cx="12192000" cy="1054360"/>
            <a:chOff x="0" y="-1"/>
            <a:chExt cx="12192000" cy="1054360"/>
          </a:xfrm>
        </p:grpSpPr>
        <p:sp>
          <p:nvSpPr>
            <p:cNvPr id="14" name="Rectangle 13"/>
            <p:cNvSpPr/>
            <p:nvPr userDrawn="1"/>
          </p:nvSpPr>
          <p:spPr>
            <a:xfrm>
              <a:off x="0" y="-1"/>
              <a:ext cx="12192000" cy="1054360"/>
            </a:xfrm>
            <a:prstGeom prst="rect">
              <a:avLst/>
            </a:prstGeom>
            <a:gradFill>
              <a:gsLst>
                <a:gs pos="87000">
                  <a:srgbClr val="E53B2A"/>
                </a:gs>
                <a:gs pos="100000">
                  <a:srgbClr val="80000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395" y="37243"/>
              <a:ext cx="3338857" cy="905147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0" y="6188400"/>
            <a:ext cx="12192000" cy="646331"/>
            <a:chOff x="0" y="6188400"/>
            <a:chExt cx="12192000" cy="646331"/>
          </a:xfrm>
        </p:grpSpPr>
        <p:sp>
          <p:nvSpPr>
            <p:cNvPr id="17" name="Rectangle 16"/>
            <p:cNvSpPr/>
            <p:nvPr userDrawn="1"/>
          </p:nvSpPr>
          <p:spPr>
            <a:xfrm>
              <a:off x="0" y="6188400"/>
              <a:ext cx="12192000" cy="369046"/>
            </a:xfrm>
            <a:prstGeom prst="rect">
              <a:avLst/>
            </a:prstGeom>
            <a:gradFill>
              <a:gsLst>
                <a:gs pos="87000">
                  <a:srgbClr val="E63C2B"/>
                </a:gs>
                <a:gs pos="100000">
                  <a:srgbClr val="80000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" name="TextBox 17"/>
            <p:cNvSpPr txBox="1"/>
            <p:nvPr userDrawn="1"/>
          </p:nvSpPr>
          <p:spPr>
            <a:xfrm>
              <a:off x="0" y="6188400"/>
              <a:ext cx="121919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Our</a:t>
              </a:r>
              <a:r>
                <a:rPr lang="en-US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Vision: </a:t>
              </a:r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 take pride in educating and graduating each student prepared and inspired to contribute to the world.</a:t>
              </a:r>
            </a:p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35002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yYAdt-Qyl4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g"/><Relationship Id="rId11" Type="http://schemas.openxmlformats.org/officeDocument/2006/relationships/image" Target="../media/image12.jpg"/><Relationship Id="rId5" Type="http://schemas.openxmlformats.org/officeDocument/2006/relationships/image" Target="../media/image7.jpg"/><Relationship Id="rId10" Type="http://schemas.openxmlformats.org/officeDocument/2006/relationships/hyperlink" Target="http://fpcomputers.wikispaces.com/7th+Grade+Careers+Unit" TargetMode="External"/><Relationship Id="rId4" Type="http://schemas.openxmlformats.org/officeDocument/2006/relationships/image" Target="../media/image6.jpg"/><Relationship Id="rId9" Type="http://schemas.openxmlformats.org/officeDocument/2006/relationships/image" Target="../media/image11.gif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www.youtube.com/watch?v=-IMP8l175So" TargetMode="Externa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9H36Gjg5SLM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veQAJ4qlltU" TargetMode="External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centergyproject.com/" TargetMode="External"/><Relationship Id="rId2" Type="http://schemas.openxmlformats.org/officeDocument/2006/relationships/hyperlink" Target="mailto:leigh@thecentergyproject.com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hyperlink" Target="http://www.thecentergyproject.com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pe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081" y="484386"/>
            <a:ext cx="11380930" cy="5841986"/>
          </a:xfrm>
        </p:spPr>
        <p:txBody>
          <a:bodyPr>
            <a:normAutofit/>
          </a:bodyPr>
          <a:lstStyle/>
          <a:p>
            <a:pPr algn="ctr"/>
            <a:br>
              <a:rPr lang="en-US" b="1" dirty="0">
                <a:solidFill>
                  <a:srgbClr val="1D3868"/>
                </a:solidFill>
              </a:rPr>
            </a:br>
            <a:br>
              <a:rPr lang="en-US" sz="4800" b="1" dirty="0">
                <a:solidFill>
                  <a:srgbClr val="1D3868"/>
                </a:solidFill>
              </a:rPr>
            </a:br>
            <a:r>
              <a:rPr lang="en-US" sz="4400" b="1" dirty="0">
                <a:solidFill>
                  <a:srgbClr val="1D3868"/>
                </a:solidFill>
              </a:rPr>
              <a:t>Student Voice, Community Partnerships, and a Wraparound Initiative</a:t>
            </a:r>
            <a:br>
              <a:rPr lang="en-US" b="1" dirty="0">
                <a:solidFill>
                  <a:srgbClr val="1D3868"/>
                </a:solidFill>
              </a:rPr>
            </a:br>
            <a:br>
              <a:rPr lang="en-US" b="1" dirty="0">
                <a:solidFill>
                  <a:srgbClr val="1D3868"/>
                </a:solidFill>
              </a:rPr>
            </a:br>
            <a:br>
              <a:rPr lang="en-US" b="1" dirty="0">
                <a:solidFill>
                  <a:srgbClr val="1D3868"/>
                </a:solidFill>
              </a:rPr>
            </a:br>
            <a:br>
              <a:rPr lang="en-US" b="1" dirty="0">
                <a:solidFill>
                  <a:srgbClr val="1D3868"/>
                </a:solidFill>
              </a:rPr>
            </a:br>
            <a:r>
              <a:rPr lang="en-US" b="1" dirty="0">
                <a:solidFill>
                  <a:srgbClr val="1D3868"/>
                </a:solidFill>
              </a:rPr>
              <a:t>										Leigh Colburn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3DBCD8-BCD7-4156-93B5-7D1AF5DBE8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029" y="176042"/>
            <a:ext cx="3890797" cy="149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208518"/>
      </p:ext>
    </p:extLst>
  </p:cSld>
  <p:clrMapOvr>
    <a:masterClrMapping/>
  </p:clrMapOvr>
  <p:transition spd="slow">
    <p:randomBa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-228693"/>
            <a:ext cx="12233223" cy="2851972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Phases 1 &amp; 2:</a:t>
            </a:r>
            <a:r>
              <a:rPr lang="en-US" b="1" i="0" u="none" strike="noStrike" baseline="0" dirty="0">
                <a:solidFill>
                  <a:srgbClr val="002060"/>
                </a:solidFill>
              </a:rPr>
              <a:t> Identify Needs &amp; Establish Priorities </a:t>
            </a:r>
            <a:br>
              <a:rPr lang="en-US" b="1" i="0" u="none" strike="noStrike" baseline="0" dirty="0">
                <a:solidFill>
                  <a:srgbClr val="002060"/>
                </a:solidFill>
              </a:rPr>
            </a:br>
            <a:r>
              <a:rPr lang="en-US" b="1" dirty="0">
                <a:solidFill>
                  <a:srgbClr val="002060"/>
                </a:solidFill>
              </a:rPr>
              <a:t> by </a:t>
            </a:r>
            <a:r>
              <a:rPr lang="en-US" b="1" u="none" strike="noStrike" baseline="0" dirty="0">
                <a:solidFill>
                  <a:srgbClr val="002060"/>
                </a:solidFill>
              </a:rPr>
              <a:t>Gathering Student Voice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-1" y="2251954"/>
            <a:ext cx="12192001" cy="3080084"/>
          </a:xfrm>
        </p:spPr>
        <p:txBody>
          <a:bodyPr>
            <a:noAutofit/>
          </a:bodyPr>
          <a:lstStyle/>
          <a:p>
            <a:pPr algn="ctr">
              <a:buClr>
                <a:srgbClr val="1D3868"/>
              </a:buClr>
              <a:buFont typeface="Arial" panose="020B0604020202020204" pitchFamily="34" charset="0"/>
              <a:buChar char="•"/>
            </a:pPr>
            <a:r>
              <a:rPr lang="en-US" sz="3600" b="1" i="0" u="none" strike="noStrike" baseline="0" dirty="0">
                <a:solidFill>
                  <a:srgbClr val="002060"/>
                </a:solidFill>
              </a:rPr>
              <a:t>Graduation</a:t>
            </a:r>
            <a:r>
              <a:rPr lang="en-US" sz="3600" b="1" i="0" u="none" strike="noStrike" dirty="0">
                <a:solidFill>
                  <a:srgbClr val="002060"/>
                </a:solidFill>
              </a:rPr>
              <a:t> </a:t>
            </a:r>
            <a:r>
              <a:rPr lang="en-US" sz="3600" b="1" i="0" u="none" strike="noStrike" baseline="0" dirty="0">
                <a:solidFill>
                  <a:srgbClr val="002060"/>
                </a:solidFill>
              </a:rPr>
              <a:t>Stories</a:t>
            </a:r>
            <a:endParaRPr lang="en-US" sz="3600" b="1" i="0" u="none" strike="noStrike" dirty="0">
              <a:solidFill>
                <a:srgbClr val="002060"/>
              </a:solidFill>
            </a:endParaRPr>
          </a:p>
          <a:p>
            <a:pPr algn="ctr">
              <a:buClr>
                <a:srgbClr val="1D3868"/>
              </a:buClr>
              <a:buFont typeface="Arial" panose="020B0604020202020204" pitchFamily="34" charset="0"/>
              <a:buChar char="•"/>
            </a:pPr>
            <a:r>
              <a:rPr lang="en-US" sz="3600" b="1" i="0" u="none" strike="noStrike" baseline="0" dirty="0">
                <a:solidFill>
                  <a:srgbClr val="002060"/>
                </a:solidFill>
              </a:rPr>
              <a:t>Off-track Interviews</a:t>
            </a:r>
          </a:p>
          <a:p>
            <a:pPr algn="ctr">
              <a:buClr>
                <a:srgbClr val="1D3868"/>
              </a:buClr>
              <a:buFont typeface="Arial" panose="020B0604020202020204" pitchFamily="34" charset="0"/>
              <a:buChar char="•"/>
            </a:pPr>
            <a:r>
              <a:rPr lang="en-US" sz="3600" b="1" i="0" u="none" strike="noStrike" baseline="0" dirty="0">
                <a:solidFill>
                  <a:srgbClr val="002060"/>
                </a:solidFill>
              </a:rPr>
              <a:t>Student Needs Assessment</a:t>
            </a:r>
          </a:p>
          <a:p>
            <a:pPr algn="ctr">
              <a:buClr>
                <a:srgbClr val="1D3868"/>
              </a:buClr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002060"/>
                </a:solidFill>
              </a:rPr>
              <a:t>Critical Conversation Groups</a:t>
            </a:r>
            <a:endParaRPr lang="en-US" sz="3600" b="1" i="0" u="none" strike="noStrike" baseline="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611056"/>
      </p:ext>
    </p:extLst>
  </p:cSld>
  <p:clrMapOvr>
    <a:masterClrMapping/>
  </p:clrMapOvr>
  <p:transition spd="slow">
    <p:randomBa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3D5EB675-4580-4210-B3D5-06DB38043F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821" y="315132"/>
            <a:ext cx="951508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none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defTabSz="914400" eaLnBrk="0" fontAlgn="base" hangingPunct="0">
              <a:spcAft>
                <a:spcPct val="0"/>
              </a:spcAft>
            </a:pPr>
            <a:r>
              <a:rPr lang="en-US" altLang="en-US" sz="3200" b="1" dirty="0">
                <a:ln>
                  <a:noFill/>
                </a:ln>
                <a:solidFill>
                  <a:srgbClr val="1D3868"/>
                </a:solidFill>
                <a:latin typeface="+mn-lt"/>
              </a:rPr>
              <a:t>A Graduation Story…</a:t>
            </a:r>
            <a:r>
              <a:rPr lang="en-US" altLang="en-US" sz="3200" b="1" i="1" dirty="0">
                <a:ln>
                  <a:noFill/>
                </a:ln>
                <a:solidFill>
                  <a:srgbClr val="1D3868"/>
                </a:solidFill>
                <a:latin typeface="+mn-lt"/>
              </a:rPr>
              <a:t>Seek the Truth</a:t>
            </a:r>
            <a:endParaRPr lang="en-US" altLang="en-US" sz="2400" i="1" dirty="0">
              <a:ln>
                <a:noFill/>
              </a:ln>
              <a:solidFill>
                <a:srgbClr val="1D3868"/>
              </a:solidFill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0DBACC-762D-4BC9-8A37-FDD81658E249}"/>
              </a:ext>
            </a:extLst>
          </p:cNvPr>
          <p:cNvSpPr txBox="1"/>
          <p:nvPr/>
        </p:nvSpPr>
        <p:spPr>
          <a:xfrm>
            <a:off x="3346515" y="3223967"/>
            <a:ext cx="6890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https://www.youtube.com/watch?v=IyYAdt-Qyl4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180119"/>
      </p:ext>
    </p:extLst>
  </p:cSld>
  <p:clrMapOvr>
    <a:masterClrMapping/>
  </p:clrMapOvr>
  <p:transition spd="slow">
    <p:randomBa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C60980D-044B-42EF-9D86-6741AF5E84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813450"/>
            <a:ext cx="12192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none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914400" eaLnBrk="0" fontAlgn="base" hangingPunct="0">
              <a:spcAft>
                <a:spcPct val="0"/>
              </a:spcAft>
            </a:pPr>
            <a:r>
              <a:rPr lang="en-US" altLang="en-US" sz="4000" b="1" dirty="0">
                <a:ln>
                  <a:noFill/>
                </a:ln>
                <a:solidFill>
                  <a:srgbClr val="1D3868"/>
                </a:solidFill>
                <a:latin typeface="+mn-lt"/>
              </a:rPr>
              <a:t>Off-Track Interviews…</a:t>
            </a:r>
            <a:r>
              <a:rPr lang="en-US" altLang="en-US" sz="4000" b="1" i="1" dirty="0">
                <a:ln>
                  <a:noFill/>
                </a:ln>
                <a:solidFill>
                  <a:srgbClr val="1D3868"/>
                </a:solidFill>
                <a:latin typeface="+mn-lt"/>
              </a:rPr>
              <a:t>Seek the Truth</a:t>
            </a:r>
            <a:endParaRPr lang="en-US" altLang="en-US" sz="3200" i="1" dirty="0">
              <a:ln>
                <a:noFill/>
              </a:ln>
              <a:solidFill>
                <a:srgbClr val="1D3868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50004736"/>
      </p:ext>
    </p:extLst>
  </p:cSld>
  <p:clrMapOvr>
    <a:masterClrMapping/>
  </p:clrMapOvr>
  <p:transition spd="slow">
    <p:randomBa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27" y="259882"/>
            <a:ext cx="11409388" cy="5242828"/>
          </a:xfrm>
          <a:prstGeom prst="rect">
            <a:avLst/>
          </a:prstGeom>
        </p:spPr>
      </p:pic>
      <p:sp>
        <p:nvSpPr>
          <p:cNvPr id="4" name="Text Placeholder 2"/>
          <p:cNvSpPr txBox="1">
            <a:spLocks/>
          </p:cNvSpPr>
          <p:nvPr/>
        </p:nvSpPr>
        <p:spPr>
          <a:xfrm>
            <a:off x="0" y="5512945"/>
            <a:ext cx="12191999" cy="11801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endParaRPr lang="en-US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201535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C60980D-044B-42EF-9D86-6741AF5E84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813450"/>
            <a:ext cx="12192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none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914400" eaLnBrk="0" fontAlgn="base" hangingPunct="0">
              <a:spcAft>
                <a:spcPct val="0"/>
              </a:spcAft>
            </a:pPr>
            <a:r>
              <a:rPr lang="en-US" altLang="en-US" sz="4000" b="1" dirty="0">
                <a:ln>
                  <a:noFill/>
                </a:ln>
                <a:solidFill>
                  <a:srgbClr val="1D3868"/>
                </a:solidFill>
                <a:latin typeface="+mn-lt"/>
              </a:rPr>
              <a:t>Student Created Surveys…</a:t>
            </a:r>
            <a:r>
              <a:rPr lang="en-US" altLang="en-US" sz="4000" b="1" i="1" dirty="0">
                <a:ln>
                  <a:noFill/>
                </a:ln>
                <a:solidFill>
                  <a:srgbClr val="1D3868"/>
                </a:solidFill>
                <a:latin typeface="+mn-lt"/>
              </a:rPr>
              <a:t>Speak the Truth</a:t>
            </a:r>
            <a:endParaRPr lang="en-US" altLang="en-US" sz="3200" i="1" dirty="0">
              <a:ln>
                <a:noFill/>
              </a:ln>
              <a:solidFill>
                <a:srgbClr val="1D3868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62904586"/>
      </p:ext>
    </p:extLst>
  </p:cSld>
  <p:clrMapOvr>
    <a:masterClrMapping/>
  </p:clrMapOvr>
  <p:transition spd="slow">
    <p:randomBa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What Support Groups Can You Benefit From?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Self-Esteem – </a:t>
            </a:r>
            <a:r>
              <a:rPr lang="en-US" dirty="0">
                <a:solidFill>
                  <a:srgbClr val="FF0000"/>
                </a:solidFill>
              </a:rPr>
              <a:t>438 Responses/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461</a:t>
            </a:r>
          </a:p>
          <a:p>
            <a:r>
              <a:rPr lang="en-US" dirty="0"/>
              <a:t>Depression – </a:t>
            </a:r>
            <a:r>
              <a:rPr lang="en-US" dirty="0">
                <a:solidFill>
                  <a:srgbClr val="FF0000"/>
                </a:solidFill>
              </a:rPr>
              <a:t>387 Responses/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381</a:t>
            </a:r>
          </a:p>
          <a:p>
            <a:r>
              <a:rPr lang="en-US" dirty="0"/>
              <a:t>Mental Health – </a:t>
            </a:r>
            <a:r>
              <a:rPr lang="en-US" dirty="0">
                <a:solidFill>
                  <a:srgbClr val="FF0000"/>
                </a:solidFill>
              </a:rPr>
              <a:t>302 Responses/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201</a:t>
            </a:r>
          </a:p>
          <a:p>
            <a:r>
              <a:rPr lang="en-US" dirty="0"/>
              <a:t>Wellness and Nutrition – </a:t>
            </a:r>
            <a:r>
              <a:rPr lang="en-US" dirty="0">
                <a:solidFill>
                  <a:srgbClr val="FF0000"/>
                </a:solidFill>
              </a:rPr>
              <a:t>252 Responses/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381</a:t>
            </a:r>
          </a:p>
          <a:p>
            <a:r>
              <a:rPr lang="en-US" dirty="0"/>
              <a:t>Family Changes – </a:t>
            </a:r>
            <a:r>
              <a:rPr lang="en-US" dirty="0">
                <a:solidFill>
                  <a:srgbClr val="FF0000"/>
                </a:solidFill>
              </a:rPr>
              <a:t>251 Responses/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211</a:t>
            </a:r>
          </a:p>
          <a:p>
            <a:r>
              <a:rPr lang="en-US" dirty="0"/>
              <a:t>Eating Disorders – </a:t>
            </a:r>
            <a:r>
              <a:rPr lang="en-US" dirty="0">
                <a:solidFill>
                  <a:srgbClr val="FF0000"/>
                </a:solidFill>
              </a:rPr>
              <a:t>167 Responses/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174</a:t>
            </a:r>
          </a:p>
          <a:p>
            <a:r>
              <a:rPr lang="en-US" dirty="0"/>
              <a:t>Cutting/Self-Harm – </a:t>
            </a:r>
            <a:r>
              <a:rPr lang="en-US" dirty="0">
                <a:solidFill>
                  <a:srgbClr val="FF0000"/>
                </a:solidFill>
              </a:rPr>
              <a:t>165 Responses/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144</a:t>
            </a:r>
          </a:p>
        </p:txBody>
      </p:sp>
    </p:spTree>
    <p:extLst>
      <p:ext uri="{BB962C8B-B14F-4D97-AF65-F5344CB8AC3E}">
        <p14:creationId xmlns:p14="http://schemas.microsoft.com/office/powerpoint/2010/main" val="29993416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378" y="176042"/>
            <a:ext cx="11775621" cy="1554787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Questions to consider…</a:t>
            </a:r>
            <a:endParaRPr lang="en-US" b="1" i="0" u="none" strike="noStrike" baseline="0" dirty="0">
              <a:solidFill>
                <a:srgbClr val="00206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5850" y="1981046"/>
            <a:ext cx="10017579" cy="4027868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What brought </a:t>
            </a:r>
            <a:r>
              <a:rPr lang="en-US" sz="3600" i="0" u="none" strike="noStrike" baseline="0" dirty="0">
                <a:solidFill>
                  <a:srgbClr val="002060"/>
                </a:solidFill>
              </a:rPr>
              <a:t>you here today?</a:t>
            </a:r>
          </a:p>
          <a:p>
            <a:r>
              <a:rPr lang="en-US" sz="3600" dirty="0">
                <a:solidFill>
                  <a:srgbClr val="002060"/>
                </a:solidFill>
              </a:rPr>
              <a:t>What do you care about?</a:t>
            </a:r>
          </a:p>
          <a:p>
            <a:r>
              <a:rPr lang="en-US" sz="3600" b="1" i="1" u="none" strike="noStrike" baseline="0" dirty="0">
                <a:solidFill>
                  <a:srgbClr val="002060"/>
                </a:solidFill>
              </a:rPr>
              <a:t>What helped </a:t>
            </a:r>
            <a:r>
              <a:rPr lang="en-US" sz="3600" b="1" i="1" dirty="0">
                <a:solidFill>
                  <a:srgbClr val="002060"/>
                </a:solidFill>
              </a:rPr>
              <a:t>you back from something difficult?</a:t>
            </a:r>
          </a:p>
          <a:p>
            <a:r>
              <a:rPr lang="en-US" sz="3600" i="0" u="none" strike="noStrike" baseline="0" dirty="0">
                <a:solidFill>
                  <a:srgbClr val="002060"/>
                </a:solidFill>
              </a:rPr>
              <a:t>What gives you hope?</a:t>
            </a:r>
          </a:p>
          <a:p>
            <a:endParaRPr lang="en-US" sz="3600" b="1" i="0" u="none" strike="noStrike" baseline="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911782"/>
      </p:ext>
    </p:extLst>
  </p:cSld>
  <p:clrMapOvr>
    <a:masterClrMapping/>
  </p:clrMapOvr>
  <p:transition spd="slow">
    <p:randomBar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R="0" rtl="0"/>
            <a:r>
              <a:rPr lang="en-US" b="1" i="0" u="none" strike="noStrike" baseline="0" dirty="0">
                <a:solidFill>
                  <a:srgbClr val="002060"/>
                </a:solidFill>
              </a:rPr>
              <a:t>Changing the Paradigms of Poverty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AFA1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54"/>
            <a:stretch/>
          </p:blipFill>
          <p:spPr>
            <a:xfrm>
              <a:off x="1623974" y="185172"/>
              <a:ext cx="9357009" cy="648765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648" y="1424982"/>
            <a:ext cx="3253633" cy="4713888"/>
          </a:xfrm>
          <a:prstGeom prst="rect">
            <a:avLst/>
          </a:prstGeom>
        </p:spPr>
      </p:pic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158FB932-1377-4FE3-87DB-AE4D0808B647}"/>
              </a:ext>
            </a:extLst>
          </p:cNvPr>
          <p:cNvSpPr txBox="1">
            <a:spLocks/>
          </p:cNvSpPr>
          <p:nvPr/>
        </p:nvSpPr>
        <p:spPr>
          <a:xfrm>
            <a:off x="10521744" y="6168064"/>
            <a:ext cx="1138844" cy="209736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accent1"/>
                </a:solidFill>
                <a:effectLst/>
                <a:latin typeface="Mesmerize Bk" panose="020B0504020201010102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© 2017 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C9A33DE-7FB3-44E2-90DA-F9E05A592E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567" y="6131309"/>
            <a:ext cx="1893433" cy="726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435106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7FC740C-2691-4DE0-93EF-AF4B83A218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274" y="3557616"/>
            <a:ext cx="5007295" cy="2834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3CB09C-F7FF-4144-9909-AA5967CE02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271" y="64436"/>
            <a:ext cx="5110456" cy="28568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466BE6-41DA-40D9-9104-ABD1A75F42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9"/>
          <a:stretch/>
        </p:blipFill>
        <p:spPr>
          <a:xfrm>
            <a:off x="7328220" y="3775095"/>
            <a:ext cx="3773227" cy="25066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588CC47-B4EC-4CC2-92CC-4C82AFD237C9}"/>
              </a:ext>
            </a:extLst>
          </p:cNvPr>
          <p:cNvGrpSpPr/>
          <p:nvPr/>
        </p:nvGrpSpPr>
        <p:grpSpPr>
          <a:xfrm>
            <a:off x="924920" y="190140"/>
            <a:ext cx="4379822" cy="2629427"/>
            <a:chOff x="906000" y="190140"/>
            <a:chExt cx="4962537" cy="297926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652DF94-6C00-4B8C-BB56-4E64C60594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6000" y="190140"/>
              <a:ext cx="4962537" cy="297926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52236A5-7F36-4B32-8128-15708EF44721}"/>
                </a:ext>
              </a:extLst>
            </p:cNvPr>
            <p:cNvSpPr txBox="1"/>
            <p:nvPr/>
          </p:nvSpPr>
          <p:spPr>
            <a:xfrm>
              <a:off x="3387267" y="708358"/>
              <a:ext cx="2053476" cy="662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Freestyle Script" panose="030804020302050B0404" pitchFamily="66" charset="0"/>
                </a:rPr>
                <a:t>OPTIMISM</a:t>
              </a:r>
              <a:endParaRPr lang="en-US" sz="3600" dirty="0">
                <a:latin typeface="Freestyle Script" panose="030804020302050B0404" pitchFamily="66" charset="0"/>
              </a:endParaRPr>
            </a:p>
          </p:txBody>
        </p:sp>
      </p:grp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DB73E45-A3D8-4213-9E91-9CFB0FBD31B8}"/>
              </a:ext>
            </a:extLst>
          </p:cNvPr>
          <p:cNvSpPr txBox="1">
            <a:spLocks/>
          </p:cNvSpPr>
          <p:nvPr/>
        </p:nvSpPr>
        <p:spPr>
          <a:xfrm>
            <a:off x="41295" y="2730834"/>
            <a:ext cx="12150705" cy="8267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en-US" b="1" dirty="0">
                <a:solidFill>
                  <a:srgbClr val="002060"/>
                </a:solidFill>
              </a:rPr>
              <a:t>Barriers are the same, the difference is </a:t>
            </a:r>
            <a:r>
              <a:rPr lang="en-US" sz="4000" b="1" dirty="0">
                <a:solidFill>
                  <a:srgbClr val="002060"/>
                </a:solidFill>
              </a:rPr>
              <a:t>Resiliency</a:t>
            </a:r>
            <a:endParaRPr 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445772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R="0" rtl="0"/>
            <a:r>
              <a:rPr lang="en-US" b="1" i="0" u="none" strike="noStrike" baseline="0" dirty="0">
                <a:solidFill>
                  <a:srgbClr val="002060"/>
                </a:solidFill>
              </a:rPr>
              <a:t>It all begins with Trust </a:t>
            </a:r>
          </a:p>
        </p:txBody>
      </p:sp>
      <p:pic>
        <p:nvPicPr>
          <p:cNvPr id="1026" name="Picture 3" descr="image001">
            <a:extLst>
              <a:ext uri="{FF2B5EF4-FFF2-40B4-BE49-F238E27FC236}">
                <a16:creationId xmlns:a16="http://schemas.microsoft.com/office/drawing/2014/main" id="{E345750B-7111-4DE4-A375-C4C0351F4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3409" y="1466558"/>
            <a:ext cx="4954332" cy="4890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0821898"/>
      </p:ext>
    </p:extLst>
  </p:cSld>
  <p:clrMapOvr>
    <a:masterClrMapping/>
  </p:clrMapOvr>
  <p:transition spd="slow">
    <p:randomBa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D4039C0-5ECA-462F-BD80-7E2F33BEDD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501" y="3488720"/>
            <a:ext cx="2104803" cy="26865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17D18E-FFFC-41BC-A479-52F5AE4F5B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478" y="3854454"/>
            <a:ext cx="1848373" cy="13708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F845C8-93B9-410F-AF6C-F2D6C0FF7E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052" y="4163450"/>
            <a:ext cx="2659035" cy="133707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247376E-70A8-42AF-96B3-45609D9124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179" y="1396482"/>
            <a:ext cx="3106254" cy="179835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74353FF-5B56-4517-B329-09C7AFE717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02" y="542677"/>
            <a:ext cx="2926022" cy="16458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4B98207-BC9C-4790-81C8-7E7648744AF0}"/>
              </a:ext>
            </a:extLst>
          </p:cNvPr>
          <p:cNvSpPr txBox="1"/>
          <p:nvPr/>
        </p:nvSpPr>
        <p:spPr>
          <a:xfrm>
            <a:off x="344781" y="6022935"/>
            <a:ext cx="34961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1D3868"/>
                </a:solidFill>
                <a:latin typeface="Rockwell" panose="02060603020205020403" pitchFamily="18" charset="0"/>
              </a:rPr>
              <a:t>Graduation Rate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E4FD9C-FE3E-4D19-B8E7-2A545EB7F6B7}"/>
              </a:ext>
            </a:extLst>
          </p:cNvPr>
          <p:cNvSpPr txBox="1"/>
          <p:nvPr/>
        </p:nvSpPr>
        <p:spPr>
          <a:xfrm>
            <a:off x="4746979" y="332450"/>
            <a:ext cx="4128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1D3868"/>
                </a:solidFill>
                <a:latin typeface="Berlin Sans FB" panose="020B0604020202020204" pitchFamily="34" charset="0"/>
              </a:rPr>
              <a:t>Disproportionality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2F35C9D-B5C3-48A4-8256-4BC0231C26D5}"/>
              </a:ext>
            </a:extLst>
          </p:cNvPr>
          <p:cNvGrpSpPr/>
          <p:nvPr/>
        </p:nvGrpSpPr>
        <p:grpSpPr>
          <a:xfrm>
            <a:off x="9184087" y="292857"/>
            <a:ext cx="2466159" cy="1815548"/>
            <a:chOff x="8851198" y="397565"/>
            <a:chExt cx="2466159" cy="181554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40DDD1E-2F5A-4785-A5CE-A7116AC056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59" t="16187" r="13444" b="44400"/>
            <a:stretch/>
          </p:blipFill>
          <p:spPr>
            <a:xfrm>
              <a:off x="8898835" y="397565"/>
              <a:ext cx="2418522" cy="109993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0B02701-CD5B-499B-9C95-CD453203EA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98" t="60433" r="13445" b="12659"/>
            <a:stretch/>
          </p:blipFill>
          <p:spPr>
            <a:xfrm>
              <a:off x="8851198" y="1462186"/>
              <a:ext cx="2466159" cy="750927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DEEEB2BF-BA7F-4812-A37F-7958CD9BFFDC}"/>
              </a:ext>
            </a:extLst>
          </p:cNvPr>
          <p:cNvSpPr txBox="1"/>
          <p:nvPr/>
        </p:nvSpPr>
        <p:spPr>
          <a:xfrm>
            <a:off x="8875032" y="2295661"/>
            <a:ext cx="22306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1D3868"/>
                </a:solidFill>
                <a:latin typeface="Brush Script MT" panose="03060802040406070304" pitchFamily="66" charset="0"/>
                <a:cs typeface="Aldhabi" panose="020B0604020202020204" pitchFamily="2" charset="-78"/>
              </a:rPr>
              <a:t>Student</a:t>
            </a:r>
          </a:p>
          <a:p>
            <a:pPr algn="ctr"/>
            <a:r>
              <a:rPr lang="en-US" sz="4000" dirty="0">
                <a:solidFill>
                  <a:srgbClr val="1D3868"/>
                </a:solidFill>
                <a:latin typeface="Brush Script MT" panose="03060802040406070304" pitchFamily="66" charset="0"/>
                <a:cs typeface="Aldhabi" panose="020B0604020202020204" pitchFamily="2" charset="-78"/>
              </a:rPr>
              <a:t>Supports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473E6CF-ABA7-4497-8E52-9AE094C72BDC}"/>
              </a:ext>
            </a:extLst>
          </p:cNvPr>
          <p:cNvSpPr/>
          <p:nvPr/>
        </p:nvSpPr>
        <p:spPr>
          <a:xfrm>
            <a:off x="166849" y="2491272"/>
            <a:ext cx="198964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cap="none" spc="0" dirty="0">
                <a:ln w="12700">
                  <a:noFill/>
                  <a:prstDash val="solid"/>
                </a:ln>
                <a:solidFill>
                  <a:srgbClr val="1D3868"/>
                </a:solidFill>
                <a:latin typeface="Century Gothic" panose="020B0502020202020204" pitchFamily="34" charset="0"/>
              </a:rPr>
              <a:t>Culture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26F22A5-8D59-44EE-908E-25513F40FBFF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3752823" y="1536468"/>
            <a:ext cx="1304191" cy="1304191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13A484E9-69C4-46F8-9239-4CD4AE58A83A}"/>
              </a:ext>
            </a:extLst>
          </p:cNvPr>
          <p:cNvGrpSpPr/>
          <p:nvPr/>
        </p:nvGrpSpPr>
        <p:grpSpPr>
          <a:xfrm>
            <a:off x="9659835" y="3806355"/>
            <a:ext cx="2104803" cy="2665459"/>
            <a:chOff x="10237450" y="4739460"/>
            <a:chExt cx="1199355" cy="1754679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25A34E05-2BA4-45BD-9602-5C99E7E726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806" b="4363"/>
            <a:stretch/>
          </p:blipFill>
          <p:spPr>
            <a:xfrm>
              <a:off x="10237450" y="4739460"/>
              <a:ext cx="1199355" cy="1754679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2DE87FA-1345-45FB-AA75-9F035DBD0733}"/>
                </a:ext>
              </a:extLst>
            </p:cNvPr>
            <p:cNvSpPr/>
            <p:nvPr/>
          </p:nvSpPr>
          <p:spPr>
            <a:xfrm>
              <a:off x="10237450" y="6368819"/>
              <a:ext cx="250320" cy="9142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D158E27-A101-4FED-868E-4E040D98010A}"/>
              </a:ext>
            </a:extLst>
          </p:cNvPr>
          <p:cNvSpPr txBox="1"/>
          <p:nvPr/>
        </p:nvSpPr>
        <p:spPr>
          <a:xfrm>
            <a:off x="6043208" y="5977786"/>
            <a:ext cx="38362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 Immigration</a:t>
            </a:r>
          </a:p>
        </p:txBody>
      </p:sp>
    </p:spTree>
    <p:extLst>
      <p:ext uri="{BB962C8B-B14F-4D97-AF65-F5344CB8AC3E}">
        <p14:creationId xmlns:p14="http://schemas.microsoft.com/office/powerpoint/2010/main" val="237728490"/>
      </p:ext>
    </p:extLst>
  </p:cSld>
  <p:clrMapOvr>
    <a:masterClrMapping/>
  </p:clrMapOvr>
  <p:transition spd="slow">
    <p:randomBar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>
            <a:extLst>
              <a:ext uri="{FF2B5EF4-FFF2-40B4-BE49-F238E27FC236}">
                <a16:creationId xmlns:a16="http://schemas.microsoft.com/office/drawing/2014/main" id="{4222DA82-3643-46ED-886D-0C95BE5B25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694" y="368358"/>
            <a:ext cx="11934305" cy="72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+mj-lt"/>
              </a:rPr>
              <a:t>Use 13 Behaviors to Develop, Restore &amp; Extend Trust </a:t>
            </a:r>
            <a:endParaRPr kumimoji="0" lang="en-US" altLang="en-US" sz="3200" b="1" i="0" u="none" strike="noStrike" cap="none" normalizeH="0" baseline="0" dirty="0">
              <a:ln>
                <a:noFill/>
              </a:ln>
              <a:solidFill>
                <a:schemeClr val="accent1"/>
              </a:solidFill>
              <a:effectLst/>
              <a:latin typeface="+mj-lt"/>
            </a:endParaRP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4B4DE253-F419-402A-B878-0EC76CF4F2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695" y="4572000"/>
            <a:ext cx="2676698" cy="55695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effectLst/>
                <a:latin typeface="+mj-lt"/>
              </a:rPr>
              <a:t>Character</a:t>
            </a:r>
            <a:endParaRPr kumimoji="0" lang="en-US" altLang="en-US" sz="2400" b="1" i="0" u="none" strike="noStrike" cap="none" normalizeH="0" baseline="0" dirty="0">
              <a:ln>
                <a:noFill/>
              </a:ln>
              <a:effectLst/>
              <a:latin typeface="+mj-lt"/>
            </a:endParaRP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CDA6DC7C-1140-45AD-92EC-F0C84384A5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694" y="2139216"/>
            <a:ext cx="2676699" cy="612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effectLst/>
                <a:latin typeface="+mj-lt"/>
              </a:rPr>
              <a:t>Competence</a:t>
            </a:r>
            <a:endParaRPr kumimoji="0" lang="en-US" altLang="en-US" b="1" i="0" u="none" strike="noStrike" cap="none" normalizeH="0" baseline="0" dirty="0">
              <a:ln>
                <a:noFill/>
              </a:ln>
              <a:effectLst/>
              <a:latin typeface="+mj-lt"/>
            </a:endParaRP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19FC280C-EFA8-44E3-A622-2ABB0BA798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2873" y="5103038"/>
            <a:ext cx="1543050" cy="467445"/>
          </a:xfrm>
          <a:prstGeom prst="rect">
            <a:avLst/>
          </a:prstGeom>
          <a:gradFill>
            <a:gsLst>
              <a:gs pos="8000">
                <a:schemeClr val="accent1"/>
              </a:gs>
              <a:gs pos="80000">
                <a:srgbClr val="0066CC"/>
              </a:gs>
            </a:gsLst>
            <a:lin ang="5400000" scaled="1"/>
          </a:gra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effectLst/>
                <a:latin typeface="+mj-lt"/>
              </a:rPr>
              <a:t>Integrity</a:t>
            </a:r>
            <a:endParaRPr kumimoji="0" lang="en-US" altLang="en-US" sz="2400" b="1" i="0" u="none" strike="noStrike" cap="none" normalizeH="0" baseline="0" dirty="0">
              <a:ln>
                <a:noFill/>
              </a:ln>
              <a:effectLst/>
              <a:latin typeface="+mj-lt"/>
            </a:endParaRP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A907CFF9-4799-4936-A5D3-505416ACF6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2873" y="1808620"/>
            <a:ext cx="1543050" cy="374474"/>
          </a:xfrm>
          <a:prstGeom prst="rect">
            <a:avLst/>
          </a:prstGeom>
          <a:gradFill>
            <a:gsLst>
              <a:gs pos="0">
                <a:schemeClr val="accent1"/>
              </a:gs>
              <a:gs pos="80000">
                <a:srgbClr val="0066CC"/>
              </a:gs>
            </a:gsLst>
            <a:lin ang="5400000" scaled="1"/>
          </a:gra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effectLst/>
                <a:latin typeface="+mj-lt"/>
              </a:rPr>
              <a:t>Results</a:t>
            </a:r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171CAE93-3531-471E-8916-B8D0FB297C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86305" y="4136497"/>
            <a:ext cx="2926080" cy="1606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</a:rPr>
              <a:t>1. Talk Straight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</a:rPr>
              <a:t>2. Demonstrate Respect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</a:rPr>
              <a:t>3. Create Transparency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</a:rPr>
              <a:t>4. Right Wrongs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</a:rPr>
              <a:t>5. Show Loyalty</a:t>
            </a: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chemeClr val="accent1"/>
              </a:solidFill>
              <a:effectLst/>
            </a:endParaRPr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D49EBB63-20B5-48C0-A43D-E4E4DCFCD1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1051" y="2139215"/>
            <a:ext cx="3353146" cy="1566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</a:rPr>
              <a:t>6. Deliver Results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</a:rPr>
              <a:t>7. Get Better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</a:rPr>
              <a:t>8. Confront Reality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</a:rPr>
              <a:t>9. Clarify Expectations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</a:rPr>
              <a:t>10. Practice Accountability</a:t>
            </a: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chemeClr val="accent1"/>
              </a:solidFill>
              <a:effectLst/>
            </a:endParaRPr>
          </a:p>
        </p:txBody>
      </p:sp>
      <p:sp>
        <p:nvSpPr>
          <p:cNvPr id="10" name="Text Box 9">
            <a:extLst>
              <a:ext uri="{FF2B5EF4-FFF2-40B4-BE49-F238E27FC236}">
                <a16:creationId xmlns:a16="http://schemas.microsoft.com/office/drawing/2014/main" id="{1F8633B7-A388-49FB-962D-28F1E81FC8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42" y="5866510"/>
            <a:ext cx="12192000" cy="473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+mj-lt"/>
              </a:rPr>
              <a:t>11. Listen First  </a:t>
            </a:r>
            <a:r>
              <a:rPr kumimoji="0" lang="en-US" altLang="en-US" b="1" i="0" u="none" strike="noStrike" cap="none" normalizeH="0" baseline="0" noProof="1">
                <a:ln>
                  <a:noFill/>
                </a:ln>
                <a:solidFill>
                  <a:schemeClr val="accent1"/>
                </a:solidFill>
                <a:effectLst/>
                <a:latin typeface="+mj-lt"/>
                <a:sym typeface="Wingdings" panose="05000000000000000000" pitchFamily="2" charset="2"/>
              </a:rPr>
              <a:t>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+mj-lt"/>
              </a:rPr>
              <a:t> 12. Keep Commitments  </a:t>
            </a:r>
            <a:r>
              <a:rPr lang="en-US" altLang="en-US" b="1" noProof="1">
                <a:solidFill>
                  <a:schemeClr val="accent1"/>
                </a:solidFill>
                <a:sym typeface="Wingdings" panose="05000000000000000000" pitchFamily="2" charset="2"/>
              </a:rPr>
              <a:t>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+mj-lt"/>
              </a:rPr>
              <a:t> 13. Extend Trust</a:t>
            </a:r>
            <a:endParaRPr kumimoji="0" lang="en-US" altLang="en-US" sz="2000" b="1" i="0" u="none" strike="noStrike" cap="none" normalizeH="0" baseline="0" dirty="0">
              <a:ln>
                <a:noFill/>
              </a:ln>
              <a:solidFill>
                <a:schemeClr val="accent1"/>
              </a:solidFill>
              <a:effectLst/>
              <a:latin typeface="+mj-lt"/>
            </a:endParaRPr>
          </a:p>
        </p:txBody>
      </p:sp>
      <p:pic>
        <p:nvPicPr>
          <p:cNvPr id="1034" name="Picture 10" descr="th?u=https%3a%2f%2fopenclipart">
            <a:extLst>
              <a:ext uri="{FF2B5EF4-FFF2-40B4-BE49-F238E27FC236}">
                <a16:creationId xmlns:a16="http://schemas.microsoft.com/office/drawing/2014/main" id="{11DD071A-01A0-4685-B8A7-9ECB3AC15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798" y="2183094"/>
            <a:ext cx="2778444" cy="2858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cxnSp>
        <p:nvCxnSpPr>
          <p:cNvPr id="1035" name="AutoShape 11">
            <a:extLst>
              <a:ext uri="{FF2B5EF4-FFF2-40B4-BE49-F238E27FC236}">
                <a16:creationId xmlns:a16="http://schemas.microsoft.com/office/drawing/2014/main" id="{1F65FE5C-7D90-45F0-BBA9-604FA5D487B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558561" y="3907308"/>
            <a:ext cx="2697681" cy="0"/>
          </a:xfrm>
          <a:prstGeom prst="straightConnector1">
            <a:avLst/>
          </a:prstGeom>
          <a:noFill/>
          <a:ln w="3175">
            <a:solidFill>
              <a:srgbClr val="001B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C06481A-FE6B-42F4-83F7-AC80FA35286D}"/>
              </a:ext>
            </a:extLst>
          </p:cNvPr>
          <p:cNvSpPr txBox="1"/>
          <p:nvPr/>
        </p:nvSpPr>
        <p:spPr>
          <a:xfrm>
            <a:off x="84542" y="6482967"/>
            <a:ext cx="482138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accent1"/>
                </a:solidFill>
              </a:rPr>
              <a:t>© FranklinCovey &amp; </a:t>
            </a:r>
            <a:r>
              <a:rPr lang="en-US" sz="1100" dirty="0" err="1">
                <a:solidFill>
                  <a:schemeClr val="accent1"/>
                </a:solidFill>
              </a:rPr>
              <a:t>Coveylink</a:t>
            </a:r>
            <a:r>
              <a:rPr lang="en-US" sz="1100" dirty="0">
                <a:solidFill>
                  <a:schemeClr val="accent1"/>
                </a:solidFill>
              </a:rPr>
              <a:t> All rights reserved.</a:t>
            </a:r>
          </a:p>
        </p:txBody>
      </p:sp>
      <p:sp>
        <p:nvSpPr>
          <p:cNvPr id="15" name="Text Box 5">
            <a:extLst>
              <a:ext uri="{FF2B5EF4-FFF2-40B4-BE49-F238E27FC236}">
                <a16:creationId xmlns:a16="http://schemas.microsoft.com/office/drawing/2014/main" id="{2AAAE516-40AA-45A1-AD7D-8EA97C878B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2873" y="4209424"/>
            <a:ext cx="1543050" cy="404617"/>
          </a:xfrm>
          <a:prstGeom prst="rect">
            <a:avLst/>
          </a:prstGeom>
          <a:gradFill>
            <a:gsLst>
              <a:gs pos="0">
                <a:schemeClr val="accent1"/>
              </a:gs>
              <a:gs pos="80000">
                <a:srgbClr val="0066CC"/>
              </a:gs>
            </a:gsLst>
            <a:lin ang="5400000" scaled="1"/>
          </a:gra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effectLst/>
                <a:latin typeface="+mj-lt"/>
              </a:rPr>
              <a:t>Intent</a:t>
            </a:r>
            <a:endParaRPr kumimoji="0" lang="en-US" altLang="en-US" sz="2400" b="1" i="0" u="none" strike="noStrike" cap="none" normalizeH="0" baseline="0" dirty="0">
              <a:ln>
                <a:noFill/>
              </a:ln>
              <a:effectLst/>
              <a:latin typeface="+mj-lt"/>
            </a:endParaRPr>
          </a:p>
        </p:txBody>
      </p:sp>
      <p:sp>
        <p:nvSpPr>
          <p:cNvPr id="16" name="Text Box 6">
            <a:extLst>
              <a:ext uri="{FF2B5EF4-FFF2-40B4-BE49-F238E27FC236}">
                <a16:creationId xmlns:a16="http://schemas.microsoft.com/office/drawing/2014/main" id="{F70017CE-1CC4-49EA-8D4B-67AA4D6D03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2873" y="2672090"/>
            <a:ext cx="1543050" cy="388490"/>
          </a:xfrm>
          <a:prstGeom prst="rect">
            <a:avLst/>
          </a:prstGeom>
          <a:gradFill>
            <a:gsLst>
              <a:gs pos="0">
                <a:schemeClr val="accent1"/>
              </a:gs>
              <a:gs pos="80000">
                <a:srgbClr val="0066CC"/>
              </a:gs>
            </a:gsLst>
            <a:lin ang="5400000" scaled="1"/>
          </a:gra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effectLst/>
                <a:latin typeface="+mj-lt"/>
              </a:rPr>
              <a:t>Capabilities</a:t>
            </a:r>
            <a:endParaRPr kumimoji="0" lang="en-US" altLang="en-US" sz="2400" b="1" i="0" u="none" strike="noStrike" cap="none" normalizeH="0" baseline="0" dirty="0">
              <a:ln>
                <a:noFill/>
              </a:ln>
              <a:effectLst/>
              <a:latin typeface="+mj-lt"/>
            </a:endParaRPr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FA92B409-F268-4B58-99E4-145BCBC59912}"/>
              </a:ext>
            </a:extLst>
          </p:cNvPr>
          <p:cNvSpPr txBox="1">
            <a:spLocks/>
          </p:cNvSpPr>
          <p:nvPr/>
        </p:nvSpPr>
        <p:spPr>
          <a:xfrm>
            <a:off x="10521744" y="6173399"/>
            <a:ext cx="1138844" cy="209736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accent1"/>
                </a:solidFill>
                <a:effectLst/>
                <a:latin typeface="Mesmerize Bk" panose="020B0504020201010102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© 2017 </a:t>
            </a:r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DE1C848-B8D4-48C7-AECE-70174AE85A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567" y="6136644"/>
            <a:ext cx="1893433" cy="726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483960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E968D69-7821-4327-89DE-ECC4803CCEF0}"/>
              </a:ext>
            </a:extLst>
          </p:cNvPr>
          <p:cNvSpPr txBox="1">
            <a:spLocks/>
          </p:cNvSpPr>
          <p:nvPr/>
        </p:nvSpPr>
        <p:spPr>
          <a:xfrm>
            <a:off x="425302" y="329644"/>
            <a:ext cx="8633822" cy="939526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none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dirty="0">
                <a:solidFill>
                  <a:srgbClr val="002060"/>
                </a:solidFill>
              </a:rPr>
              <a:t>Finding the Sweet Spot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339FD7-D523-4A10-8EB6-32E1CAFFD7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396" y="1555653"/>
            <a:ext cx="7925207" cy="374669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DAE2768-2DA5-4D60-8E8F-E82F5E70FBCA}"/>
              </a:ext>
            </a:extLst>
          </p:cNvPr>
          <p:cNvSpPr txBox="1"/>
          <p:nvPr/>
        </p:nvSpPr>
        <p:spPr>
          <a:xfrm>
            <a:off x="0" y="6514864"/>
            <a:ext cx="482138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accent1"/>
                </a:solidFill>
              </a:rPr>
              <a:t>© FranklinCovey &amp; </a:t>
            </a:r>
            <a:r>
              <a:rPr lang="en-US" sz="1100" dirty="0" err="1">
                <a:solidFill>
                  <a:schemeClr val="accent1"/>
                </a:solidFill>
              </a:rPr>
              <a:t>Coveylink</a:t>
            </a:r>
            <a:r>
              <a:rPr lang="en-US" sz="1100" dirty="0">
                <a:solidFill>
                  <a:schemeClr val="accent1"/>
                </a:solidFill>
              </a:rPr>
              <a:t>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845829051"/>
      </p:ext>
    </p:extLst>
  </p:cSld>
  <p:clrMapOvr>
    <a:masterClrMapping/>
  </p:clrMapOvr>
  <p:transition spd="slow">
    <p:randomBar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3CEB89E-2CA2-41AA-BA72-B74A32A3E89E}"/>
              </a:ext>
            </a:extLst>
          </p:cNvPr>
          <p:cNvSpPr txBox="1">
            <a:spLocks/>
          </p:cNvSpPr>
          <p:nvPr/>
        </p:nvSpPr>
        <p:spPr>
          <a:xfrm>
            <a:off x="-1" y="5697086"/>
            <a:ext cx="12192001" cy="331574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none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400" b="1" dirty="0">
                <a:hlinkClick r:id="rId2"/>
              </a:rPr>
              <a:t>Friday Night Straight Talk</a:t>
            </a:r>
            <a:endParaRPr lang="en-US" sz="2400" b="1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E968D69-7821-4327-89DE-ECC4803CCEF0}"/>
              </a:ext>
            </a:extLst>
          </p:cNvPr>
          <p:cNvSpPr txBox="1">
            <a:spLocks/>
          </p:cNvSpPr>
          <p:nvPr/>
        </p:nvSpPr>
        <p:spPr>
          <a:xfrm>
            <a:off x="425302" y="329644"/>
            <a:ext cx="8633822" cy="939526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none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dirty="0">
                <a:solidFill>
                  <a:srgbClr val="002060"/>
                </a:solidFill>
              </a:rPr>
              <a:t>Finding the Sweet Spot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339FD7-D523-4A10-8EB6-32E1CAFFD7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396" y="1555653"/>
            <a:ext cx="7925207" cy="374669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DAE2768-2DA5-4D60-8E8F-E82F5E70FBCA}"/>
              </a:ext>
            </a:extLst>
          </p:cNvPr>
          <p:cNvSpPr txBox="1"/>
          <p:nvPr/>
        </p:nvSpPr>
        <p:spPr>
          <a:xfrm>
            <a:off x="0" y="6514864"/>
            <a:ext cx="482138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accent1"/>
                </a:solidFill>
              </a:rPr>
              <a:t>© FranklinCovey &amp; </a:t>
            </a:r>
            <a:r>
              <a:rPr lang="en-US" sz="1100" dirty="0" err="1">
                <a:solidFill>
                  <a:schemeClr val="accent1"/>
                </a:solidFill>
              </a:rPr>
              <a:t>Coveylink</a:t>
            </a:r>
            <a:r>
              <a:rPr lang="en-US" sz="1100" dirty="0">
                <a:solidFill>
                  <a:schemeClr val="accent1"/>
                </a:solidFill>
              </a:rPr>
              <a:t>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065077382"/>
      </p:ext>
    </p:extLst>
  </p:cSld>
  <p:clrMapOvr>
    <a:masterClrMapping/>
  </p:clrMapOvr>
  <p:transition spd="slow">
    <p:randomBar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R="0" rtl="0"/>
            <a:r>
              <a:rPr lang="en-US" b="1" i="0" u="none" strike="noStrike" baseline="0" dirty="0">
                <a:solidFill>
                  <a:srgbClr val="002060"/>
                </a:solidFill>
              </a:rPr>
              <a:t>Stretch Yourself…</a:t>
            </a:r>
            <a:r>
              <a:rPr lang="en-US" b="1" i="1" u="none" strike="noStrike" baseline="0" dirty="0">
                <a:solidFill>
                  <a:srgbClr val="002060"/>
                </a:solidFill>
              </a:rPr>
              <a:t>confront the BUT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0905" y="1621366"/>
            <a:ext cx="10990189" cy="3919625"/>
          </a:xfrm>
        </p:spPr>
        <p:txBody>
          <a:bodyPr>
            <a:normAutofit lnSpcReduction="10000"/>
          </a:bodyPr>
          <a:lstStyle/>
          <a:p>
            <a:pPr>
              <a:buClr>
                <a:srgbClr val="002060"/>
              </a:buClr>
            </a:pPr>
            <a:r>
              <a:rPr lang="en-US" sz="3200" dirty="0">
                <a:solidFill>
                  <a:srgbClr val="002060"/>
                </a:solidFill>
              </a:rPr>
              <a:t>From Consequence focus to Service focus</a:t>
            </a:r>
          </a:p>
          <a:p>
            <a:pPr>
              <a:buClr>
                <a:srgbClr val="002060"/>
              </a:buClr>
            </a:pPr>
            <a:r>
              <a:rPr lang="en-US" sz="3200" i="0" u="none" strike="noStrike" baseline="0" dirty="0">
                <a:solidFill>
                  <a:srgbClr val="002060"/>
                </a:solidFill>
              </a:rPr>
              <a:t>From Random Acts of Good Intention to Intentional Strategic Partnerships</a:t>
            </a:r>
          </a:p>
          <a:p>
            <a:pPr>
              <a:buClr>
                <a:srgbClr val="002060"/>
              </a:buClr>
            </a:pPr>
            <a:r>
              <a:rPr lang="en-US" sz="3200" dirty="0">
                <a:solidFill>
                  <a:srgbClr val="002060"/>
                </a:solidFill>
              </a:rPr>
              <a:t>From Silos to Associations</a:t>
            </a:r>
          </a:p>
          <a:p>
            <a:pPr>
              <a:buClr>
                <a:srgbClr val="002060"/>
              </a:buClr>
            </a:pPr>
            <a:r>
              <a:rPr lang="en-US" sz="3200" i="0" u="none" strike="noStrike" baseline="0" dirty="0">
                <a:solidFill>
                  <a:srgbClr val="002060"/>
                </a:solidFill>
              </a:rPr>
              <a:t>From External Referrals to Embedded </a:t>
            </a:r>
            <a:r>
              <a:rPr lang="en-US" sz="3200" dirty="0">
                <a:solidFill>
                  <a:srgbClr val="002060"/>
                </a:solidFill>
              </a:rPr>
              <a:t>Synergistic Services</a:t>
            </a:r>
          </a:p>
          <a:p>
            <a:pPr>
              <a:buClr>
                <a:srgbClr val="002060"/>
              </a:buClr>
            </a:pPr>
            <a:r>
              <a:rPr lang="en-US" sz="3200" i="0" u="none" strike="noStrike" baseline="0" dirty="0">
                <a:solidFill>
                  <a:srgbClr val="002060"/>
                </a:solidFill>
              </a:rPr>
              <a:t>From Fear of Liability to Smart Trust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8A5661-8040-4A25-89A8-5DF4AA54B4A2}"/>
              </a:ext>
            </a:extLst>
          </p:cNvPr>
          <p:cNvSpPr txBox="1"/>
          <p:nvPr/>
        </p:nvSpPr>
        <p:spPr>
          <a:xfrm>
            <a:off x="197466" y="5780719"/>
            <a:ext cx="12049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>
                <a:solidFill>
                  <a:srgbClr val="1D3868"/>
                </a:solidFill>
              </a:rPr>
              <a:t>Break the Cage</a:t>
            </a:r>
          </a:p>
        </p:txBody>
      </p:sp>
    </p:spTree>
    <p:extLst>
      <p:ext uri="{BB962C8B-B14F-4D97-AF65-F5344CB8AC3E}">
        <p14:creationId xmlns:p14="http://schemas.microsoft.com/office/powerpoint/2010/main" val="1683959829"/>
      </p:ext>
    </p:extLst>
  </p:cSld>
  <p:clrMapOvr>
    <a:masterClrMapping/>
  </p:clrMapOvr>
  <p:transition spd="slow">
    <p:randomBar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5CE461F-AAF9-4B56-94BE-3CFE06A5C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7576"/>
            <a:ext cx="12191999" cy="1111624"/>
          </a:xfrm>
        </p:spPr>
        <p:txBody>
          <a:bodyPr/>
          <a:lstStyle/>
          <a:p>
            <a:r>
              <a:rPr lang="en-US" dirty="0"/>
              <a:t>The Golden Circle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CF170F6-1CD5-4849-8604-950D51145164}"/>
              </a:ext>
            </a:extLst>
          </p:cNvPr>
          <p:cNvGrpSpPr/>
          <p:nvPr/>
        </p:nvGrpSpPr>
        <p:grpSpPr>
          <a:xfrm>
            <a:off x="3771899" y="1337607"/>
            <a:ext cx="4648200" cy="4648200"/>
            <a:chOff x="2209800" y="1295400"/>
            <a:chExt cx="4648200" cy="4648200"/>
          </a:xfrm>
        </p:grpSpPr>
        <p:sp>
          <p:nvSpPr>
            <p:cNvPr id="6" name="Oval 2">
              <a:extLst>
                <a:ext uri="{FF2B5EF4-FFF2-40B4-BE49-F238E27FC236}">
                  <a16:creationId xmlns:a16="http://schemas.microsoft.com/office/drawing/2014/main" id="{9B8007BF-8325-4DD9-B7CF-BE444E1099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9800" y="1295400"/>
              <a:ext cx="4648200" cy="4648200"/>
            </a:xfrm>
            <a:prstGeom prst="ellipse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" name="Oval 3">
              <a:extLst>
                <a:ext uri="{FF2B5EF4-FFF2-40B4-BE49-F238E27FC236}">
                  <a16:creationId xmlns:a16="http://schemas.microsoft.com/office/drawing/2014/main" id="{D21679BF-8EAD-40FF-9483-F1FE3F1D53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5600" y="1981200"/>
              <a:ext cx="3276600" cy="3276600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8" name="Oval 5">
              <a:extLst>
                <a:ext uri="{FF2B5EF4-FFF2-40B4-BE49-F238E27FC236}">
                  <a16:creationId xmlns:a16="http://schemas.microsoft.com/office/drawing/2014/main" id="{B97F0236-0C61-402F-AE10-3B1A3CCAE2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7600" y="2743200"/>
              <a:ext cx="1752600" cy="1752600"/>
            </a:xfrm>
            <a:prstGeom prst="ellipse">
              <a:avLst/>
            </a:prstGeom>
            <a:gradFill flip="none" rotWithShape="1">
              <a:gsLst>
                <a:gs pos="0">
                  <a:srgbClr val="FFC000"/>
                </a:gs>
                <a:gs pos="29000">
                  <a:srgbClr val="FFCC66">
                    <a:shade val="67500"/>
                    <a:satMod val="115000"/>
                  </a:srgbClr>
                </a:gs>
                <a:gs pos="100000">
                  <a:srgbClr val="FFCC66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9" name="Text Box 6">
              <a:extLst>
                <a:ext uri="{FF2B5EF4-FFF2-40B4-BE49-F238E27FC236}">
                  <a16:creationId xmlns:a16="http://schemas.microsoft.com/office/drawing/2014/main" id="{E8A8E791-96FC-4DEB-A005-E8CF3655BC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57600" y="3429000"/>
              <a:ext cx="17526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b="1" dirty="0">
                  <a:solidFill>
                    <a:schemeClr val="accent1">
                      <a:lumMod val="75000"/>
                    </a:schemeClr>
                  </a:solidFill>
                  <a:latin typeface="Tahoma" pitchFamily="34" charset="0"/>
                </a:rPr>
                <a:t>WHY</a:t>
              </a:r>
            </a:p>
          </p:txBody>
        </p:sp>
        <p:sp>
          <p:nvSpPr>
            <p:cNvPr id="10" name="Text Box 7">
              <a:extLst>
                <a:ext uri="{FF2B5EF4-FFF2-40B4-BE49-F238E27FC236}">
                  <a16:creationId xmlns:a16="http://schemas.microsoft.com/office/drawing/2014/main" id="{AACFFA45-A31C-4778-A813-E4EB054D03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57600" y="2362200"/>
              <a:ext cx="17526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b="1" dirty="0">
                  <a:solidFill>
                    <a:srgbClr val="000000"/>
                  </a:solidFill>
                  <a:latin typeface="Tahoma" pitchFamily="34" charset="0"/>
                </a:rPr>
                <a:t>HOW</a:t>
              </a:r>
            </a:p>
          </p:txBody>
        </p:sp>
        <p:sp>
          <p:nvSpPr>
            <p:cNvPr id="11" name="Text Box 8">
              <a:extLst>
                <a:ext uri="{FF2B5EF4-FFF2-40B4-BE49-F238E27FC236}">
                  <a16:creationId xmlns:a16="http://schemas.microsoft.com/office/drawing/2014/main" id="{60B39F51-46AF-4884-9DFD-3861528756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5200" y="1371600"/>
              <a:ext cx="20574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b="1" dirty="0">
                  <a:solidFill>
                    <a:schemeClr val="accent1">
                      <a:lumMod val="75000"/>
                    </a:schemeClr>
                  </a:solidFill>
                  <a:latin typeface="Tahoma" pitchFamily="34" charset="0"/>
                </a:rPr>
                <a:t>WHAT</a:t>
              </a:r>
            </a:p>
          </p:txBody>
        </p:sp>
        <p:sp>
          <p:nvSpPr>
            <p:cNvPr id="12" name="Line 11">
              <a:extLst>
                <a:ext uri="{FF2B5EF4-FFF2-40B4-BE49-F238E27FC236}">
                  <a16:creationId xmlns:a16="http://schemas.microsoft.com/office/drawing/2014/main" id="{079E7AE9-386A-443D-8CBB-FF3C7AFB14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57800" y="3581400"/>
              <a:ext cx="381000" cy="0"/>
            </a:xfrm>
            <a:prstGeom prst="line">
              <a:avLst/>
            </a:prstGeom>
            <a:noFill/>
            <a:ln w="101600">
              <a:solidFill>
                <a:schemeClr val="accent1">
                  <a:lumMod val="75000"/>
                </a:schemeClr>
              </a:solidFill>
              <a:round/>
              <a:headEnd/>
              <a:tailEnd type="triangle" w="lg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13">
              <a:extLst>
                <a:ext uri="{FF2B5EF4-FFF2-40B4-BE49-F238E27FC236}">
                  <a16:creationId xmlns:a16="http://schemas.microsoft.com/office/drawing/2014/main" id="{A0673B43-EF44-4D1C-B731-B1661145DA3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429000" y="3581400"/>
              <a:ext cx="381000" cy="0"/>
            </a:xfrm>
            <a:prstGeom prst="line">
              <a:avLst/>
            </a:prstGeom>
            <a:noFill/>
            <a:ln w="101600">
              <a:solidFill>
                <a:schemeClr val="accent1">
                  <a:lumMod val="75000"/>
                </a:schemeClr>
              </a:solidFill>
              <a:round/>
              <a:headEnd/>
              <a:tailEnd type="triangle" w="lg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13">
              <a:extLst>
                <a:ext uri="{FF2B5EF4-FFF2-40B4-BE49-F238E27FC236}">
                  <a16:creationId xmlns:a16="http://schemas.microsoft.com/office/drawing/2014/main" id="{B9D5F82D-DDBC-4EF7-AF3C-4D903A49BC1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209800" y="3581400"/>
              <a:ext cx="381000" cy="0"/>
            </a:xfrm>
            <a:prstGeom prst="line">
              <a:avLst/>
            </a:prstGeom>
            <a:noFill/>
            <a:ln w="101600">
              <a:solidFill>
                <a:schemeClr val="accent1">
                  <a:lumMod val="75000"/>
                </a:schemeClr>
              </a:solidFill>
              <a:round/>
              <a:headEnd/>
              <a:tailEnd type="triangle" w="lg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11">
              <a:extLst>
                <a:ext uri="{FF2B5EF4-FFF2-40B4-BE49-F238E27FC236}">
                  <a16:creationId xmlns:a16="http://schemas.microsoft.com/office/drawing/2014/main" id="{E5177D37-CF40-4772-862C-20BA762B35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72200" y="3581400"/>
              <a:ext cx="381000" cy="0"/>
            </a:xfrm>
            <a:prstGeom prst="line">
              <a:avLst/>
            </a:prstGeom>
            <a:noFill/>
            <a:ln w="101600">
              <a:solidFill>
                <a:schemeClr val="accent1">
                  <a:lumMod val="75000"/>
                </a:schemeClr>
              </a:solidFill>
              <a:round/>
              <a:headEnd/>
              <a:tailEnd type="triangle" w="lg" len="sm"/>
            </a:ln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134B7240-92A3-4F97-B208-8086C81B774D}"/>
              </a:ext>
            </a:extLst>
          </p:cNvPr>
          <p:cNvSpPr/>
          <p:nvPr/>
        </p:nvSpPr>
        <p:spPr>
          <a:xfrm>
            <a:off x="396976" y="5902909"/>
            <a:ext cx="64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</a:rPr>
              <a:t>Simon </a:t>
            </a:r>
            <a:r>
              <a:rPr lang="en-US" dirty="0" err="1">
                <a:solidFill>
                  <a:schemeClr val="accent1"/>
                </a:solidFill>
              </a:rPr>
              <a:t>Sinek’s</a:t>
            </a:r>
            <a:r>
              <a:rPr lang="en-US" dirty="0">
                <a:solidFill>
                  <a:schemeClr val="accent1"/>
                </a:solidFill>
              </a:rPr>
              <a:t> Golden Circle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hlinkClick r:id="rId3"/>
              </a:rPr>
              <a:t>Start with 'Why?’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397076"/>
      </p:ext>
    </p:extLst>
  </p:cSld>
  <p:clrMapOvr>
    <a:masterClrMapping/>
  </p:clrMapOvr>
  <p:transition spd="slow">
    <p:randomBar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0044DBE-2F86-4F29-819A-91EC477314F8}"/>
              </a:ext>
            </a:extLst>
          </p:cNvPr>
          <p:cNvSpPr txBox="1">
            <a:spLocks/>
          </p:cNvSpPr>
          <p:nvPr/>
        </p:nvSpPr>
        <p:spPr>
          <a:xfrm>
            <a:off x="-19050" y="74216"/>
            <a:ext cx="121920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Triangle or Circle?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D88A75E-C690-433F-AC3E-B3A1797AB153}"/>
              </a:ext>
            </a:extLst>
          </p:cNvPr>
          <p:cNvSpPr txBox="1">
            <a:spLocks/>
          </p:cNvSpPr>
          <p:nvPr/>
        </p:nvSpPr>
        <p:spPr>
          <a:xfrm>
            <a:off x="457200" y="2057400"/>
            <a:ext cx="4343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16509C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D3868"/>
                </a:solidFill>
              </a:rPr>
              <a:t>Defined by Hierarchy</a:t>
            </a:r>
          </a:p>
          <a:p>
            <a:pPr>
              <a:buClr>
                <a:srgbClr val="16509C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rgbClr val="1D3868"/>
              </a:solidFill>
            </a:endParaRPr>
          </a:p>
          <a:p>
            <a:pPr>
              <a:buClr>
                <a:srgbClr val="16509C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rgbClr val="1D3868"/>
              </a:solidFill>
            </a:endParaRPr>
          </a:p>
          <a:p>
            <a:pPr>
              <a:buClr>
                <a:srgbClr val="16509C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rgbClr val="1D3868"/>
              </a:solidFill>
            </a:endParaRPr>
          </a:p>
          <a:p>
            <a:pPr>
              <a:buClr>
                <a:srgbClr val="16509C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D3868"/>
                </a:solidFill>
              </a:rPr>
              <a:t>Institutions are defined by…</a:t>
            </a:r>
          </a:p>
          <a:p>
            <a:pPr marL="742950">
              <a:buClr>
                <a:srgbClr val="16509C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D3868"/>
                </a:solidFill>
              </a:rPr>
              <a:t>Control </a:t>
            </a:r>
          </a:p>
          <a:p>
            <a:pPr marL="742950">
              <a:buClr>
                <a:srgbClr val="16509C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D3868"/>
                </a:solidFill>
              </a:rPr>
              <a:t>Production </a:t>
            </a:r>
          </a:p>
          <a:p>
            <a:pPr marL="742950">
              <a:buClr>
                <a:srgbClr val="16509C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D3868"/>
                </a:solidFill>
              </a:rPr>
              <a:t>Consumers </a:t>
            </a:r>
          </a:p>
          <a:p>
            <a:pPr>
              <a:buClr>
                <a:srgbClr val="16509C"/>
              </a:buCl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E0A85B9B-1F2C-4E48-9435-2E2F4C0AE822}"/>
              </a:ext>
            </a:extLst>
          </p:cNvPr>
          <p:cNvSpPr txBox="1">
            <a:spLocks/>
          </p:cNvSpPr>
          <p:nvPr/>
        </p:nvSpPr>
        <p:spPr>
          <a:xfrm>
            <a:off x="6400800" y="1981200"/>
            <a:ext cx="4876800" cy="4525963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16509C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Defined by relationships- non hierarchical</a:t>
            </a:r>
          </a:p>
          <a:p>
            <a:pPr>
              <a:buClr>
                <a:srgbClr val="16509C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Clr>
                <a:srgbClr val="16509C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Clr>
                <a:srgbClr val="16509C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Clr>
                <a:srgbClr val="16509C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Associations are defined by…</a:t>
            </a:r>
          </a:p>
          <a:p>
            <a:pPr marL="793750" indent="-457200">
              <a:buClr>
                <a:srgbClr val="16509C"/>
              </a:buClr>
              <a:buFont typeface="Arial" panose="020B0604020202020204" pitchFamily="34" charset="0"/>
              <a:buChar char="•"/>
              <a:tabLst>
                <a:tab pos="628650" algn="l"/>
              </a:tabLst>
            </a:pPr>
            <a:r>
              <a:rPr lang="en-US" dirty="0">
                <a:solidFill>
                  <a:schemeClr val="accent1"/>
                </a:solidFill>
              </a:rPr>
              <a:t>Consensus </a:t>
            </a:r>
          </a:p>
          <a:p>
            <a:pPr marL="793750" indent="-457200">
              <a:buClr>
                <a:srgbClr val="16509C"/>
              </a:buClr>
              <a:buFont typeface="Arial" panose="020B0604020202020204" pitchFamily="34" charset="0"/>
              <a:buChar char="•"/>
              <a:tabLst>
                <a:tab pos="628650" algn="l"/>
              </a:tabLst>
            </a:pPr>
            <a:r>
              <a:rPr lang="en-US" dirty="0">
                <a:solidFill>
                  <a:schemeClr val="accent1"/>
                </a:solidFill>
              </a:rPr>
              <a:t>Care </a:t>
            </a:r>
          </a:p>
          <a:p>
            <a:pPr marL="793750" indent="-457200">
              <a:buClr>
                <a:srgbClr val="16509C"/>
              </a:buClr>
              <a:buFont typeface="Arial" panose="020B0604020202020204" pitchFamily="34" charset="0"/>
              <a:buChar char="•"/>
              <a:tabLst>
                <a:tab pos="628650" algn="l"/>
              </a:tabLst>
            </a:pPr>
            <a:r>
              <a:rPr lang="en-US" dirty="0">
                <a:solidFill>
                  <a:schemeClr val="accent1"/>
                </a:solidFill>
              </a:rPr>
              <a:t>Community Members </a:t>
            </a:r>
          </a:p>
          <a:p>
            <a:endParaRPr lang="en-US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3C688C4F-6668-40DF-A0E2-E1E5F9B753A3}"/>
              </a:ext>
            </a:extLst>
          </p:cNvPr>
          <p:cNvSpPr txBox="1">
            <a:spLocks/>
          </p:cNvSpPr>
          <p:nvPr/>
        </p:nvSpPr>
        <p:spPr>
          <a:xfrm>
            <a:off x="609600" y="1524000"/>
            <a:ext cx="3962400" cy="63976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 2" pitchFamily="18" charset="2"/>
              <a:buNone/>
            </a:pPr>
            <a:r>
              <a:rPr lang="en-US" b="1" dirty="0">
                <a:solidFill>
                  <a:schemeClr val="accent1"/>
                </a:solidFill>
              </a:rPr>
              <a:t>Institutions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4EEE5A58-4837-482F-872F-FCC83DE44ECD}"/>
              </a:ext>
            </a:extLst>
          </p:cNvPr>
          <p:cNvSpPr txBox="1">
            <a:spLocks/>
          </p:cNvSpPr>
          <p:nvPr/>
        </p:nvSpPr>
        <p:spPr>
          <a:xfrm>
            <a:off x="6477000" y="1417637"/>
            <a:ext cx="4495800" cy="63976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 2" pitchFamily="18" charset="2"/>
              <a:buNone/>
              <a:defRPr/>
            </a:pPr>
            <a:r>
              <a:rPr lang="en-US" b="1" dirty="0">
                <a:solidFill>
                  <a:schemeClr val="accent1"/>
                </a:solidFill>
              </a:rPr>
              <a:t>Associations</a:t>
            </a: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D2228E2B-D6B6-40E7-BEE9-06C349A87E7E}"/>
              </a:ext>
            </a:extLst>
          </p:cNvPr>
          <p:cNvSpPr/>
          <p:nvPr/>
        </p:nvSpPr>
        <p:spPr>
          <a:xfrm>
            <a:off x="1905000" y="2819400"/>
            <a:ext cx="1060450" cy="9144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DF73FA7-3668-45A7-BCB2-BAB43930A4A0}"/>
              </a:ext>
            </a:extLst>
          </p:cNvPr>
          <p:cNvSpPr/>
          <p:nvPr/>
        </p:nvSpPr>
        <p:spPr>
          <a:xfrm>
            <a:off x="8686800" y="2950766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737274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A71F169-DDE2-44FC-9C96-5269DEA430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663" y="644681"/>
            <a:ext cx="8352957" cy="55686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76227C8-7351-4E5F-9018-664CC7272E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18" y="344571"/>
            <a:ext cx="1809616" cy="19114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C8E5D4E-99F1-45B9-AAA0-481AF6BC820B}"/>
              </a:ext>
            </a:extLst>
          </p:cNvPr>
          <p:cNvSpPr txBox="1"/>
          <p:nvPr/>
        </p:nvSpPr>
        <p:spPr>
          <a:xfrm>
            <a:off x="2312162" y="2581336"/>
            <a:ext cx="1178509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Public Health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210396-B8B5-4C9B-A8A2-7B1C8BC9F6B9}"/>
              </a:ext>
            </a:extLst>
          </p:cNvPr>
          <p:cNvSpPr txBox="1"/>
          <p:nvPr/>
        </p:nvSpPr>
        <p:spPr>
          <a:xfrm>
            <a:off x="3657600" y="2543175"/>
            <a:ext cx="1120775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Homeless Services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4F3752-0A75-41F6-9C66-0F57CBFD1957}"/>
              </a:ext>
            </a:extLst>
          </p:cNvPr>
          <p:cNvSpPr txBox="1"/>
          <p:nvPr/>
        </p:nvSpPr>
        <p:spPr>
          <a:xfrm>
            <a:off x="5011979" y="2571750"/>
            <a:ext cx="117851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Child Protective Services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70D535-A5C4-4010-9F0F-4E374BCEF4B8}"/>
              </a:ext>
            </a:extLst>
          </p:cNvPr>
          <p:cNvSpPr txBox="1"/>
          <p:nvPr/>
        </p:nvSpPr>
        <p:spPr>
          <a:xfrm>
            <a:off x="6323685" y="2543175"/>
            <a:ext cx="117851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Tutoring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2362AD-E17E-490D-BF22-7A6F96706375}"/>
              </a:ext>
            </a:extLst>
          </p:cNvPr>
          <p:cNvSpPr txBox="1"/>
          <p:nvPr/>
        </p:nvSpPr>
        <p:spPr>
          <a:xfrm>
            <a:off x="7735799" y="2543175"/>
            <a:ext cx="1138326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College Financial Assistance Planning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E8A22D-F979-4829-A74C-4A6A90EEA3C8}"/>
              </a:ext>
            </a:extLst>
          </p:cNvPr>
          <p:cNvSpPr txBox="1"/>
          <p:nvPr/>
        </p:nvSpPr>
        <p:spPr>
          <a:xfrm>
            <a:off x="9041054" y="2571749"/>
            <a:ext cx="117851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Probation and Parole Services</a:t>
            </a:r>
          </a:p>
        </p:txBody>
      </p:sp>
    </p:spTree>
    <p:extLst>
      <p:ext uri="{BB962C8B-B14F-4D97-AF65-F5344CB8AC3E}">
        <p14:creationId xmlns:p14="http://schemas.microsoft.com/office/powerpoint/2010/main" val="2301185999"/>
      </p:ext>
    </p:extLst>
  </p:cSld>
  <p:clrMapOvr>
    <a:masterClrMapping/>
  </p:clrMapOvr>
  <p:transition spd="slow">
    <p:randomBar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6227C8-7351-4E5F-9018-664CC7272E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18" y="344571"/>
            <a:ext cx="1809616" cy="191144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D52BC3F-945A-4879-B59A-BE0C1272B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656" y="580386"/>
            <a:ext cx="9169162" cy="5687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8261946"/>
      </p:ext>
    </p:extLst>
  </p:cSld>
  <p:clrMapOvr>
    <a:masterClrMapping/>
  </p:clrMapOvr>
  <p:transition spd="slow">
    <p:randomBar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D32FB-72CA-46ED-9B46-BA38636FF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1" y="176042"/>
            <a:ext cx="10272685" cy="1507067"/>
          </a:xfrm>
        </p:spPr>
        <p:txBody>
          <a:bodyPr/>
          <a:lstStyle/>
          <a:p>
            <a:r>
              <a:rPr lang="en-US" b="1" dirty="0"/>
              <a:t>Build Authentic, Enduring Partnerships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5E9008C-2FDE-4C4D-BEFD-F28AA4BE9B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1" y="1591374"/>
            <a:ext cx="11237576" cy="5266626"/>
          </a:xfrm>
        </p:spPr>
        <p:txBody>
          <a:bodyPr>
            <a:noAutofit/>
          </a:bodyPr>
          <a:lstStyle/>
          <a:p>
            <a:pPr lvl="1">
              <a:spcBef>
                <a:spcPts val="0"/>
              </a:spcBef>
              <a:buClr>
                <a:srgbClr val="052F61"/>
              </a:buClr>
              <a:buFont typeface="Arial" panose="020B0604020202020204" pitchFamily="34" charset="0"/>
              <a:buChar char="•"/>
            </a:pPr>
            <a:r>
              <a:rPr lang="en-US" sz="3200" dirty="0"/>
              <a:t>Find shared mission</a:t>
            </a:r>
          </a:p>
          <a:p>
            <a:pPr lvl="1">
              <a:spcBef>
                <a:spcPts val="0"/>
              </a:spcBef>
              <a:buClr>
                <a:srgbClr val="052F61"/>
              </a:buClr>
              <a:buFont typeface="Arial" panose="020B0604020202020204" pitchFamily="34" charset="0"/>
              <a:buChar char="•"/>
            </a:pPr>
            <a:r>
              <a:rPr lang="en-US" sz="3200" dirty="0"/>
              <a:t>Introduce partner to your school</a:t>
            </a:r>
          </a:p>
          <a:p>
            <a:pPr lvl="1">
              <a:spcBef>
                <a:spcPts val="0"/>
              </a:spcBef>
              <a:buClr>
                <a:srgbClr val="052F61"/>
              </a:buClr>
              <a:buFont typeface="Arial" panose="020B0604020202020204" pitchFamily="34" charset="0"/>
              <a:buChar char="•"/>
            </a:pPr>
            <a:r>
              <a:rPr lang="en-US" sz="3200" dirty="0"/>
              <a:t>Determine level of partnership (MOU required?)</a:t>
            </a:r>
          </a:p>
          <a:p>
            <a:pPr lvl="1">
              <a:spcBef>
                <a:spcPts val="0"/>
              </a:spcBef>
              <a:buClr>
                <a:srgbClr val="052F61"/>
              </a:buClr>
              <a:buFont typeface="Arial" panose="020B0604020202020204" pitchFamily="34" charset="0"/>
              <a:buChar char="•"/>
            </a:pPr>
            <a:r>
              <a:rPr lang="en-US" sz="3200" dirty="0"/>
              <a:t>Define goals and measurables</a:t>
            </a:r>
          </a:p>
          <a:p>
            <a:pPr lvl="1">
              <a:spcBef>
                <a:spcPts val="0"/>
              </a:spcBef>
              <a:buClr>
                <a:srgbClr val="052F61"/>
              </a:buClr>
              <a:buFont typeface="Arial" panose="020B0604020202020204" pitchFamily="34" charset="0"/>
              <a:buChar char="•"/>
            </a:pPr>
            <a:r>
              <a:rPr lang="en-US" sz="3200" dirty="0"/>
              <a:t>Define roles/responsibilities</a:t>
            </a:r>
          </a:p>
          <a:p>
            <a:pPr lvl="1">
              <a:spcBef>
                <a:spcPts val="0"/>
              </a:spcBef>
              <a:buClr>
                <a:srgbClr val="052F61"/>
              </a:buClr>
              <a:buFont typeface="Arial" panose="020B0604020202020204" pitchFamily="34" charset="0"/>
              <a:buChar char="•"/>
            </a:pPr>
            <a:r>
              <a:rPr lang="en-US" sz="3200" b="1" dirty="0"/>
              <a:t>Leverage the partner’s expertise</a:t>
            </a:r>
          </a:p>
          <a:p>
            <a:pPr lvl="1">
              <a:spcBef>
                <a:spcPts val="0"/>
              </a:spcBef>
              <a:buClr>
                <a:srgbClr val="052F61"/>
              </a:buClr>
              <a:buFont typeface="Arial" panose="020B0604020202020204" pitchFamily="34" charset="0"/>
              <a:buChar char="•"/>
            </a:pPr>
            <a:r>
              <a:rPr lang="en-US" sz="3200" dirty="0"/>
              <a:t>Reciprocate the partnership</a:t>
            </a:r>
          </a:p>
          <a:p>
            <a:pPr lvl="1">
              <a:spcBef>
                <a:spcPts val="0"/>
              </a:spcBef>
              <a:buClr>
                <a:srgbClr val="052F61"/>
              </a:buClr>
              <a:buFont typeface="Arial" panose="020B0604020202020204" pitchFamily="34" charset="0"/>
              <a:buChar char="•"/>
            </a:pPr>
            <a:r>
              <a:rPr lang="en-US" sz="3200" dirty="0"/>
              <a:t>Establish regular communication</a:t>
            </a:r>
          </a:p>
          <a:p>
            <a:pPr lvl="1">
              <a:spcBef>
                <a:spcPts val="0"/>
              </a:spcBef>
              <a:buClr>
                <a:srgbClr val="052F61"/>
              </a:buClr>
              <a:buFont typeface="Arial" panose="020B0604020202020204" pitchFamily="34" charset="0"/>
              <a:buChar char="•"/>
            </a:pPr>
            <a:r>
              <a:rPr lang="en-US" sz="3200" dirty="0"/>
              <a:t>Celebrate your partner</a:t>
            </a:r>
          </a:p>
          <a:p>
            <a:pPr marL="457200" lvl="1" indent="0">
              <a:spcBef>
                <a:spcPts val="0"/>
              </a:spcBef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14561576"/>
      </p:ext>
    </p:extLst>
  </p:cSld>
  <p:clrMapOvr>
    <a:masterClrMapping/>
  </p:clrMapOvr>
  <p:transition spd="slow">
    <p:randomBar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928E5BB-4C6B-4D87-8A6E-EF37BBDD84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6888"/>
            <a:ext cx="12192000" cy="684258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17B850C-C48C-4677-99F2-3200A88203BB}"/>
              </a:ext>
            </a:extLst>
          </p:cNvPr>
          <p:cNvSpPr/>
          <p:nvPr/>
        </p:nvSpPr>
        <p:spPr>
          <a:xfrm>
            <a:off x="7222710" y="5187594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District Added One Position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Value of Services Rendered =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$1.7 million annually</a:t>
            </a:r>
          </a:p>
        </p:txBody>
      </p:sp>
    </p:spTree>
    <p:extLst>
      <p:ext uri="{BB962C8B-B14F-4D97-AF65-F5344CB8AC3E}">
        <p14:creationId xmlns:p14="http://schemas.microsoft.com/office/powerpoint/2010/main" val="4082659093"/>
      </p:ext>
    </p:extLst>
  </p:cSld>
  <p:clrMapOvr>
    <a:masterClrMapping/>
  </p:clrMapOvr>
  <p:transition spd="slow">
    <p:randomBa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0714D-F5C4-4834-BEB3-20FA208B2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1F0359-9A8A-4B0F-B7FB-754FFD751F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125" y="274313"/>
            <a:ext cx="7031750" cy="6309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083729"/>
      </p:ext>
    </p:extLst>
  </p:cSld>
  <p:clrMapOvr>
    <a:masterClrMapping/>
  </p:clrMapOvr>
  <p:transition spd="slow">
    <p:randomBar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075" y="176043"/>
            <a:ext cx="11972926" cy="605008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  Georgia’s Educational Innovation of the Year, 2016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0550" y="1221699"/>
            <a:ext cx="11601450" cy="5312451"/>
          </a:xfrm>
        </p:spPr>
        <p:txBody>
          <a:bodyPr>
            <a:normAutofit fontScale="92500"/>
          </a:bodyPr>
          <a:lstStyle/>
          <a:p>
            <a:pPr>
              <a:buClr>
                <a:srgbClr val="1D3868"/>
              </a:buClr>
            </a:pPr>
            <a:r>
              <a:rPr lang="en-US" sz="3600" dirty="0">
                <a:solidFill>
                  <a:srgbClr val="1D3868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Staff Composition – 16 staff/agencies on site</a:t>
            </a:r>
          </a:p>
          <a:p>
            <a:pPr marL="0" indent="0">
              <a:buClr>
                <a:srgbClr val="1D3868"/>
              </a:buClr>
              <a:buNone/>
            </a:pPr>
            <a:endParaRPr lang="en-US" sz="3600" dirty="0">
              <a:solidFill>
                <a:srgbClr val="1D3868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  <a:p>
            <a:pPr>
              <a:buClr>
                <a:srgbClr val="1D3868"/>
              </a:buClr>
            </a:pPr>
            <a:r>
              <a:rPr lang="en-US" sz="3600" dirty="0">
                <a:solidFill>
                  <a:srgbClr val="1D3868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Return on Investment – annual ROI is $1.7 million in services rendered</a:t>
            </a:r>
          </a:p>
          <a:p>
            <a:pPr marL="0" indent="0">
              <a:buClr>
                <a:srgbClr val="1D3868"/>
              </a:buClr>
              <a:buNone/>
            </a:pPr>
            <a:endParaRPr lang="en-US" sz="3600" dirty="0">
              <a:solidFill>
                <a:srgbClr val="1D3868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  <a:p>
            <a:pPr>
              <a:buClr>
                <a:srgbClr val="1D3868"/>
              </a:buClr>
            </a:pPr>
            <a:r>
              <a:rPr lang="en-US" sz="3600" dirty="0">
                <a:solidFill>
                  <a:srgbClr val="1D3868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 A 44% decrease in suspensions in first 18 months</a:t>
            </a:r>
          </a:p>
          <a:p>
            <a:pPr>
              <a:buClr>
                <a:srgbClr val="1D3868"/>
              </a:buClr>
            </a:pPr>
            <a:endParaRPr lang="en-US" sz="3600" dirty="0">
              <a:solidFill>
                <a:srgbClr val="1D3868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  <a:p>
            <a:pPr>
              <a:buClr>
                <a:srgbClr val="1D3868"/>
              </a:buClr>
            </a:pPr>
            <a:r>
              <a:rPr lang="en-US" sz="3600" dirty="0">
                <a:solidFill>
                  <a:srgbClr val="1D3868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Graduation Rates are going up – Up 12% since 2013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9848927"/>
      </p:ext>
    </p:extLst>
  </p:cSld>
  <p:clrMapOvr>
    <a:masterClrMapping/>
  </p:clrMapOvr>
  <p:transition spd="slow">
    <p:randomBar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176043"/>
            <a:ext cx="9775241" cy="958794"/>
          </a:xfrm>
          <a:effectLst>
            <a:glow rad="101600">
              <a:schemeClr val="tx1">
                <a:alpha val="60000"/>
              </a:schemeClr>
            </a:glow>
          </a:effectLst>
        </p:spPr>
        <p:txBody>
          <a:bodyPr>
            <a:normAutofit/>
          </a:bodyPr>
          <a:lstStyle/>
          <a:p>
            <a:pPr marR="0" rtl="0"/>
            <a:r>
              <a:rPr lang="en-US" b="1" i="0" u="none" strike="noStrike" baseline="0" dirty="0">
                <a:solidFill>
                  <a:srgbClr val="002060"/>
                </a:solidFill>
                <a:effectLst>
                  <a:glow rad="495300">
                    <a:schemeClr val="tx1">
                      <a:alpha val="40000"/>
                    </a:schemeClr>
                  </a:glow>
                </a:effectLst>
              </a:rPr>
              <a:t>Ideas for Your Next Steps: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251" y="1296426"/>
            <a:ext cx="10933232" cy="5288619"/>
          </a:xfrm>
        </p:spPr>
        <p:txBody>
          <a:bodyPr>
            <a:noAutofit/>
          </a:bodyPr>
          <a:lstStyle/>
          <a:p>
            <a:pPr>
              <a:buClr>
                <a:srgbClr val="002060"/>
              </a:buClr>
            </a:pPr>
            <a:r>
              <a:rPr lang="en-US" sz="2800" i="0" u="none" strike="noStrike" baseline="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Gather</a:t>
            </a:r>
            <a:r>
              <a:rPr lang="en-US" sz="2800" i="0" u="none" strike="noStrike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 voice</a:t>
            </a:r>
            <a:endParaRPr lang="en-US" sz="2800" i="0" u="none" strike="noStrike" baseline="0" dirty="0">
              <a:solidFill>
                <a:srgbClr val="00206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  <a:p>
            <a:pPr>
              <a:buClr>
                <a:srgbClr val="002060"/>
              </a:buClr>
            </a:pPr>
            <a:r>
              <a:rPr lang="en-US" sz="2800" i="0" u="none" strike="noStrike" baseline="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S</a:t>
            </a:r>
            <a:r>
              <a:rPr lang="en-US" sz="28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uperintendent/Leader Student Advocacy Council</a:t>
            </a:r>
          </a:p>
          <a:p>
            <a:pPr>
              <a:buClr>
                <a:srgbClr val="002060"/>
              </a:buClr>
            </a:pPr>
            <a:r>
              <a:rPr lang="en-US" sz="2800" b="1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Review Discipline Data: Look for opportunities for services instead of consequence</a:t>
            </a:r>
          </a:p>
          <a:p>
            <a:pPr>
              <a:buClr>
                <a:srgbClr val="002060"/>
              </a:buClr>
            </a:pPr>
            <a:r>
              <a:rPr lang="en-US" sz="28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Prioritize Community Involvement among Leadership</a:t>
            </a:r>
          </a:p>
          <a:p>
            <a:pPr>
              <a:buClr>
                <a:srgbClr val="002060"/>
              </a:buClr>
            </a:pPr>
            <a:r>
              <a:rPr lang="en-US" sz="28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Seek Collaborative Grant Opportunities</a:t>
            </a:r>
          </a:p>
          <a:p>
            <a:pPr>
              <a:buClr>
                <a:srgbClr val="002060"/>
              </a:buClr>
            </a:pPr>
            <a:r>
              <a:rPr lang="en-US" sz="28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Leverage School Resources for Community Development</a:t>
            </a:r>
          </a:p>
          <a:p>
            <a:pPr>
              <a:buClr>
                <a:srgbClr val="002060"/>
              </a:buClr>
            </a:pPr>
            <a:r>
              <a:rPr lang="en-US" sz="28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Review strategic plan through a lens of social/emotional support</a:t>
            </a:r>
          </a:p>
          <a:p>
            <a:pPr marL="0" indent="0">
              <a:buClr>
                <a:srgbClr val="002060"/>
              </a:buClr>
              <a:buNone/>
            </a:pPr>
            <a:r>
              <a:rPr lang="en-US" sz="2800" dirty="0">
                <a:solidFill>
                  <a:srgbClr val="00206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						</a:t>
            </a:r>
            <a:endParaRPr lang="en-US" sz="3200" dirty="0">
              <a:solidFill>
                <a:srgbClr val="00206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55975752"/>
      </p:ext>
    </p:extLst>
  </p:cSld>
  <p:clrMapOvr>
    <a:masterClrMapping/>
  </p:clrMapOvr>
  <p:transition spd="slow">
    <p:randomBar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427D49-73F8-4F04-9B9E-B19CE25E5D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05"/>
          <a:stretch/>
        </p:blipFill>
        <p:spPr>
          <a:xfrm>
            <a:off x="1987420" y="866655"/>
            <a:ext cx="7759959" cy="5935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FC759BE2-8581-4177-8023-5693FB064B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444621" y="1613118"/>
            <a:ext cx="7016621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1D3868"/>
                </a:solidFill>
                <a:effectLst/>
                <a:latin typeface="+mn-lt"/>
                <a:ea typeface="Calibri" panose="020F0502020204030204" pitchFamily="34" charset="0"/>
              </a:rPr>
              <a:t>Seek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1D3868"/>
                </a:solidFill>
                <a:effectLst/>
                <a:latin typeface="+mn-lt"/>
                <a:ea typeface="Calibri" panose="020F0502020204030204" pitchFamily="34" charset="0"/>
              </a:rPr>
              <a:t> the Truth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rgbClr val="1D3868"/>
              </a:solidFill>
              <a:effectLst/>
              <a:latin typeface="+mn-lt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1D3868"/>
                </a:solidFill>
                <a:effectLst/>
                <a:latin typeface="+mn-lt"/>
                <a:ea typeface="Calibri" panose="020F0502020204030204" pitchFamily="34" charset="0"/>
              </a:rPr>
              <a:t>Speak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1D3868"/>
                </a:solidFill>
                <a:effectLst/>
                <a:latin typeface="+mn-lt"/>
                <a:ea typeface="Calibri" panose="020F0502020204030204" pitchFamily="34" charset="0"/>
              </a:rPr>
              <a:t> the Truth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rgbClr val="1D3868"/>
              </a:solidFill>
              <a:effectLst/>
              <a:latin typeface="+mn-lt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1D3868"/>
                </a:solidFill>
                <a:effectLst/>
                <a:latin typeface="+mn-lt"/>
                <a:ea typeface="Calibri" panose="020F0502020204030204" pitchFamily="34" charset="0"/>
              </a:rPr>
              <a:t>Stretch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1D3868"/>
                </a:solidFill>
                <a:effectLst/>
                <a:latin typeface="+mn-lt"/>
                <a:ea typeface="Calibri" panose="020F0502020204030204" pitchFamily="34" charset="0"/>
              </a:rPr>
              <a:t> Yourself (confront the BUT)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rgbClr val="1D3868"/>
              </a:solidFill>
              <a:effectLst/>
              <a:latin typeface="+mn-lt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1D3868"/>
                </a:solidFill>
                <a:effectLst/>
                <a:latin typeface="+mn-lt"/>
                <a:ea typeface="Calibri" panose="020F0502020204030204" pitchFamily="34" charset="0"/>
              </a:rPr>
              <a:t>Serve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1D3868"/>
                </a:solidFill>
                <a:effectLst/>
                <a:latin typeface="+mn-lt"/>
                <a:ea typeface="Calibri" panose="020F0502020204030204" pitchFamily="34" charset="0"/>
              </a:rPr>
              <a:t> Others   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rgbClr val="1D3868"/>
              </a:solidFill>
              <a:effectLst/>
              <a:latin typeface="+mn-lt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1A9CB918-357B-4735-AB41-312186451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861" y="277657"/>
            <a:ext cx="701662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none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D3868"/>
                </a:solidFill>
                <a:effectLst/>
                <a:uLnTx/>
                <a:uFillTx/>
                <a:latin typeface="Century Gothic" panose="020B0502020202020204"/>
                <a:ea typeface="Calibri" panose="020F0502020204030204" pitchFamily="34" charset="0"/>
                <a:cs typeface="+mj-cs"/>
              </a:rPr>
              <a:t>Four Ways to be Brave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1D3868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92004544"/>
      </p:ext>
    </p:extLst>
  </p:cSld>
  <p:clrMapOvr>
    <a:masterClrMapping/>
  </p:clrMapOvr>
  <p:transition spd="slow">
    <p:randomBar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8FF57-F7A0-45FC-BFC5-E47ACD3E3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6042"/>
            <a:ext cx="12192000" cy="6681958"/>
          </a:xfrm>
        </p:spPr>
        <p:txBody>
          <a:bodyPr/>
          <a:lstStyle/>
          <a:p>
            <a:r>
              <a:rPr lang="en-US" dirty="0"/>
              <a:t>Come to our breakout</a:t>
            </a:r>
            <a:br>
              <a:rPr lang="en-US" dirty="0"/>
            </a:br>
            <a:br>
              <a:rPr lang="en-US" dirty="0"/>
            </a:br>
            <a:r>
              <a:rPr lang="en-US" dirty="0"/>
              <a:t>First Steps and Next Steps and Gathering Voice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Asset Mapping – Your District and Community</a:t>
            </a:r>
            <a:br>
              <a:rPr lang="en-US" dirty="0"/>
            </a:br>
            <a:br>
              <a:rPr lang="en-US" dirty="0"/>
            </a:br>
            <a:r>
              <a:rPr lang="en-US" dirty="0"/>
              <a:t>Building Strategic and Enduring Partnerships</a:t>
            </a:r>
            <a:br>
              <a:rPr lang="en-US" dirty="0"/>
            </a:br>
            <a:r>
              <a:rPr lang="en-US" dirty="0"/>
              <a:t>		</a:t>
            </a:r>
            <a:r>
              <a:rPr lang="en-US" sz="2800" dirty="0"/>
              <a:t>Including Strategically Connecting with your Chamber to </a:t>
            </a:r>
            <a:br>
              <a:rPr lang="en-US" sz="2800" dirty="0"/>
            </a:br>
            <a:r>
              <a:rPr lang="en-US" sz="2800" dirty="0"/>
              <a:t>				enhance transition for your students -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092211-7AFF-4910-A330-9FD2B27333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0796" y="5724629"/>
            <a:ext cx="1876425" cy="60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223945"/>
      </p:ext>
    </p:extLst>
  </p:cSld>
  <p:clrMapOvr>
    <a:masterClrMapping/>
  </p:clrMapOvr>
  <p:transition spd="slow">
    <p:randomBar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3C85F47-5AE6-43B3-829D-1EBBCE81E3E8}"/>
              </a:ext>
            </a:extLst>
          </p:cNvPr>
          <p:cNvSpPr txBox="1"/>
          <p:nvPr/>
        </p:nvSpPr>
        <p:spPr>
          <a:xfrm>
            <a:off x="1542553" y="413468"/>
            <a:ext cx="9303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1D3868"/>
                </a:solidFill>
              </a:rPr>
              <a:t>A culture of Hope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4DB038-F620-496A-8A9F-DC47933C863F}"/>
              </a:ext>
            </a:extLst>
          </p:cNvPr>
          <p:cNvSpPr txBox="1"/>
          <p:nvPr/>
        </p:nvSpPr>
        <p:spPr>
          <a:xfrm>
            <a:off x="2752627" y="3421930"/>
            <a:ext cx="6212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2"/>
              </a:rPr>
              <a:t>https://www.youtube.com/watch?v=veQAJ4qlltU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2816135"/>
      </p:ext>
    </p:extLst>
  </p:cSld>
  <p:clrMapOvr>
    <a:masterClrMapping/>
  </p:clrMapOvr>
  <p:transition spd="slow">
    <p:randomBar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5AB1C-62B9-45DB-95BC-44DEB40BF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5770" y="4591928"/>
            <a:ext cx="8534400" cy="1507067"/>
          </a:xfrm>
        </p:spPr>
        <p:txBody>
          <a:bodyPr>
            <a:normAutofit/>
          </a:bodyPr>
          <a:lstStyle/>
          <a:p>
            <a:r>
              <a:rPr lang="en-US" sz="3200" dirty="0">
                <a:hlinkClick r:id="rId2"/>
              </a:rPr>
              <a:t>leigh@thecentergyproject.com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E3C227-34BC-425A-8A8A-4334D13D2C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964" y="1451870"/>
            <a:ext cx="10331334" cy="2417224"/>
          </a:xfrm>
        </p:spPr>
        <p:txBody>
          <a:bodyPr/>
          <a:lstStyle/>
          <a:p>
            <a:r>
              <a:rPr lang="en-US" dirty="0"/>
              <a:t>Visit </a:t>
            </a:r>
            <a:r>
              <a:rPr lang="en-US" dirty="0">
                <a:hlinkClick r:id="rId3"/>
              </a:rPr>
              <a:t>www.thecentergyproject.com</a:t>
            </a:r>
            <a:endParaRPr lang="en-US" dirty="0"/>
          </a:p>
          <a:p>
            <a:r>
              <a:rPr lang="en-US" dirty="0"/>
              <a:t>Password for Exclusive Content: </a:t>
            </a:r>
            <a:r>
              <a:rPr lang="en-US" i="1" dirty="0" err="1"/>
              <a:t>studentvoice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573758906"/>
      </p:ext>
    </p:extLst>
  </p:cSld>
  <p:clrMapOvr>
    <a:masterClrMapping/>
  </p:clrMapOvr>
  <p:transition spd="slow">
    <p:randomBar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421" y="1425417"/>
            <a:ext cx="7564598" cy="4765907"/>
          </a:xfrm>
          <a:prstGeom prst="rect">
            <a:avLst/>
          </a:prstGeom>
        </p:spPr>
      </p:pic>
      <p:sp>
        <p:nvSpPr>
          <p:cNvPr id="2" name="Title 3"/>
          <p:cNvSpPr txBox="1">
            <a:spLocks/>
          </p:cNvSpPr>
          <p:nvPr/>
        </p:nvSpPr>
        <p:spPr>
          <a:xfrm>
            <a:off x="844876" y="1044356"/>
            <a:ext cx="9261649" cy="381061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t" anchorCtr="0">
            <a:noAutofit/>
          </a:bodyPr>
          <a:lstStyle>
            <a:lvl1pPr algn="ctr" defTabSz="410688">
              <a:lnSpc>
                <a:spcPct val="100000"/>
              </a:lnSpc>
              <a:defRPr sz="3200" b="1" i="0">
                <a:solidFill>
                  <a:srgbClr val="5576B2"/>
                </a:solidFill>
                <a:latin typeface="Proxima Nova" charset="0"/>
                <a:ea typeface="Proxima Nova" charset="0"/>
                <a:cs typeface="Proxima Nova" charset="0"/>
                <a:sym typeface="Gill Sans"/>
              </a:defRPr>
            </a:lvl1pPr>
            <a:lvl2pPr algn="ctr">
              <a:lnSpc>
                <a:spcPct val="90000"/>
              </a:lnSpc>
              <a:defRPr sz="5900">
                <a:latin typeface="Calibri Light"/>
                <a:ea typeface="Calibri Light"/>
                <a:cs typeface="Calibri Light"/>
                <a:sym typeface="Calibri Light"/>
              </a:defRPr>
            </a:lvl2pPr>
            <a:lvl3pPr algn="ctr">
              <a:lnSpc>
                <a:spcPct val="90000"/>
              </a:lnSpc>
              <a:defRPr sz="5900">
                <a:latin typeface="Calibri Light"/>
                <a:ea typeface="Calibri Light"/>
                <a:cs typeface="Calibri Light"/>
                <a:sym typeface="Calibri Light"/>
              </a:defRPr>
            </a:lvl3pPr>
            <a:lvl4pPr algn="ctr">
              <a:lnSpc>
                <a:spcPct val="90000"/>
              </a:lnSpc>
              <a:defRPr sz="5900">
                <a:latin typeface="Calibri Light"/>
                <a:ea typeface="Calibri Light"/>
                <a:cs typeface="Calibri Light"/>
                <a:sym typeface="Calibri Light"/>
              </a:defRPr>
            </a:lvl4pPr>
            <a:lvl5pPr algn="ctr">
              <a:lnSpc>
                <a:spcPct val="90000"/>
              </a:lnSpc>
              <a:defRPr sz="5900">
                <a:latin typeface="Calibri Light"/>
                <a:ea typeface="Calibri Light"/>
                <a:cs typeface="Calibri Light"/>
                <a:sym typeface="Calibri Light"/>
              </a:defRPr>
            </a:lvl5pPr>
            <a:lvl6pPr algn="ctr">
              <a:lnSpc>
                <a:spcPct val="90000"/>
              </a:lnSpc>
              <a:defRPr sz="5900">
                <a:latin typeface="Calibri Light"/>
                <a:ea typeface="Calibri Light"/>
                <a:cs typeface="Calibri Light"/>
                <a:sym typeface="Calibri Light"/>
              </a:defRPr>
            </a:lvl6pPr>
            <a:lvl7pPr algn="ctr">
              <a:lnSpc>
                <a:spcPct val="90000"/>
              </a:lnSpc>
              <a:defRPr sz="5900">
                <a:latin typeface="Calibri Light"/>
                <a:ea typeface="Calibri Light"/>
                <a:cs typeface="Calibri Light"/>
                <a:sym typeface="Calibri Light"/>
              </a:defRPr>
            </a:lvl7pPr>
            <a:lvl8pPr algn="ctr">
              <a:lnSpc>
                <a:spcPct val="90000"/>
              </a:lnSpc>
              <a:defRPr sz="5900">
                <a:latin typeface="Calibri Light"/>
                <a:ea typeface="Calibri Light"/>
                <a:cs typeface="Calibri Light"/>
                <a:sym typeface="Calibri Light"/>
              </a:defRPr>
            </a:lvl8pPr>
            <a:lvl9pPr algn="ctr">
              <a:lnSpc>
                <a:spcPct val="90000"/>
              </a:lnSpc>
              <a:defRPr sz="5900"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algn="l">
              <a:defRPr sz="1800" b="0" i="0">
                <a:solidFill>
                  <a:srgbClr val="000000"/>
                </a:solidFill>
              </a:defRPr>
            </a:pPr>
            <a:r>
              <a:rPr lang="en-US" sz="1800" b="0" dirty="0">
                <a:solidFill>
                  <a:prstClr val="black">
                    <a:lumMod val="50000"/>
                    <a:lumOff val="50000"/>
                  </a:prstClr>
                </a:solidFill>
                <a:latin typeface="Calibri Light"/>
                <a:ea typeface="Calibri" charset="0"/>
                <a:cs typeface="Calibri" charset="0"/>
              </a:rPr>
              <a:t>Integrated career guidance and analytics to engage students, educators, and employers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59595" y="6025067"/>
            <a:ext cx="7165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396C8"/>
                </a:solidFill>
              </a:rPr>
              <a:t>SOLVING AMERICA’S </a:t>
            </a:r>
            <a:r>
              <a:rPr lang="en-US" b="1" dirty="0">
                <a:solidFill>
                  <a:srgbClr val="7396C8"/>
                </a:solidFill>
                <a:ea typeface="Calibri" charset="0"/>
                <a:cs typeface="Calibri" charset="0"/>
              </a:rPr>
              <a:t>WORKFORCE GAP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5" t="18103" r="16789" b="26060"/>
          <a:stretch/>
        </p:blipFill>
        <p:spPr>
          <a:xfrm>
            <a:off x="16457" y="5704764"/>
            <a:ext cx="2422438" cy="1186938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2400760" y="5868539"/>
            <a:ext cx="0" cy="682388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45691" y="548217"/>
            <a:ext cx="9976705" cy="64434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b="1" dirty="0">
                <a:solidFill>
                  <a:srgbClr val="5576B2"/>
                </a:solidFill>
              </a:rPr>
              <a:t>YouScience Platform</a:t>
            </a:r>
            <a:r>
              <a:rPr lang="en-US" sz="3200" dirty="0">
                <a:solidFill>
                  <a:srgbClr val="5576B2"/>
                </a:solidFill>
              </a:rPr>
              <a:t>| </a:t>
            </a:r>
            <a:r>
              <a:rPr lang="en-US" sz="3200" dirty="0">
                <a:solidFill>
                  <a:srgbClr val="5576B2"/>
                </a:solidFill>
                <a:latin typeface="Calibri Light"/>
              </a:rPr>
              <a:t>Building the Talent Pipeline</a:t>
            </a:r>
          </a:p>
        </p:txBody>
      </p:sp>
    </p:spTree>
    <p:extLst>
      <p:ext uri="{BB962C8B-B14F-4D97-AF65-F5344CB8AC3E}">
        <p14:creationId xmlns:p14="http://schemas.microsoft.com/office/powerpoint/2010/main" val="953124819"/>
      </p:ext>
    </p:extLst>
  </p:cSld>
  <p:clrMapOvr>
    <a:masterClrMapping/>
  </p:clrMapOvr>
  <p:transition spd="slow">
    <p:randomBar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158" y="4245239"/>
            <a:ext cx="2216661" cy="115364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559595" y="6025067"/>
            <a:ext cx="7165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396C8"/>
                </a:solidFill>
              </a:rPr>
              <a:t>SOLVING AMERICA’S </a:t>
            </a:r>
            <a:r>
              <a:rPr lang="en-US" b="1" dirty="0">
                <a:solidFill>
                  <a:srgbClr val="7396C8"/>
                </a:solidFill>
                <a:ea typeface="Calibri" charset="0"/>
                <a:cs typeface="Calibri" charset="0"/>
              </a:rPr>
              <a:t>WORKFORCE GAP</a:t>
            </a:r>
          </a:p>
        </p:txBody>
      </p:sp>
      <p:sp>
        <p:nvSpPr>
          <p:cNvPr id="12" name="Slide Number Placeholder 1"/>
          <p:cNvSpPr txBox="1">
            <a:spLocks/>
          </p:cNvSpPr>
          <p:nvPr/>
        </p:nvSpPr>
        <p:spPr>
          <a:xfrm>
            <a:off x="8432799" y="6440701"/>
            <a:ext cx="711201" cy="276999"/>
          </a:xfrm>
          <a:prstGeom prst="rect">
            <a:avLst/>
          </a:prstGeom>
          <a:ln w="12700">
            <a:miter lim="400000"/>
          </a:ln>
        </p:spPr>
        <p:txBody>
          <a:bodyPr vert="horz" lIns="91440" tIns="45720" rIns="91440" bIns="45720" rtlCol="0" anchor="ctr">
            <a:spAutoFit/>
          </a:bodyPr>
          <a:lstStyle>
            <a:lvl1pPr algn="ctr" defTabSz="642816">
              <a:defRPr sz="1200" b="1" i="0" baseline="0">
                <a:solidFill>
                  <a:schemeClr val="bg1"/>
                </a:solidFill>
                <a:latin typeface="Proxima Nova Semibold" charset="0"/>
                <a:ea typeface="Proxima Nova Semibold" charset="0"/>
                <a:cs typeface="Proxima Nova Semibold" charset="0"/>
                <a:sym typeface="Calibri"/>
              </a:defRPr>
            </a:lvl1pPr>
            <a:lvl2pPr indent="241056" algn="ctr" defTabSz="410688">
              <a:defRPr sz="3000">
                <a:latin typeface="+mn-lt"/>
                <a:ea typeface="+mn-ea"/>
                <a:cs typeface="+mn-cs"/>
                <a:sym typeface="Gill Sans"/>
              </a:defRPr>
            </a:lvl2pPr>
            <a:lvl3pPr indent="482111" algn="ctr" defTabSz="410688">
              <a:defRPr sz="3000">
                <a:latin typeface="+mn-lt"/>
                <a:ea typeface="+mn-ea"/>
                <a:cs typeface="+mn-cs"/>
                <a:sym typeface="Gill Sans"/>
              </a:defRPr>
            </a:lvl3pPr>
            <a:lvl4pPr indent="723168" algn="ctr" defTabSz="410688">
              <a:defRPr sz="3000">
                <a:latin typeface="+mn-lt"/>
                <a:ea typeface="+mn-ea"/>
                <a:cs typeface="+mn-cs"/>
                <a:sym typeface="Gill Sans"/>
              </a:defRPr>
            </a:lvl4pPr>
            <a:lvl5pPr indent="964224" algn="ctr" defTabSz="410688">
              <a:defRPr sz="3000">
                <a:latin typeface="+mn-lt"/>
                <a:ea typeface="+mn-ea"/>
                <a:cs typeface="+mn-cs"/>
                <a:sym typeface="Gill Sans"/>
              </a:defRPr>
            </a:lvl5pPr>
            <a:lvl6pPr indent="1205279" algn="ctr" defTabSz="410688">
              <a:defRPr sz="3000">
                <a:latin typeface="+mn-lt"/>
                <a:ea typeface="+mn-ea"/>
                <a:cs typeface="+mn-cs"/>
                <a:sym typeface="Gill Sans"/>
              </a:defRPr>
            </a:lvl6pPr>
            <a:lvl7pPr indent="1446336" algn="ctr" defTabSz="410688">
              <a:defRPr sz="3000">
                <a:latin typeface="+mn-lt"/>
                <a:ea typeface="+mn-ea"/>
                <a:cs typeface="+mn-cs"/>
                <a:sym typeface="Gill Sans"/>
              </a:defRPr>
            </a:lvl7pPr>
            <a:lvl8pPr indent="1687391" algn="ctr" defTabSz="410688">
              <a:defRPr sz="3000">
                <a:latin typeface="+mn-lt"/>
                <a:ea typeface="+mn-ea"/>
                <a:cs typeface="+mn-cs"/>
                <a:sym typeface="Gill Sans"/>
              </a:defRPr>
            </a:lvl8pPr>
            <a:lvl9pPr indent="1928447" algn="ctr" defTabSz="410688">
              <a:defRPr sz="3000">
                <a:latin typeface="+mn-lt"/>
                <a:ea typeface="+mn-ea"/>
                <a:cs typeface="+mn-cs"/>
                <a:sym typeface="Gill Sans"/>
              </a:defRPr>
            </a:lvl9pPr>
          </a:lstStyle>
          <a:p>
            <a:fld id="{AD4F0517-2690-9347-8191-A48CB6973DE3}" type="slidenum">
              <a:rPr lang="en-US" smtClean="0">
                <a:solidFill>
                  <a:prstClr val="white"/>
                </a:solidFill>
                <a:latin typeface="Calibri Light"/>
              </a:rPr>
              <a:pPr/>
              <a:t>37</a:t>
            </a:fld>
            <a:endParaRPr lang="en-US" dirty="0">
              <a:solidFill>
                <a:prstClr val="white"/>
              </a:solidFill>
              <a:latin typeface="Calibri Light"/>
            </a:endParaRPr>
          </a:p>
        </p:txBody>
      </p:sp>
      <p:pic>
        <p:nvPicPr>
          <p:cNvPr id="13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4097" y="6448737"/>
            <a:ext cx="1039738" cy="328172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Rectangle 13"/>
          <p:cNvSpPr/>
          <p:nvPr/>
        </p:nvSpPr>
        <p:spPr>
          <a:xfrm>
            <a:off x="443425" y="3487041"/>
            <a:ext cx="59959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prstClr val="black">
                    <a:lumMod val="50000"/>
                    <a:lumOff val="50000"/>
                  </a:prstClr>
                </a:solidFill>
                <a:ea typeface="Calibri" charset="0"/>
                <a:cs typeface="Calibri" charset="0"/>
              </a:rPr>
              <a:t>Yet </a:t>
            </a:r>
            <a:r>
              <a:rPr lang="is-IS" i="1" dirty="0">
                <a:solidFill>
                  <a:prstClr val="black">
                    <a:lumMod val="50000"/>
                    <a:lumOff val="50000"/>
                  </a:prstClr>
                </a:solidFill>
                <a:ea typeface="Calibri" charset="0"/>
                <a:cs typeface="Calibri" charset="0"/>
              </a:rPr>
              <a:t>we all know </a:t>
            </a:r>
            <a:r>
              <a:rPr lang="en-US" i="1" dirty="0">
                <a:solidFill>
                  <a:prstClr val="black">
                    <a:lumMod val="50000"/>
                    <a:lumOff val="50000"/>
                  </a:prstClr>
                </a:solidFill>
                <a:ea typeface="Calibri" charset="0"/>
                <a:cs typeface="Calibri" charset="0"/>
              </a:rPr>
              <a:t>100% of students have talent -  </a:t>
            </a:r>
          </a:p>
          <a:p>
            <a:r>
              <a:rPr lang="en-US" i="1" dirty="0">
                <a:solidFill>
                  <a:prstClr val="black">
                    <a:lumMod val="50000"/>
                    <a:lumOff val="50000"/>
                  </a:prstClr>
                </a:solidFill>
                <a:ea typeface="Calibri" charset="0"/>
                <a:cs typeface="Calibri" charset="0"/>
              </a:rPr>
              <a:t>and our nation’s economy needs everyone. </a:t>
            </a:r>
            <a:endParaRPr lang="en-US" dirty="0">
              <a:solidFill>
                <a:srgbClr val="7F7F7F"/>
              </a:solidFill>
              <a:cs typeface="Proxima Nova Light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1960" y="2053682"/>
            <a:ext cx="2873601" cy="1763993"/>
          </a:xfrm>
          <a:prstGeom prst="rect">
            <a:avLst/>
          </a:prstGeom>
        </p:spPr>
      </p:pic>
      <p:sp>
        <p:nvSpPr>
          <p:cNvPr id="17" name="Text Placeholder 2"/>
          <p:cNvSpPr txBox="1">
            <a:spLocks/>
          </p:cNvSpPr>
          <p:nvPr/>
        </p:nvSpPr>
        <p:spPr>
          <a:xfrm>
            <a:off x="6884388" y="5130436"/>
            <a:ext cx="4682426" cy="1263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>
            <a:lvl1pPr algn="l" defTabSz="410688">
              <a:lnSpc>
                <a:spcPct val="100000"/>
              </a:lnSpc>
              <a:spcBef>
                <a:spcPts val="0"/>
              </a:spcBef>
              <a:defRPr sz="2500">
                <a:latin typeface="Proxima Nova" charset="0"/>
                <a:ea typeface="Proxima Nova" charset="0"/>
                <a:cs typeface="Proxima Nova" charset="0"/>
                <a:sym typeface="Gill Sans"/>
              </a:defRPr>
            </a:lvl1pPr>
            <a:lvl2pPr indent="0" algn="l" defTabSz="410688">
              <a:lnSpc>
                <a:spcPct val="100000"/>
              </a:lnSpc>
              <a:spcBef>
                <a:spcPts val="0"/>
              </a:spcBef>
              <a:defRPr sz="2500">
                <a:latin typeface="Proxima Nova" charset="0"/>
                <a:ea typeface="Proxima Nova" charset="0"/>
                <a:cs typeface="Proxima Nova" charset="0"/>
                <a:sym typeface="Gill Sans"/>
              </a:defRPr>
            </a:lvl2pPr>
            <a:lvl3pPr indent="0" algn="l" defTabSz="410688">
              <a:lnSpc>
                <a:spcPct val="100000"/>
              </a:lnSpc>
              <a:spcBef>
                <a:spcPts val="0"/>
              </a:spcBef>
              <a:defRPr sz="2500">
                <a:latin typeface="Proxima Nova" charset="0"/>
                <a:ea typeface="Proxima Nova" charset="0"/>
                <a:cs typeface="Proxima Nova" charset="0"/>
                <a:sym typeface="Gill Sans"/>
              </a:defRPr>
            </a:lvl3pPr>
            <a:lvl4pPr indent="0" algn="l" defTabSz="410688">
              <a:lnSpc>
                <a:spcPct val="100000"/>
              </a:lnSpc>
              <a:spcBef>
                <a:spcPts val="0"/>
              </a:spcBef>
              <a:defRPr sz="2500">
                <a:latin typeface="Proxima Nova" charset="0"/>
                <a:ea typeface="Proxima Nova" charset="0"/>
                <a:cs typeface="Proxima Nova" charset="0"/>
                <a:sym typeface="Gill Sans"/>
              </a:defRPr>
            </a:lvl4pPr>
            <a:lvl5pPr indent="0" algn="l" defTabSz="410688">
              <a:lnSpc>
                <a:spcPct val="100000"/>
              </a:lnSpc>
              <a:spcBef>
                <a:spcPts val="0"/>
              </a:spcBef>
              <a:defRPr sz="2500">
                <a:latin typeface="Proxima Nova" charset="0"/>
                <a:ea typeface="Proxima Nova" charset="0"/>
                <a:cs typeface="Proxima Nova" charset="0"/>
                <a:sym typeface="Gill Sans"/>
              </a:defRPr>
            </a:lvl5pPr>
            <a:lvl6pPr indent="1607041" algn="ctr">
              <a:lnSpc>
                <a:spcPct val="90000"/>
              </a:lnSpc>
              <a:spcBef>
                <a:spcPts val="703"/>
              </a:spcBef>
              <a:defRPr sz="2400">
                <a:latin typeface="Calibri"/>
                <a:ea typeface="Calibri"/>
                <a:cs typeface="Calibri"/>
                <a:sym typeface="Calibri"/>
              </a:defRPr>
            </a:lvl6pPr>
            <a:lvl7pPr indent="1928447" algn="ctr">
              <a:lnSpc>
                <a:spcPct val="90000"/>
              </a:lnSpc>
              <a:spcBef>
                <a:spcPts val="703"/>
              </a:spcBef>
              <a:defRPr sz="2400">
                <a:latin typeface="Calibri"/>
                <a:ea typeface="Calibri"/>
                <a:cs typeface="Calibri"/>
                <a:sym typeface="Calibri"/>
              </a:defRPr>
            </a:lvl7pPr>
            <a:lvl8pPr indent="2249856" algn="ctr">
              <a:lnSpc>
                <a:spcPct val="90000"/>
              </a:lnSpc>
              <a:spcBef>
                <a:spcPts val="703"/>
              </a:spcBef>
              <a:defRPr sz="2400">
                <a:latin typeface="Calibri"/>
                <a:ea typeface="Calibri"/>
                <a:cs typeface="Calibri"/>
                <a:sym typeface="Calibri"/>
              </a:defRPr>
            </a:lvl8pPr>
            <a:lvl9pPr indent="2571264" algn="ctr">
              <a:lnSpc>
                <a:spcPct val="90000"/>
              </a:lnSpc>
              <a:spcBef>
                <a:spcPts val="703"/>
              </a:spcBef>
              <a:defRPr sz="24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z="1800" i="1" dirty="0">
                <a:solidFill>
                  <a:srgbClr val="7F7F7F"/>
                </a:solidFill>
                <a:latin typeface="Calibri" charset="0"/>
                <a:ea typeface="Calibri" charset="0"/>
                <a:cs typeface="Calibri" charset="0"/>
              </a:rPr>
              <a:t>This is particularly damaging to students with a limited vision of opportunity - e.g. low-income, minority, female, and rural students.</a:t>
            </a:r>
          </a:p>
          <a:p>
            <a:endParaRPr lang="en-US" sz="1800" dirty="0">
              <a:solidFill>
                <a:prstClr val="black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5" t="18103" r="16789" b="26060"/>
          <a:stretch/>
        </p:blipFill>
        <p:spPr>
          <a:xfrm>
            <a:off x="16457" y="5704764"/>
            <a:ext cx="2422438" cy="1186938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>
            <a:off x="2400760" y="5868539"/>
            <a:ext cx="0" cy="682388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92860" y="492680"/>
            <a:ext cx="6252301" cy="64434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b="1" dirty="0">
                <a:solidFill>
                  <a:srgbClr val="5576B2"/>
                </a:solidFill>
              </a:rPr>
              <a:t>THE CAUSE</a:t>
            </a:r>
            <a:r>
              <a:rPr lang="en-US" sz="3200" dirty="0">
                <a:solidFill>
                  <a:srgbClr val="5576B2"/>
                </a:solidFill>
              </a:rPr>
              <a:t>| </a:t>
            </a:r>
            <a:r>
              <a:rPr lang="en-US" sz="3200" dirty="0">
                <a:solidFill>
                  <a:srgbClr val="5576B2"/>
                </a:solidFill>
                <a:latin typeface="Calibri Light"/>
              </a:rPr>
              <a:t>Misdirecting Talent</a:t>
            </a:r>
          </a:p>
        </p:txBody>
      </p:sp>
      <p:sp>
        <p:nvSpPr>
          <p:cNvPr id="23" name="Text Placeholder 2"/>
          <p:cNvSpPr txBox="1">
            <a:spLocks/>
          </p:cNvSpPr>
          <p:nvPr/>
        </p:nvSpPr>
        <p:spPr>
          <a:xfrm>
            <a:off x="6961985" y="1206603"/>
            <a:ext cx="4877089" cy="681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>
            <a:lvl1pPr algn="l" defTabSz="410688">
              <a:lnSpc>
                <a:spcPct val="100000"/>
              </a:lnSpc>
              <a:spcBef>
                <a:spcPts val="0"/>
              </a:spcBef>
              <a:defRPr sz="2500">
                <a:latin typeface="Proxima Nova" charset="0"/>
                <a:ea typeface="Proxima Nova" charset="0"/>
                <a:cs typeface="Proxima Nova" charset="0"/>
                <a:sym typeface="Gill Sans"/>
              </a:defRPr>
            </a:lvl1pPr>
            <a:lvl2pPr indent="0" algn="l" defTabSz="410688">
              <a:lnSpc>
                <a:spcPct val="100000"/>
              </a:lnSpc>
              <a:spcBef>
                <a:spcPts val="0"/>
              </a:spcBef>
              <a:defRPr sz="2500">
                <a:latin typeface="Proxima Nova" charset="0"/>
                <a:ea typeface="Proxima Nova" charset="0"/>
                <a:cs typeface="Proxima Nova" charset="0"/>
                <a:sym typeface="Gill Sans"/>
              </a:defRPr>
            </a:lvl2pPr>
            <a:lvl3pPr indent="0" algn="l" defTabSz="410688">
              <a:lnSpc>
                <a:spcPct val="100000"/>
              </a:lnSpc>
              <a:spcBef>
                <a:spcPts val="0"/>
              </a:spcBef>
              <a:defRPr sz="2500">
                <a:latin typeface="Proxima Nova" charset="0"/>
                <a:ea typeface="Proxima Nova" charset="0"/>
                <a:cs typeface="Proxima Nova" charset="0"/>
                <a:sym typeface="Gill Sans"/>
              </a:defRPr>
            </a:lvl3pPr>
            <a:lvl4pPr indent="0" algn="l" defTabSz="410688">
              <a:lnSpc>
                <a:spcPct val="100000"/>
              </a:lnSpc>
              <a:spcBef>
                <a:spcPts val="0"/>
              </a:spcBef>
              <a:defRPr sz="2500">
                <a:latin typeface="Proxima Nova" charset="0"/>
                <a:ea typeface="Proxima Nova" charset="0"/>
                <a:cs typeface="Proxima Nova" charset="0"/>
                <a:sym typeface="Gill Sans"/>
              </a:defRPr>
            </a:lvl4pPr>
            <a:lvl5pPr indent="0" algn="l" defTabSz="410688">
              <a:lnSpc>
                <a:spcPct val="100000"/>
              </a:lnSpc>
              <a:spcBef>
                <a:spcPts val="0"/>
              </a:spcBef>
              <a:defRPr sz="2500">
                <a:latin typeface="Proxima Nova" charset="0"/>
                <a:ea typeface="Proxima Nova" charset="0"/>
                <a:cs typeface="Proxima Nova" charset="0"/>
                <a:sym typeface="Gill Sans"/>
              </a:defRPr>
            </a:lvl5pPr>
            <a:lvl6pPr indent="1607041" algn="ctr">
              <a:lnSpc>
                <a:spcPct val="90000"/>
              </a:lnSpc>
              <a:spcBef>
                <a:spcPts val="703"/>
              </a:spcBef>
              <a:defRPr sz="2400">
                <a:latin typeface="Calibri"/>
                <a:ea typeface="Calibri"/>
                <a:cs typeface="Calibri"/>
                <a:sym typeface="Calibri"/>
              </a:defRPr>
            </a:lvl6pPr>
            <a:lvl7pPr indent="1928447" algn="ctr">
              <a:lnSpc>
                <a:spcPct val="90000"/>
              </a:lnSpc>
              <a:spcBef>
                <a:spcPts val="703"/>
              </a:spcBef>
              <a:defRPr sz="2400">
                <a:latin typeface="Calibri"/>
                <a:ea typeface="Calibri"/>
                <a:cs typeface="Calibri"/>
                <a:sym typeface="Calibri"/>
              </a:defRPr>
            </a:lvl7pPr>
            <a:lvl8pPr indent="2249856" algn="ctr">
              <a:lnSpc>
                <a:spcPct val="90000"/>
              </a:lnSpc>
              <a:spcBef>
                <a:spcPts val="703"/>
              </a:spcBef>
              <a:defRPr sz="2400">
                <a:latin typeface="Calibri"/>
                <a:ea typeface="Calibri"/>
                <a:cs typeface="Calibri"/>
                <a:sym typeface="Calibri"/>
              </a:defRPr>
            </a:lvl8pPr>
            <a:lvl9pPr indent="2571264" algn="ctr">
              <a:lnSpc>
                <a:spcPct val="90000"/>
              </a:lnSpc>
              <a:spcBef>
                <a:spcPts val="703"/>
              </a:spcBef>
              <a:defRPr sz="24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z="1800" b="1" dirty="0">
                <a:solidFill>
                  <a:srgbClr val="7F7F7F"/>
                </a:solidFill>
                <a:latin typeface="Calibri" charset="0"/>
                <a:ea typeface="Calibri" charset="0"/>
                <a:cs typeface="Calibri" charset="0"/>
              </a:rPr>
              <a:t>Career guidance based solely on interest surveys is limited by a student’s exposure. </a:t>
            </a:r>
            <a:endParaRPr lang="en-US" sz="1800" dirty="0">
              <a:solidFill>
                <a:prstClr val="black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4" name="Text Placeholder 2"/>
          <p:cNvSpPr txBox="1">
            <a:spLocks/>
          </p:cNvSpPr>
          <p:nvPr/>
        </p:nvSpPr>
        <p:spPr>
          <a:xfrm>
            <a:off x="549758" y="1206603"/>
            <a:ext cx="5783306" cy="599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>
            <a:lvl1pPr algn="l" defTabSz="410688">
              <a:lnSpc>
                <a:spcPct val="100000"/>
              </a:lnSpc>
              <a:spcBef>
                <a:spcPts val="0"/>
              </a:spcBef>
              <a:defRPr sz="2500">
                <a:latin typeface="Proxima Nova" charset="0"/>
                <a:ea typeface="Proxima Nova" charset="0"/>
                <a:cs typeface="Proxima Nova" charset="0"/>
                <a:sym typeface="Gill Sans"/>
              </a:defRPr>
            </a:lvl1pPr>
            <a:lvl2pPr indent="0" algn="l" defTabSz="410688">
              <a:lnSpc>
                <a:spcPct val="100000"/>
              </a:lnSpc>
              <a:spcBef>
                <a:spcPts val="0"/>
              </a:spcBef>
              <a:defRPr sz="2500">
                <a:latin typeface="Proxima Nova" charset="0"/>
                <a:ea typeface="Proxima Nova" charset="0"/>
                <a:cs typeface="Proxima Nova" charset="0"/>
                <a:sym typeface="Gill Sans"/>
              </a:defRPr>
            </a:lvl2pPr>
            <a:lvl3pPr indent="0" algn="l" defTabSz="410688">
              <a:lnSpc>
                <a:spcPct val="100000"/>
              </a:lnSpc>
              <a:spcBef>
                <a:spcPts val="0"/>
              </a:spcBef>
              <a:defRPr sz="2500">
                <a:latin typeface="Proxima Nova" charset="0"/>
                <a:ea typeface="Proxima Nova" charset="0"/>
                <a:cs typeface="Proxima Nova" charset="0"/>
                <a:sym typeface="Gill Sans"/>
              </a:defRPr>
            </a:lvl3pPr>
            <a:lvl4pPr indent="0" algn="l" defTabSz="410688">
              <a:lnSpc>
                <a:spcPct val="100000"/>
              </a:lnSpc>
              <a:spcBef>
                <a:spcPts val="0"/>
              </a:spcBef>
              <a:defRPr sz="2500">
                <a:latin typeface="Proxima Nova" charset="0"/>
                <a:ea typeface="Proxima Nova" charset="0"/>
                <a:cs typeface="Proxima Nova" charset="0"/>
                <a:sym typeface="Gill Sans"/>
              </a:defRPr>
            </a:lvl4pPr>
            <a:lvl5pPr indent="0" algn="l" defTabSz="410688">
              <a:lnSpc>
                <a:spcPct val="100000"/>
              </a:lnSpc>
              <a:spcBef>
                <a:spcPts val="0"/>
              </a:spcBef>
              <a:defRPr sz="2500">
                <a:latin typeface="Proxima Nova" charset="0"/>
                <a:ea typeface="Proxima Nova" charset="0"/>
                <a:cs typeface="Proxima Nova" charset="0"/>
                <a:sym typeface="Gill Sans"/>
              </a:defRPr>
            </a:lvl5pPr>
            <a:lvl6pPr indent="1607041" algn="ctr">
              <a:lnSpc>
                <a:spcPct val="90000"/>
              </a:lnSpc>
              <a:spcBef>
                <a:spcPts val="703"/>
              </a:spcBef>
              <a:defRPr sz="2400">
                <a:latin typeface="Calibri"/>
                <a:ea typeface="Calibri"/>
                <a:cs typeface="Calibri"/>
                <a:sym typeface="Calibri"/>
              </a:defRPr>
            </a:lvl6pPr>
            <a:lvl7pPr indent="1928447" algn="ctr">
              <a:lnSpc>
                <a:spcPct val="90000"/>
              </a:lnSpc>
              <a:spcBef>
                <a:spcPts val="703"/>
              </a:spcBef>
              <a:defRPr sz="2400">
                <a:latin typeface="Calibri"/>
                <a:ea typeface="Calibri"/>
                <a:cs typeface="Calibri"/>
                <a:sym typeface="Calibri"/>
              </a:defRPr>
            </a:lvl7pPr>
            <a:lvl8pPr indent="2249856" algn="ctr">
              <a:lnSpc>
                <a:spcPct val="90000"/>
              </a:lnSpc>
              <a:spcBef>
                <a:spcPts val="703"/>
              </a:spcBef>
              <a:defRPr sz="2400">
                <a:latin typeface="Calibri"/>
                <a:ea typeface="Calibri"/>
                <a:cs typeface="Calibri"/>
                <a:sym typeface="Calibri"/>
              </a:defRPr>
            </a:lvl8pPr>
            <a:lvl9pPr indent="2571264" algn="ctr">
              <a:lnSpc>
                <a:spcPct val="90000"/>
              </a:lnSpc>
              <a:spcBef>
                <a:spcPts val="703"/>
              </a:spcBef>
              <a:defRPr sz="24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z="1800" b="1" dirty="0">
                <a:solidFill>
                  <a:srgbClr val="7F7F7F"/>
                </a:solidFill>
                <a:latin typeface="Calibri" charset="0"/>
                <a:ea typeface="Calibri" charset="0"/>
                <a:cs typeface="Calibri" charset="0"/>
              </a:rPr>
              <a:t>Schools use academic measures (GPA, ACT and SAT) </a:t>
            </a:r>
            <a:br>
              <a:rPr lang="en-US" sz="1800" b="1" dirty="0">
                <a:solidFill>
                  <a:srgbClr val="7F7F7F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800" b="1" dirty="0">
                <a:solidFill>
                  <a:srgbClr val="7F7F7F"/>
                </a:solidFill>
                <a:latin typeface="Calibri" charset="0"/>
                <a:ea typeface="Calibri" charset="0"/>
                <a:cs typeface="Calibri" charset="0"/>
              </a:rPr>
              <a:t>as a proxy for talent.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158" y="2038739"/>
            <a:ext cx="2216661" cy="115364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6899285" y="4021334"/>
            <a:ext cx="4430863" cy="974636"/>
            <a:chOff x="7170587" y="4021334"/>
            <a:chExt cx="3760850" cy="974636"/>
          </a:xfrm>
        </p:grpSpPr>
        <p:sp>
          <p:nvSpPr>
            <p:cNvPr id="22" name="Text Placeholder 2"/>
            <p:cNvSpPr txBox="1">
              <a:spLocks/>
            </p:cNvSpPr>
            <p:nvPr/>
          </p:nvSpPr>
          <p:spPr>
            <a:xfrm>
              <a:off x="7170587" y="4714741"/>
              <a:ext cx="3760850" cy="281229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noAutofit/>
            </a:bodyPr>
            <a:lstStyle>
              <a:lvl1pPr algn="l" defTabSz="410688">
                <a:lnSpc>
                  <a:spcPct val="100000"/>
                </a:lnSpc>
                <a:spcBef>
                  <a:spcPts val="0"/>
                </a:spcBef>
                <a:defRPr sz="2500">
                  <a:latin typeface="Proxima Nova" charset="0"/>
                  <a:ea typeface="Proxima Nova" charset="0"/>
                  <a:cs typeface="Proxima Nova" charset="0"/>
                  <a:sym typeface="Gill Sans"/>
                </a:defRPr>
              </a:lvl1pPr>
              <a:lvl2pPr indent="0" algn="l" defTabSz="410688">
                <a:lnSpc>
                  <a:spcPct val="100000"/>
                </a:lnSpc>
                <a:spcBef>
                  <a:spcPts val="0"/>
                </a:spcBef>
                <a:defRPr sz="2500">
                  <a:latin typeface="Proxima Nova" charset="0"/>
                  <a:ea typeface="Proxima Nova" charset="0"/>
                  <a:cs typeface="Proxima Nova" charset="0"/>
                  <a:sym typeface="Gill Sans"/>
                </a:defRPr>
              </a:lvl2pPr>
              <a:lvl3pPr indent="0" algn="l" defTabSz="410688">
                <a:lnSpc>
                  <a:spcPct val="100000"/>
                </a:lnSpc>
                <a:spcBef>
                  <a:spcPts val="0"/>
                </a:spcBef>
                <a:defRPr sz="2500">
                  <a:latin typeface="Proxima Nova" charset="0"/>
                  <a:ea typeface="Proxima Nova" charset="0"/>
                  <a:cs typeface="Proxima Nova" charset="0"/>
                  <a:sym typeface="Gill Sans"/>
                </a:defRPr>
              </a:lvl3pPr>
              <a:lvl4pPr indent="0" algn="l" defTabSz="410688">
                <a:lnSpc>
                  <a:spcPct val="100000"/>
                </a:lnSpc>
                <a:spcBef>
                  <a:spcPts val="0"/>
                </a:spcBef>
                <a:defRPr sz="2500">
                  <a:latin typeface="Proxima Nova" charset="0"/>
                  <a:ea typeface="Proxima Nova" charset="0"/>
                  <a:cs typeface="Proxima Nova" charset="0"/>
                  <a:sym typeface="Gill Sans"/>
                </a:defRPr>
              </a:lvl4pPr>
              <a:lvl5pPr indent="0" algn="l" defTabSz="410688">
                <a:lnSpc>
                  <a:spcPct val="100000"/>
                </a:lnSpc>
                <a:spcBef>
                  <a:spcPts val="0"/>
                </a:spcBef>
                <a:defRPr sz="2500">
                  <a:latin typeface="Proxima Nova" charset="0"/>
                  <a:ea typeface="Proxima Nova" charset="0"/>
                  <a:cs typeface="Proxima Nova" charset="0"/>
                  <a:sym typeface="Gill Sans"/>
                </a:defRPr>
              </a:lvl5pPr>
              <a:lvl6pPr indent="1607041" algn="ctr">
                <a:lnSpc>
                  <a:spcPct val="90000"/>
                </a:lnSpc>
                <a:spcBef>
                  <a:spcPts val="703"/>
                </a:spcBef>
                <a:defRPr sz="2400">
                  <a:latin typeface="Calibri"/>
                  <a:ea typeface="Calibri"/>
                  <a:cs typeface="Calibri"/>
                  <a:sym typeface="Calibri"/>
                </a:defRPr>
              </a:lvl6pPr>
              <a:lvl7pPr indent="1928447" algn="ctr">
                <a:lnSpc>
                  <a:spcPct val="90000"/>
                </a:lnSpc>
                <a:spcBef>
                  <a:spcPts val="703"/>
                </a:spcBef>
                <a:defRPr sz="2400">
                  <a:latin typeface="Calibri"/>
                  <a:ea typeface="Calibri"/>
                  <a:cs typeface="Calibri"/>
                  <a:sym typeface="Calibri"/>
                </a:defRPr>
              </a:lvl7pPr>
              <a:lvl8pPr indent="2249856" algn="ctr">
                <a:lnSpc>
                  <a:spcPct val="90000"/>
                </a:lnSpc>
                <a:spcBef>
                  <a:spcPts val="703"/>
                </a:spcBef>
                <a:defRPr sz="2400">
                  <a:latin typeface="Calibri"/>
                  <a:ea typeface="Calibri"/>
                  <a:cs typeface="Calibri"/>
                  <a:sym typeface="Calibri"/>
                </a:defRPr>
              </a:lvl8pPr>
              <a:lvl9pPr indent="2571264" algn="ctr">
                <a:lnSpc>
                  <a:spcPct val="90000"/>
                </a:lnSpc>
                <a:spcBef>
                  <a:spcPts val="703"/>
                </a:spcBef>
                <a:defRPr sz="2400">
                  <a:latin typeface="Calibri"/>
                  <a:ea typeface="Calibri"/>
                  <a:cs typeface="Calibri"/>
                  <a:sym typeface="Calibri"/>
                </a:defRPr>
              </a:lvl9pPr>
            </a:lstStyle>
            <a:p>
              <a:r>
                <a:rPr lang="en-US" sz="1600" b="1" dirty="0">
                  <a:solidFill>
                    <a:prstClr val="black"/>
                  </a:solidFill>
                  <a:latin typeface="Calibri" charset="0"/>
                  <a:ea typeface="Calibri" charset="0"/>
                  <a:cs typeface="Calibri" charset="0"/>
                </a:rPr>
                <a:t>  Proofread records or forms</a:t>
              </a:r>
            </a:p>
          </p:txBody>
        </p:sp>
        <p:sp>
          <p:nvSpPr>
            <p:cNvPr id="16" name="Text Placeholder 2"/>
            <p:cNvSpPr txBox="1">
              <a:spLocks/>
            </p:cNvSpPr>
            <p:nvPr/>
          </p:nvSpPr>
          <p:spPr>
            <a:xfrm>
              <a:off x="7170587" y="4370271"/>
              <a:ext cx="3760850" cy="281229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noAutofit/>
            </a:bodyPr>
            <a:lstStyle>
              <a:lvl1pPr algn="l" defTabSz="410688">
                <a:lnSpc>
                  <a:spcPct val="100000"/>
                </a:lnSpc>
                <a:spcBef>
                  <a:spcPts val="0"/>
                </a:spcBef>
                <a:defRPr sz="2500">
                  <a:latin typeface="Proxima Nova" charset="0"/>
                  <a:ea typeface="Proxima Nova" charset="0"/>
                  <a:cs typeface="Proxima Nova" charset="0"/>
                  <a:sym typeface="Gill Sans"/>
                </a:defRPr>
              </a:lvl1pPr>
              <a:lvl2pPr indent="0" algn="l" defTabSz="410688">
                <a:lnSpc>
                  <a:spcPct val="100000"/>
                </a:lnSpc>
                <a:spcBef>
                  <a:spcPts val="0"/>
                </a:spcBef>
                <a:defRPr sz="2500">
                  <a:latin typeface="Proxima Nova" charset="0"/>
                  <a:ea typeface="Proxima Nova" charset="0"/>
                  <a:cs typeface="Proxima Nova" charset="0"/>
                  <a:sym typeface="Gill Sans"/>
                </a:defRPr>
              </a:lvl2pPr>
              <a:lvl3pPr indent="0" algn="l" defTabSz="410688">
                <a:lnSpc>
                  <a:spcPct val="100000"/>
                </a:lnSpc>
                <a:spcBef>
                  <a:spcPts val="0"/>
                </a:spcBef>
                <a:defRPr sz="2500">
                  <a:latin typeface="Proxima Nova" charset="0"/>
                  <a:ea typeface="Proxima Nova" charset="0"/>
                  <a:cs typeface="Proxima Nova" charset="0"/>
                  <a:sym typeface="Gill Sans"/>
                </a:defRPr>
              </a:lvl3pPr>
              <a:lvl4pPr indent="0" algn="l" defTabSz="410688">
                <a:lnSpc>
                  <a:spcPct val="100000"/>
                </a:lnSpc>
                <a:spcBef>
                  <a:spcPts val="0"/>
                </a:spcBef>
                <a:defRPr sz="2500">
                  <a:latin typeface="Proxima Nova" charset="0"/>
                  <a:ea typeface="Proxima Nova" charset="0"/>
                  <a:cs typeface="Proxima Nova" charset="0"/>
                  <a:sym typeface="Gill Sans"/>
                </a:defRPr>
              </a:lvl4pPr>
              <a:lvl5pPr indent="0" algn="l" defTabSz="410688">
                <a:lnSpc>
                  <a:spcPct val="100000"/>
                </a:lnSpc>
                <a:spcBef>
                  <a:spcPts val="0"/>
                </a:spcBef>
                <a:defRPr sz="2500">
                  <a:latin typeface="Proxima Nova" charset="0"/>
                  <a:ea typeface="Proxima Nova" charset="0"/>
                  <a:cs typeface="Proxima Nova" charset="0"/>
                  <a:sym typeface="Gill Sans"/>
                </a:defRPr>
              </a:lvl5pPr>
              <a:lvl6pPr indent="1607041" algn="ctr">
                <a:lnSpc>
                  <a:spcPct val="90000"/>
                </a:lnSpc>
                <a:spcBef>
                  <a:spcPts val="703"/>
                </a:spcBef>
                <a:defRPr sz="2400">
                  <a:latin typeface="Calibri"/>
                  <a:ea typeface="Calibri"/>
                  <a:cs typeface="Calibri"/>
                  <a:sym typeface="Calibri"/>
                </a:defRPr>
              </a:lvl6pPr>
              <a:lvl7pPr indent="1928447" algn="ctr">
                <a:lnSpc>
                  <a:spcPct val="90000"/>
                </a:lnSpc>
                <a:spcBef>
                  <a:spcPts val="703"/>
                </a:spcBef>
                <a:defRPr sz="2400">
                  <a:latin typeface="Calibri"/>
                  <a:ea typeface="Calibri"/>
                  <a:cs typeface="Calibri"/>
                  <a:sym typeface="Calibri"/>
                </a:defRPr>
              </a:lvl7pPr>
              <a:lvl8pPr indent="2249856" algn="ctr">
                <a:lnSpc>
                  <a:spcPct val="90000"/>
                </a:lnSpc>
                <a:spcBef>
                  <a:spcPts val="703"/>
                </a:spcBef>
                <a:defRPr sz="2400">
                  <a:latin typeface="Calibri"/>
                  <a:ea typeface="Calibri"/>
                  <a:cs typeface="Calibri"/>
                  <a:sym typeface="Calibri"/>
                </a:defRPr>
              </a:lvl8pPr>
              <a:lvl9pPr indent="2571264" algn="ctr">
                <a:lnSpc>
                  <a:spcPct val="90000"/>
                </a:lnSpc>
                <a:spcBef>
                  <a:spcPts val="703"/>
                </a:spcBef>
                <a:defRPr sz="2400">
                  <a:latin typeface="Calibri"/>
                  <a:ea typeface="Calibri"/>
                  <a:cs typeface="Calibri"/>
                  <a:sym typeface="Calibri"/>
                </a:defRPr>
              </a:lvl9pPr>
            </a:lstStyle>
            <a:p>
              <a:r>
                <a:rPr lang="en-US" sz="1600" b="1" dirty="0">
                  <a:solidFill>
                    <a:prstClr val="black"/>
                  </a:solidFill>
                  <a:latin typeface="Calibri" charset="0"/>
                  <a:ea typeface="Calibri" charset="0"/>
                  <a:cs typeface="Calibri" charset="0"/>
                </a:rPr>
                <a:t>  Buy and sell stocks and bonds</a:t>
              </a:r>
            </a:p>
          </p:txBody>
        </p:sp>
        <p:sp>
          <p:nvSpPr>
            <p:cNvPr id="26" name="Text Placeholder 2"/>
            <p:cNvSpPr txBox="1">
              <a:spLocks/>
            </p:cNvSpPr>
            <p:nvPr/>
          </p:nvSpPr>
          <p:spPr>
            <a:xfrm>
              <a:off x="7170587" y="4021334"/>
              <a:ext cx="3760850" cy="281229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noAutofit/>
            </a:bodyPr>
            <a:lstStyle>
              <a:lvl1pPr algn="l" defTabSz="410688">
                <a:lnSpc>
                  <a:spcPct val="100000"/>
                </a:lnSpc>
                <a:spcBef>
                  <a:spcPts val="0"/>
                </a:spcBef>
                <a:defRPr sz="2500">
                  <a:latin typeface="Proxima Nova" charset="0"/>
                  <a:ea typeface="Proxima Nova" charset="0"/>
                  <a:cs typeface="Proxima Nova" charset="0"/>
                  <a:sym typeface="Gill Sans"/>
                </a:defRPr>
              </a:lvl1pPr>
              <a:lvl2pPr indent="0" algn="l" defTabSz="410688">
                <a:lnSpc>
                  <a:spcPct val="100000"/>
                </a:lnSpc>
                <a:spcBef>
                  <a:spcPts val="0"/>
                </a:spcBef>
                <a:defRPr sz="2500">
                  <a:latin typeface="Proxima Nova" charset="0"/>
                  <a:ea typeface="Proxima Nova" charset="0"/>
                  <a:cs typeface="Proxima Nova" charset="0"/>
                  <a:sym typeface="Gill Sans"/>
                </a:defRPr>
              </a:lvl2pPr>
              <a:lvl3pPr indent="0" algn="l" defTabSz="410688">
                <a:lnSpc>
                  <a:spcPct val="100000"/>
                </a:lnSpc>
                <a:spcBef>
                  <a:spcPts val="0"/>
                </a:spcBef>
                <a:defRPr sz="2500">
                  <a:latin typeface="Proxima Nova" charset="0"/>
                  <a:ea typeface="Proxima Nova" charset="0"/>
                  <a:cs typeface="Proxima Nova" charset="0"/>
                  <a:sym typeface="Gill Sans"/>
                </a:defRPr>
              </a:lvl3pPr>
              <a:lvl4pPr indent="0" algn="l" defTabSz="410688">
                <a:lnSpc>
                  <a:spcPct val="100000"/>
                </a:lnSpc>
                <a:spcBef>
                  <a:spcPts val="0"/>
                </a:spcBef>
                <a:defRPr sz="2500">
                  <a:latin typeface="Proxima Nova" charset="0"/>
                  <a:ea typeface="Proxima Nova" charset="0"/>
                  <a:cs typeface="Proxima Nova" charset="0"/>
                  <a:sym typeface="Gill Sans"/>
                </a:defRPr>
              </a:lvl4pPr>
              <a:lvl5pPr indent="0" algn="l" defTabSz="410688">
                <a:lnSpc>
                  <a:spcPct val="100000"/>
                </a:lnSpc>
                <a:spcBef>
                  <a:spcPts val="0"/>
                </a:spcBef>
                <a:defRPr sz="2500">
                  <a:latin typeface="Proxima Nova" charset="0"/>
                  <a:ea typeface="Proxima Nova" charset="0"/>
                  <a:cs typeface="Proxima Nova" charset="0"/>
                  <a:sym typeface="Gill Sans"/>
                </a:defRPr>
              </a:lvl5pPr>
              <a:lvl6pPr indent="1607041" algn="ctr">
                <a:lnSpc>
                  <a:spcPct val="90000"/>
                </a:lnSpc>
                <a:spcBef>
                  <a:spcPts val="703"/>
                </a:spcBef>
                <a:defRPr sz="2400">
                  <a:latin typeface="Calibri"/>
                  <a:ea typeface="Calibri"/>
                  <a:cs typeface="Calibri"/>
                  <a:sym typeface="Calibri"/>
                </a:defRPr>
              </a:lvl6pPr>
              <a:lvl7pPr indent="1928447" algn="ctr">
                <a:lnSpc>
                  <a:spcPct val="90000"/>
                </a:lnSpc>
                <a:spcBef>
                  <a:spcPts val="703"/>
                </a:spcBef>
                <a:defRPr sz="2400">
                  <a:latin typeface="Calibri"/>
                  <a:ea typeface="Calibri"/>
                  <a:cs typeface="Calibri"/>
                  <a:sym typeface="Calibri"/>
                </a:defRPr>
              </a:lvl7pPr>
              <a:lvl8pPr indent="2249856" algn="ctr">
                <a:lnSpc>
                  <a:spcPct val="90000"/>
                </a:lnSpc>
                <a:spcBef>
                  <a:spcPts val="703"/>
                </a:spcBef>
                <a:defRPr sz="2400">
                  <a:latin typeface="Calibri"/>
                  <a:ea typeface="Calibri"/>
                  <a:cs typeface="Calibri"/>
                  <a:sym typeface="Calibri"/>
                </a:defRPr>
              </a:lvl8pPr>
              <a:lvl9pPr indent="2571264" algn="ctr">
                <a:lnSpc>
                  <a:spcPct val="90000"/>
                </a:lnSpc>
                <a:spcBef>
                  <a:spcPts val="703"/>
                </a:spcBef>
                <a:defRPr sz="2400">
                  <a:latin typeface="Calibri"/>
                  <a:ea typeface="Calibri"/>
                  <a:cs typeface="Calibri"/>
                  <a:sym typeface="Calibri"/>
                </a:defRPr>
              </a:lvl9pPr>
            </a:lstStyle>
            <a:p>
              <a:r>
                <a:rPr lang="en-US" sz="1600" b="1" dirty="0">
                  <a:solidFill>
                    <a:prstClr val="black"/>
                  </a:solidFill>
                  <a:latin typeface="Calibri" charset="0"/>
                  <a:ea typeface="Calibri" charset="0"/>
                  <a:cs typeface="Calibri" charset="0"/>
                </a:rPr>
                <a:t>  Build kitchen cabinets</a:t>
              </a:r>
            </a:p>
          </p:txBody>
        </p:sp>
      </p:grpSp>
      <p:sp>
        <p:nvSpPr>
          <p:cNvPr id="8" name="5-Point Star 7"/>
          <p:cNvSpPr/>
          <p:nvPr/>
        </p:nvSpPr>
        <p:spPr>
          <a:xfrm flipH="1">
            <a:off x="1425577" y="2064756"/>
            <a:ext cx="175493" cy="175493"/>
          </a:xfrm>
          <a:prstGeom prst="star5">
            <a:avLst/>
          </a:prstGeom>
          <a:solidFill>
            <a:schemeClr val="accent4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5-Point Star 26"/>
          <p:cNvSpPr/>
          <p:nvPr/>
        </p:nvSpPr>
        <p:spPr>
          <a:xfrm flipH="1">
            <a:off x="1425576" y="4269558"/>
            <a:ext cx="175493" cy="175493"/>
          </a:xfrm>
          <a:prstGeom prst="star5">
            <a:avLst/>
          </a:prstGeom>
          <a:solidFill>
            <a:schemeClr val="accent4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5-Point Star 27"/>
          <p:cNvSpPr/>
          <p:nvPr/>
        </p:nvSpPr>
        <p:spPr>
          <a:xfrm flipH="1">
            <a:off x="1890250" y="4263764"/>
            <a:ext cx="175493" cy="175493"/>
          </a:xfrm>
          <a:prstGeom prst="star5">
            <a:avLst/>
          </a:prstGeom>
          <a:solidFill>
            <a:schemeClr val="accent6">
              <a:lumMod val="75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5-Point Star 28"/>
          <p:cNvSpPr/>
          <p:nvPr/>
        </p:nvSpPr>
        <p:spPr>
          <a:xfrm flipH="1">
            <a:off x="2136108" y="4548807"/>
            <a:ext cx="175493" cy="175493"/>
          </a:xfrm>
          <a:prstGeom prst="star5">
            <a:avLst/>
          </a:prstGeom>
          <a:solidFill>
            <a:srgbClr val="C0000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5-Point Star 29"/>
          <p:cNvSpPr/>
          <p:nvPr/>
        </p:nvSpPr>
        <p:spPr>
          <a:xfrm flipH="1">
            <a:off x="1669015" y="4543886"/>
            <a:ext cx="175493" cy="175493"/>
          </a:xfrm>
          <a:prstGeom prst="star5">
            <a:avLst/>
          </a:prstGeom>
          <a:solidFill>
            <a:schemeClr val="accent6">
              <a:lumMod val="40000"/>
              <a:lumOff val="60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5-Point Star 30"/>
          <p:cNvSpPr/>
          <p:nvPr/>
        </p:nvSpPr>
        <p:spPr>
          <a:xfrm flipH="1">
            <a:off x="2612117" y="4550111"/>
            <a:ext cx="175493" cy="175493"/>
          </a:xfrm>
          <a:prstGeom prst="star5">
            <a:avLst/>
          </a:prstGeom>
          <a:solidFill>
            <a:srgbClr val="F28F77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5-Point Star 31"/>
          <p:cNvSpPr/>
          <p:nvPr/>
        </p:nvSpPr>
        <p:spPr>
          <a:xfrm flipH="1">
            <a:off x="2358943" y="4270972"/>
            <a:ext cx="175493" cy="175493"/>
          </a:xfrm>
          <a:prstGeom prst="star5">
            <a:avLst/>
          </a:prstGeom>
          <a:solidFill>
            <a:schemeClr val="accent4">
              <a:lumMod val="40000"/>
              <a:lumOff val="60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5-Point Star 32"/>
          <p:cNvSpPr/>
          <p:nvPr/>
        </p:nvSpPr>
        <p:spPr>
          <a:xfrm flipH="1">
            <a:off x="2833679" y="4270972"/>
            <a:ext cx="175493" cy="175493"/>
          </a:xfrm>
          <a:prstGeom prst="star5">
            <a:avLst/>
          </a:prstGeom>
          <a:solidFill>
            <a:srgbClr val="7030A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4" name="5-Point Star 33"/>
          <p:cNvSpPr/>
          <p:nvPr/>
        </p:nvSpPr>
        <p:spPr>
          <a:xfrm flipH="1">
            <a:off x="1206801" y="4549379"/>
            <a:ext cx="175493" cy="175493"/>
          </a:xfrm>
          <a:prstGeom prst="star5">
            <a:avLst/>
          </a:prstGeom>
          <a:solidFill>
            <a:schemeClr val="accent1">
              <a:lumMod val="40000"/>
              <a:lumOff val="60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6" name="5-Point Star 35"/>
          <p:cNvSpPr/>
          <p:nvPr/>
        </p:nvSpPr>
        <p:spPr>
          <a:xfrm flipH="1">
            <a:off x="3084504" y="4550278"/>
            <a:ext cx="175493" cy="175493"/>
          </a:xfrm>
          <a:prstGeom prst="star5">
            <a:avLst/>
          </a:prstGeom>
          <a:solidFill>
            <a:schemeClr val="accent5">
              <a:lumMod val="75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509761"/>
      </p:ext>
    </p:extLst>
  </p:cSld>
  <p:clrMapOvr>
    <a:masterClrMapping/>
  </p:clrMapOvr>
  <p:transition spd="slow">
    <p:randomBar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0700" y="0"/>
            <a:ext cx="10841322" cy="555478"/>
          </a:xfrm>
        </p:spPr>
        <p:txBody>
          <a:bodyPr>
            <a:normAutofit fontScale="90000"/>
          </a:bodyPr>
          <a:lstStyle/>
          <a:p>
            <a:pPr marR="0" algn="ctr" rtl="0"/>
            <a:r>
              <a:rPr lang="en-US" b="1" dirty="0">
                <a:solidFill>
                  <a:srgbClr val="002060"/>
                </a:solidFill>
              </a:rPr>
              <a:t>Wrap-Around Partnerships to be Considered</a:t>
            </a:r>
            <a:endParaRPr lang="en-US" b="1" i="0" u="none" strike="noStrike" baseline="0" dirty="0">
              <a:solidFill>
                <a:srgbClr val="00206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DF39A3-E01E-468C-A4DF-CCB7D3E0E294}"/>
              </a:ext>
            </a:extLst>
          </p:cNvPr>
          <p:cNvSpPr txBox="1"/>
          <p:nvPr/>
        </p:nvSpPr>
        <p:spPr>
          <a:xfrm>
            <a:off x="266131" y="624316"/>
            <a:ext cx="5309042" cy="623247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b="1" dirty="0">
                <a:solidFill>
                  <a:schemeClr val="bg2">
                    <a:lumMod val="75000"/>
                  </a:schemeClr>
                </a:solidFill>
              </a:rPr>
              <a:t>Chamber of Commerce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chemeClr val="bg2">
                    <a:lumMod val="75000"/>
                  </a:schemeClr>
                </a:solidFill>
              </a:rPr>
              <a:t>Child Protective Services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chemeClr val="bg2">
                    <a:lumMod val="75000"/>
                  </a:schemeClr>
                </a:solidFill>
              </a:rPr>
              <a:t>Probation Services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chemeClr val="bg2">
                    <a:lumMod val="75000"/>
                  </a:schemeClr>
                </a:solidFill>
              </a:rPr>
              <a:t>Housing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chemeClr val="bg2">
                    <a:lumMod val="75000"/>
                  </a:schemeClr>
                </a:solidFill>
              </a:rPr>
              <a:t>CARE Closets (Food, Clothing, Toiletries,    	School 	Supplies)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chemeClr val="bg2">
                    <a:lumMod val="75000"/>
                  </a:schemeClr>
                </a:solidFill>
              </a:rPr>
              <a:t>Public Health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chemeClr val="bg2">
                    <a:lumMod val="75000"/>
                  </a:schemeClr>
                </a:solidFill>
              </a:rPr>
              <a:t>Nutrition and Wellness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chemeClr val="bg2">
                    <a:lumMod val="75000"/>
                  </a:schemeClr>
                </a:solidFill>
              </a:rPr>
              <a:t>College and Career Advisement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chemeClr val="bg2">
                    <a:lumMod val="75000"/>
                  </a:schemeClr>
                </a:solidFill>
              </a:rPr>
              <a:t>Legal Assistance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chemeClr val="bg2">
                    <a:lumMod val="75000"/>
                  </a:schemeClr>
                </a:solidFill>
              </a:rPr>
              <a:t>Immigration Assistance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chemeClr val="bg2">
                    <a:lumMod val="75000"/>
                  </a:schemeClr>
                </a:solidFill>
              </a:rPr>
              <a:t>Teen Pregnancy/Parenting Services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chemeClr val="bg2">
                    <a:lumMod val="75000"/>
                  </a:schemeClr>
                </a:solidFill>
              </a:rPr>
              <a:t>Local Non-Profits</a:t>
            </a:r>
            <a:endParaRPr lang="en-US" sz="20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006D5E-0C0F-42DD-ADE2-67B53A2511CA}"/>
              </a:ext>
            </a:extLst>
          </p:cNvPr>
          <p:cNvSpPr txBox="1"/>
          <p:nvPr/>
        </p:nvSpPr>
        <p:spPr>
          <a:xfrm>
            <a:off x="5241177" y="882730"/>
            <a:ext cx="7065819" cy="544764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b="1" dirty="0">
                <a:solidFill>
                  <a:schemeClr val="bg2">
                    <a:lumMod val="75000"/>
                  </a:schemeClr>
                </a:solidFill>
              </a:rPr>
              <a:t>Clinical Services –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chemeClr val="bg2">
                    <a:lumMod val="75000"/>
                  </a:schemeClr>
                </a:solidFill>
              </a:rPr>
              <a:t>	Generalized Social/Emotional/Mental Health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chemeClr val="bg2">
                    <a:lumMod val="75000"/>
                  </a:schemeClr>
                </a:solidFill>
              </a:rPr>
              <a:t>	Addiction Services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chemeClr val="bg2">
                    <a:lumMod val="75000"/>
                  </a:schemeClr>
                </a:solidFill>
              </a:rPr>
              <a:t>	Sexual Abuse/Domestic Violence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chemeClr val="bg2">
                    <a:lumMod val="75000"/>
                  </a:schemeClr>
                </a:solidFill>
              </a:rPr>
              <a:t>	Conflict Resolution/Mediation, Anger Management	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chemeClr val="bg2">
                    <a:lumMod val="75000"/>
                  </a:schemeClr>
                </a:solidFill>
              </a:rPr>
              <a:t>	Faith Based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chemeClr val="bg2">
                    <a:lumMod val="75000"/>
                  </a:schemeClr>
                </a:solidFill>
              </a:rPr>
              <a:t>Adult/Family Education Services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chemeClr val="bg2">
                    <a:lumMod val="75000"/>
                  </a:schemeClr>
                </a:solidFill>
              </a:rPr>
              <a:t>Job Skills Assistance/Training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chemeClr val="bg2">
                    <a:lumMod val="75000"/>
                  </a:schemeClr>
                </a:solidFill>
              </a:rPr>
              <a:t>Financial Education Classes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chemeClr val="bg2">
                    <a:lumMod val="75000"/>
                  </a:schemeClr>
                </a:solidFill>
              </a:rPr>
              <a:t>Local Law Enforcement and Public Safety Agencies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chemeClr val="bg2">
                    <a:lumMod val="75000"/>
                  </a:schemeClr>
                </a:solidFill>
              </a:rPr>
              <a:t>State and Local Agencies</a:t>
            </a:r>
            <a:endParaRPr lang="en-US" sz="20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123239"/>
      </p:ext>
    </p:extLst>
  </p:cSld>
  <p:clrMapOvr>
    <a:masterClrMapping/>
  </p:clrMapOvr>
  <p:transition spd="slow">
    <p:randomBa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52310-4E15-40F1-86AA-F7FA4097E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828" y="59164"/>
            <a:ext cx="11520195" cy="715520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1D3868"/>
                </a:solidFill>
              </a:rPr>
              <a:t>Columbia County Community Meeting 2018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27D67E-F82F-4071-8C03-CC8B9756FC8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687" y="900501"/>
            <a:ext cx="8048625" cy="562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111550"/>
      </p:ext>
    </p:extLst>
  </p:cSld>
  <p:clrMapOvr>
    <a:masterClrMapping/>
  </p:clrMapOvr>
  <p:transition spd="slow">
    <p:randomBa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427D49-73F8-4F04-9B9E-B19CE25E5D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05"/>
          <a:stretch/>
        </p:blipFill>
        <p:spPr>
          <a:xfrm>
            <a:off x="1987420" y="862432"/>
            <a:ext cx="7759959" cy="5935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1A9CB918-357B-4735-AB41-312186451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831" y="277657"/>
            <a:ext cx="701662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none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defTabSz="914400" eaLnBrk="0" fontAlgn="base" hangingPunct="0">
              <a:spcAft>
                <a:spcPct val="0"/>
              </a:spcAft>
            </a:pPr>
            <a:r>
              <a:rPr lang="en-US" altLang="en-US" sz="3200" b="1" dirty="0">
                <a:ln>
                  <a:noFill/>
                </a:ln>
                <a:solidFill>
                  <a:srgbClr val="1D3868"/>
                </a:solidFill>
                <a:ea typeface="Calibri" panose="020F0502020204030204" pitchFamily="34" charset="0"/>
              </a:rPr>
              <a:t>Four Ways to be Brave and LEAD</a:t>
            </a:r>
            <a:endParaRPr lang="en-US" altLang="en-US" sz="2400" dirty="0">
              <a:ln>
                <a:noFill/>
              </a:ln>
              <a:solidFill>
                <a:srgbClr val="1D3868"/>
              </a:solidFill>
              <a:latin typeface="+mn-lt"/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9C5B91F5-26CA-46A4-9A58-076CD62A6D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7689" y="1391854"/>
            <a:ext cx="7016621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none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457200" indent="-457200" defTabSz="914400" eaLnBrk="0" fontAlgn="base" hangingPunct="0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800" b="1" dirty="0">
                <a:ln>
                  <a:noFill/>
                </a:ln>
                <a:solidFill>
                  <a:srgbClr val="1D3868"/>
                </a:solidFill>
                <a:latin typeface="+mn-lt"/>
                <a:ea typeface="Calibri" panose="020F0502020204030204" pitchFamily="34" charset="0"/>
              </a:rPr>
              <a:t>Seek</a:t>
            </a:r>
            <a:r>
              <a:rPr lang="en-US" altLang="en-US" sz="2800" dirty="0">
                <a:ln>
                  <a:noFill/>
                </a:ln>
                <a:solidFill>
                  <a:srgbClr val="1D3868"/>
                </a:solidFill>
                <a:latin typeface="+mn-lt"/>
                <a:ea typeface="Calibri" panose="020F0502020204030204" pitchFamily="34" charset="0"/>
              </a:rPr>
              <a:t> the Truth</a:t>
            </a:r>
            <a:endParaRPr lang="en-US" altLang="en-US" sz="2800" dirty="0">
              <a:ln>
                <a:noFill/>
              </a:ln>
              <a:solidFill>
                <a:srgbClr val="1D3868"/>
              </a:solidFill>
              <a:latin typeface="+mn-lt"/>
            </a:endParaRPr>
          </a:p>
          <a:p>
            <a:pPr marL="457200" indent="-457200" defTabSz="914400" eaLnBrk="0" fontAlgn="base" hangingPunct="0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800" b="1" dirty="0">
                <a:ln>
                  <a:noFill/>
                </a:ln>
                <a:solidFill>
                  <a:srgbClr val="1D3868"/>
                </a:solidFill>
                <a:latin typeface="+mn-lt"/>
                <a:ea typeface="Calibri" panose="020F0502020204030204" pitchFamily="34" charset="0"/>
              </a:rPr>
              <a:t>Speak</a:t>
            </a:r>
            <a:r>
              <a:rPr lang="en-US" altLang="en-US" sz="2800" dirty="0">
                <a:ln>
                  <a:noFill/>
                </a:ln>
                <a:solidFill>
                  <a:srgbClr val="1D3868"/>
                </a:solidFill>
                <a:latin typeface="+mn-lt"/>
                <a:ea typeface="Calibri" panose="020F0502020204030204" pitchFamily="34" charset="0"/>
              </a:rPr>
              <a:t> the Truth</a:t>
            </a:r>
            <a:endParaRPr lang="en-US" altLang="en-US" sz="2800" dirty="0">
              <a:ln>
                <a:noFill/>
              </a:ln>
              <a:solidFill>
                <a:srgbClr val="1D3868"/>
              </a:solidFill>
              <a:latin typeface="+mn-lt"/>
            </a:endParaRPr>
          </a:p>
          <a:p>
            <a:pPr marL="457200" indent="-457200" defTabSz="914400" eaLnBrk="0" fontAlgn="base" hangingPunct="0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800" b="1" dirty="0">
                <a:ln>
                  <a:noFill/>
                </a:ln>
                <a:solidFill>
                  <a:srgbClr val="1D3868"/>
                </a:solidFill>
                <a:latin typeface="+mn-lt"/>
                <a:ea typeface="Calibri" panose="020F0502020204030204" pitchFamily="34" charset="0"/>
              </a:rPr>
              <a:t>Stretch</a:t>
            </a:r>
            <a:r>
              <a:rPr lang="en-US" altLang="en-US" sz="2800" dirty="0">
                <a:ln>
                  <a:noFill/>
                </a:ln>
                <a:solidFill>
                  <a:srgbClr val="1D3868"/>
                </a:solidFill>
                <a:latin typeface="+mn-lt"/>
                <a:ea typeface="Calibri" panose="020F0502020204030204" pitchFamily="34" charset="0"/>
              </a:rPr>
              <a:t> Yourself (confront the BUT)</a:t>
            </a:r>
            <a:endParaRPr lang="en-US" altLang="en-US" sz="2800" dirty="0">
              <a:ln>
                <a:noFill/>
              </a:ln>
              <a:solidFill>
                <a:srgbClr val="1D3868"/>
              </a:solidFill>
              <a:latin typeface="+mn-lt"/>
            </a:endParaRPr>
          </a:p>
          <a:p>
            <a:pPr marL="457200" indent="-457200" defTabSz="914400" eaLnBrk="0" fontAlgn="base" hangingPunct="0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800" b="1" dirty="0">
                <a:ln>
                  <a:noFill/>
                </a:ln>
                <a:solidFill>
                  <a:srgbClr val="1D3868"/>
                </a:solidFill>
                <a:latin typeface="+mn-lt"/>
                <a:ea typeface="Calibri" panose="020F0502020204030204" pitchFamily="34" charset="0"/>
              </a:rPr>
              <a:t>Serve</a:t>
            </a:r>
            <a:r>
              <a:rPr lang="en-US" altLang="en-US" sz="2800" dirty="0">
                <a:ln>
                  <a:noFill/>
                </a:ln>
                <a:solidFill>
                  <a:srgbClr val="1D3868"/>
                </a:solidFill>
                <a:latin typeface="+mn-lt"/>
                <a:ea typeface="Calibri" panose="020F0502020204030204" pitchFamily="34" charset="0"/>
              </a:rPr>
              <a:t> Others   </a:t>
            </a:r>
            <a:endParaRPr lang="en-US" altLang="en-US" sz="2400" dirty="0">
              <a:ln>
                <a:noFill/>
              </a:ln>
              <a:solidFill>
                <a:srgbClr val="1D3868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28979948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DB2F94C-29A4-4AAB-9A09-DFA30271C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513" y="562855"/>
            <a:ext cx="5541650" cy="58534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231DF19-1ED2-4145-A16E-49983AAF14A5}"/>
              </a:ext>
            </a:extLst>
          </p:cNvPr>
          <p:cNvSpPr txBox="1"/>
          <p:nvPr/>
        </p:nvSpPr>
        <p:spPr>
          <a:xfrm>
            <a:off x="4099860" y="388471"/>
            <a:ext cx="15120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2">
                    <a:lumMod val="75000"/>
                  </a:schemeClr>
                </a:solidFill>
              </a:rPr>
              <a:t>HEALTH &amp;</a:t>
            </a:r>
          </a:p>
          <a:p>
            <a:r>
              <a:rPr lang="en-US" sz="1600" dirty="0">
                <a:solidFill>
                  <a:schemeClr val="bg2">
                    <a:lumMod val="75000"/>
                  </a:schemeClr>
                </a:solidFill>
              </a:rPr>
              <a:t>WELLNESS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EF04D0-3FD2-4F54-BE84-E6D193D5FCC5}"/>
              </a:ext>
            </a:extLst>
          </p:cNvPr>
          <p:cNvSpPr txBox="1"/>
          <p:nvPr/>
        </p:nvSpPr>
        <p:spPr>
          <a:xfrm>
            <a:off x="1742143" y="2112683"/>
            <a:ext cx="15120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2">
                    <a:lumMod val="75000"/>
                  </a:schemeClr>
                </a:solidFill>
              </a:rPr>
              <a:t>SAFETY &amp; JUSTICE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684667-BB07-42C4-ABFD-D4A84B191917}"/>
              </a:ext>
            </a:extLst>
          </p:cNvPr>
          <p:cNvSpPr txBox="1"/>
          <p:nvPr/>
        </p:nvSpPr>
        <p:spPr>
          <a:xfrm>
            <a:off x="1748609" y="4488330"/>
            <a:ext cx="15120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2">
                    <a:lumMod val="75000"/>
                  </a:schemeClr>
                </a:solidFill>
              </a:rPr>
              <a:t>COLLEGE &amp; CAREER</a:t>
            </a:r>
          </a:p>
          <a:p>
            <a:pPr algn="ctr"/>
            <a:r>
              <a:rPr lang="en-US" sz="1600" dirty="0">
                <a:solidFill>
                  <a:schemeClr val="bg2">
                    <a:lumMod val="75000"/>
                  </a:schemeClr>
                </a:solidFill>
              </a:rPr>
              <a:t>TRANSITION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000BDE-60A9-4216-93AD-CAE10B17908B}"/>
              </a:ext>
            </a:extLst>
          </p:cNvPr>
          <p:cNvSpPr txBox="1"/>
          <p:nvPr/>
        </p:nvSpPr>
        <p:spPr>
          <a:xfrm>
            <a:off x="3452328" y="5923749"/>
            <a:ext cx="1741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2">
                    <a:lumMod val="75000"/>
                  </a:schemeClr>
                </a:solidFill>
              </a:rPr>
              <a:t>ACADEMIC</a:t>
            </a:r>
          </a:p>
          <a:p>
            <a:pPr algn="ctr"/>
            <a:r>
              <a:rPr lang="en-US" sz="1600" dirty="0">
                <a:solidFill>
                  <a:schemeClr val="bg2">
                    <a:lumMod val="75000"/>
                  </a:schemeClr>
                </a:solidFill>
              </a:rPr>
              <a:t>OPPORTUNITY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1154C18-16E6-4191-95DE-EDAE00A7A1E6}"/>
              </a:ext>
            </a:extLst>
          </p:cNvPr>
          <p:cNvSpPr txBox="1"/>
          <p:nvPr/>
        </p:nvSpPr>
        <p:spPr>
          <a:xfrm>
            <a:off x="8313273" y="4630846"/>
            <a:ext cx="15120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2">
                    <a:lumMod val="75000"/>
                  </a:schemeClr>
                </a:solidFill>
              </a:rPr>
              <a:t>COMMUNITY SERVICES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9B4E5C-0DCE-4432-8ED3-3E92E22B064A}"/>
              </a:ext>
            </a:extLst>
          </p:cNvPr>
          <p:cNvSpPr txBox="1"/>
          <p:nvPr/>
        </p:nvSpPr>
        <p:spPr>
          <a:xfrm>
            <a:off x="8553791" y="2227154"/>
            <a:ext cx="15120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2">
                    <a:lumMod val="75000"/>
                  </a:schemeClr>
                </a:solidFill>
              </a:rPr>
              <a:t>BASIC NEEDS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A1F360A0-C3AA-4FEC-AFD9-208E956BE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828" y="59164"/>
            <a:ext cx="11520195" cy="715520"/>
          </a:xfrm>
        </p:spPr>
        <p:txBody>
          <a:bodyPr>
            <a:normAutofit/>
          </a:bodyPr>
          <a:lstStyle/>
          <a:p>
            <a:r>
              <a:rPr lang="en-US" sz="2400" b="1" dirty="0"/>
              <a:t>Wraparound Services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A29EB1-891A-4734-AE74-02F7F350BF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995" y="5611789"/>
            <a:ext cx="1876425" cy="60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704194"/>
      </p:ext>
    </p:extLst>
  </p:cSld>
  <p:clrMapOvr>
    <a:masterClrMapping/>
  </p:clrMapOvr>
  <p:transition spd="slow">
    <p:randomBa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80" r="10824" b="30720"/>
          <a:stretch/>
        </p:blipFill>
        <p:spPr>
          <a:xfrm>
            <a:off x="631920" y="3562270"/>
            <a:ext cx="4103296" cy="1766919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36841" y="181941"/>
            <a:ext cx="8629478" cy="1507067"/>
          </a:xfrm>
        </p:spPr>
        <p:txBody>
          <a:bodyPr>
            <a:normAutofit/>
          </a:bodyPr>
          <a:lstStyle/>
          <a:p>
            <a:r>
              <a:rPr lang="en-US" b="1" i="0" u="none" strike="noStrike" baseline="0" dirty="0">
                <a:solidFill>
                  <a:srgbClr val="002060"/>
                </a:solidFill>
              </a:rPr>
              <a:t>A Prototype of Wraparound Services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1" t="13224" r="351" b="21777"/>
          <a:stretch/>
        </p:blipFill>
        <p:spPr>
          <a:xfrm>
            <a:off x="5150136" y="1939280"/>
            <a:ext cx="3274143" cy="28375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B328B4-DC01-4666-A2FE-45B67B9ADCB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42"/>
          <a:stretch/>
        </p:blipFill>
        <p:spPr>
          <a:xfrm>
            <a:off x="9166319" y="2258887"/>
            <a:ext cx="2105568" cy="23402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173790-8F82-4077-8C80-B617ADCF8FC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97"/>
          <a:stretch/>
        </p:blipFill>
        <p:spPr>
          <a:xfrm>
            <a:off x="631920" y="1463041"/>
            <a:ext cx="4103296" cy="18950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2F017AD-10B2-4663-BAC0-0EED0621AADA}"/>
              </a:ext>
            </a:extLst>
          </p:cNvPr>
          <p:cNvSpPr txBox="1"/>
          <p:nvPr/>
        </p:nvSpPr>
        <p:spPr>
          <a:xfrm>
            <a:off x="0" y="6017342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1D3868"/>
                </a:solidFill>
              </a:rPr>
              <a:t>For a more detailed view, see ‘Tour a Model’ at  </a:t>
            </a:r>
            <a:r>
              <a:rPr lang="en-US" sz="2000" dirty="0">
                <a:solidFill>
                  <a:srgbClr val="1D3868"/>
                </a:solidFill>
                <a:hlinkClick r:id="rId7"/>
              </a:rPr>
              <a:t>www.thecentergyproject.com</a:t>
            </a:r>
            <a:r>
              <a:rPr lang="en-US" sz="2000" dirty="0">
                <a:solidFill>
                  <a:srgbClr val="1D3868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11658982"/>
      </p:ext>
    </p:extLst>
  </p:cSld>
  <p:clrMapOvr>
    <a:masterClrMapping/>
  </p:clrMapOvr>
  <p:transition spd="slow">
    <p:randomBa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058F39B-EFED-4176-9BF0-296A41FB2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828" y="59164"/>
            <a:ext cx="11520195" cy="715520"/>
          </a:xfrm>
        </p:spPr>
        <p:txBody>
          <a:bodyPr>
            <a:normAutofit/>
          </a:bodyPr>
          <a:lstStyle/>
          <a:p>
            <a:r>
              <a:rPr lang="en-US" sz="2800" dirty="0"/>
              <a:t>The Centergy Cycle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537CDD4-E90E-44DA-BB8A-C31A81303B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015" y="559836"/>
            <a:ext cx="5977819" cy="597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217491"/>
      </p:ext>
    </p:extLst>
  </p:cSld>
  <p:clrMapOvr>
    <a:masterClrMapping/>
  </p:clrMapOvr>
  <p:transition spd="slow">
    <p:randomBa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ADB7B060-1268-4726-9091-892EFA7E9461}"/>
              </a:ext>
            </a:extLst>
          </p:cNvPr>
          <p:cNvSpPr/>
          <p:nvPr/>
        </p:nvSpPr>
        <p:spPr>
          <a:xfrm>
            <a:off x="3929659" y="888773"/>
            <a:ext cx="3677815" cy="3677815"/>
          </a:xfrm>
          <a:prstGeom prst="ellipse">
            <a:avLst/>
          </a:prstGeom>
          <a:solidFill>
            <a:srgbClr val="16509C">
              <a:alpha val="40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bg2">
                    <a:lumMod val="50000"/>
                  </a:schemeClr>
                </a:solidFill>
              </a:ln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EAFCCCF-602D-4291-B2EB-6B102B910177}"/>
              </a:ext>
            </a:extLst>
          </p:cNvPr>
          <p:cNvSpPr/>
          <p:nvPr/>
        </p:nvSpPr>
        <p:spPr>
          <a:xfrm>
            <a:off x="4950173" y="2466189"/>
            <a:ext cx="3677815" cy="3677815"/>
          </a:xfrm>
          <a:prstGeom prst="ellipse">
            <a:avLst/>
          </a:prstGeom>
          <a:solidFill>
            <a:srgbClr val="16509C">
              <a:alpha val="40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EE78490-0F4B-4269-A894-0E4F3260FF40}"/>
              </a:ext>
            </a:extLst>
          </p:cNvPr>
          <p:cNvSpPr/>
          <p:nvPr/>
        </p:nvSpPr>
        <p:spPr>
          <a:xfrm>
            <a:off x="2684281" y="2466189"/>
            <a:ext cx="3677815" cy="3677815"/>
          </a:xfrm>
          <a:prstGeom prst="ellipse">
            <a:avLst/>
          </a:prstGeom>
          <a:solidFill>
            <a:srgbClr val="16509C">
              <a:alpha val="40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70ED49E-EBE4-4E33-9D3A-AFD0DDBCCFD4}"/>
              </a:ext>
            </a:extLst>
          </p:cNvPr>
          <p:cNvSpPr/>
          <p:nvPr/>
        </p:nvSpPr>
        <p:spPr>
          <a:xfrm>
            <a:off x="6209448" y="4415888"/>
            <a:ext cx="233739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1D3868"/>
                </a:solidFill>
              </a:rPr>
              <a:t>Strengthen Relationships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5324147-4F2E-4617-A0A7-75ABEFEBE20B}"/>
              </a:ext>
            </a:extLst>
          </p:cNvPr>
          <p:cNvSpPr/>
          <p:nvPr/>
        </p:nvSpPr>
        <p:spPr>
          <a:xfrm>
            <a:off x="4020648" y="1485298"/>
            <a:ext cx="333223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1D3868"/>
                </a:solidFill>
              </a:rPr>
              <a:t>Gather </a:t>
            </a:r>
          </a:p>
          <a:p>
            <a:pPr algn="ctr"/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1D3868"/>
                </a:solidFill>
              </a:rPr>
              <a:t>Student Voice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52A3321-5374-4106-9476-90EB698439E0}"/>
              </a:ext>
            </a:extLst>
          </p:cNvPr>
          <p:cNvSpPr/>
          <p:nvPr/>
        </p:nvSpPr>
        <p:spPr>
          <a:xfrm>
            <a:off x="2884554" y="4372820"/>
            <a:ext cx="227218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1D3868"/>
                </a:solidFill>
              </a:rPr>
              <a:t>Cultivate Hope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D660FD7-2753-4B97-83A9-D9E223C2308E}"/>
              </a:ext>
            </a:extLst>
          </p:cNvPr>
          <p:cNvSpPr/>
          <p:nvPr/>
        </p:nvSpPr>
        <p:spPr>
          <a:xfrm>
            <a:off x="3945092" y="3596974"/>
            <a:ext cx="347754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Trust</a:t>
            </a:r>
          </a:p>
        </p:txBody>
      </p:sp>
    </p:spTree>
    <p:extLst>
      <p:ext uri="{BB962C8B-B14F-4D97-AF65-F5344CB8AC3E}">
        <p14:creationId xmlns:p14="http://schemas.microsoft.com/office/powerpoint/2010/main" val="3185203991"/>
      </p:ext>
    </p:extLst>
  </p:cSld>
  <p:clrMapOvr>
    <a:masterClrMapping/>
  </p:clrMapOvr>
  <p:transition spd="slow">
    <p:randomBar/>
  </p:transition>
</p:sld>
</file>

<file path=ppt/theme/theme1.xml><?xml version="1.0" encoding="utf-8"?>
<a:theme xmlns:a="http://schemas.openxmlformats.org/drawingml/2006/main" name="GMSCC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MSCC" id="{55CB93CF-5889-402A-86D3-C8BEB8D3BC6F}" vid="{B371B296-C68E-4C77-8361-7B8AEAAFC201}"/>
    </a:ext>
  </a:extLst>
</a:theme>
</file>

<file path=ppt/theme/theme2.xml><?xml version="1.0" encoding="utf-8"?>
<a:theme xmlns:a="http://schemas.openxmlformats.org/drawingml/2006/main" name="District Templat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GMSCC</Template>
  <TotalTime>11652</TotalTime>
  <Words>968</Words>
  <Application>Microsoft Office PowerPoint</Application>
  <PresentationFormat>Widescreen</PresentationFormat>
  <Paragraphs>231</Paragraphs>
  <Slides>38</Slides>
  <Notes>21</Notes>
  <HiddenSlides>3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57" baseType="lpstr">
      <vt:lpstr>Aldhabi</vt:lpstr>
      <vt:lpstr>Arial</vt:lpstr>
      <vt:lpstr>Berlin Sans FB</vt:lpstr>
      <vt:lpstr>Brush Script MT</vt:lpstr>
      <vt:lpstr>Calibri</vt:lpstr>
      <vt:lpstr>Calibri Light</vt:lpstr>
      <vt:lpstr>Century Gothic</vt:lpstr>
      <vt:lpstr>Freestyle Script</vt:lpstr>
      <vt:lpstr>Gill Sans</vt:lpstr>
      <vt:lpstr>Mesmerize Bk</vt:lpstr>
      <vt:lpstr>Proxima Nova Light</vt:lpstr>
      <vt:lpstr>Proxima Nova Semibold</vt:lpstr>
      <vt:lpstr>Rockwell</vt:lpstr>
      <vt:lpstr>Tahoma</vt:lpstr>
      <vt:lpstr>Wingdings</vt:lpstr>
      <vt:lpstr>Wingdings 2</vt:lpstr>
      <vt:lpstr>Wingdings 3</vt:lpstr>
      <vt:lpstr>GMSCC</vt:lpstr>
      <vt:lpstr>District Template1</vt:lpstr>
      <vt:lpstr>  Student Voice, Community Partnerships, and a Wraparound Initiative              Leigh Colburn</vt:lpstr>
      <vt:lpstr>PowerPoint Presentation</vt:lpstr>
      <vt:lpstr>PowerPoint Presentation</vt:lpstr>
      <vt:lpstr>Columbia County Community Meeting 2018</vt:lpstr>
      <vt:lpstr>PowerPoint Presentation</vt:lpstr>
      <vt:lpstr>Wraparound Services</vt:lpstr>
      <vt:lpstr>A Prototype of Wraparound Services</vt:lpstr>
      <vt:lpstr>The Centergy Cycle</vt:lpstr>
      <vt:lpstr>PowerPoint Presentation</vt:lpstr>
      <vt:lpstr>Phases 1 &amp; 2: Identify Needs &amp; Establish Priorities   by Gathering Student Voice</vt:lpstr>
      <vt:lpstr>PowerPoint Presentation</vt:lpstr>
      <vt:lpstr>PowerPoint Presentation</vt:lpstr>
      <vt:lpstr>PowerPoint Presentation</vt:lpstr>
      <vt:lpstr>PowerPoint Presentation</vt:lpstr>
      <vt:lpstr>What Support Groups Can You Benefit From?</vt:lpstr>
      <vt:lpstr>Questions to consider…</vt:lpstr>
      <vt:lpstr>Changing the Paradigms of Poverty</vt:lpstr>
      <vt:lpstr>PowerPoint Presentation</vt:lpstr>
      <vt:lpstr>It all begins with Trust </vt:lpstr>
      <vt:lpstr>PowerPoint Presentation</vt:lpstr>
      <vt:lpstr>PowerPoint Presentation</vt:lpstr>
      <vt:lpstr>PowerPoint Presentation</vt:lpstr>
      <vt:lpstr>Stretch Yourself…confront the BUT</vt:lpstr>
      <vt:lpstr>The Golden Circle</vt:lpstr>
      <vt:lpstr>PowerPoint Presentation</vt:lpstr>
      <vt:lpstr>PowerPoint Presentation</vt:lpstr>
      <vt:lpstr>PowerPoint Presentation</vt:lpstr>
      <vt:lpstr>Build Authentic, Enduring Partnerships</vt:lpstr>
      <vt:lpstr>PowerPoint Presentation</vt:lpstr>
      <vt:lpstr>  Georgia’s Educational Innovation of the Year, 2016</vt:lpstr>
      <vt:lpstr>Ideas for Your Next Steps:</vt:lpstr>
      <vt:lpstr>Seek the Truth Speak the Truth Stretch Yourself (confront the BUT) Serve Others   </vt:lpstr>
      <vt:lpstr>Come to our breakout  First Steps and Next Steps and Gathering Voice  Asset Mapping – Your District and Community  Building Strategic and Enduring Partnerships   Including Strategically Connecting with your Chamber to      enhance transition for your students - </vt:lpstr>
      <vt:lpstr>PowerPoint Presentation</vt:lpstr>
      <vt:lpstr>leigh@thecentergyproject.com </vt:lpstr>
      <vt:lpstr>PowerPoint Presentation</vt:lpstr>
      <vt:lpstr>PowerPoint Presentation</vt:lpstr>
      <vt:lpstr>Wrap-Around Partnerships to be Considered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Linda Beggs</dc:creator>
  <cp:lastModifiedBy>user</cp:lastModifiedBy>
  <cp:revision>224</cp:revision>
  <cp:lastPrinted>2018-05-07T12:54:44Z</cp:lastPrinted>
  <dcterms:created xsi:type="dcterms:W3CDTF">2017-06-10T12:59:38Z</dcterms:created>
  <dcterms:modified xsi:type="dcterms:W3CDTF">2018-05-07T12:59:36Z</dcterms:modified>
</cp:coreProperties>
</file>