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9" r:id="rId3"/>
    <p:sldId id="352" r:id="rId4"/>
    <p:sldId id="363" r:id="rId5"/>
    <p:sldId id="330" r:id="rId6"/>
    <p:sldId id="272" r:id="rId7"/>
    <p:sldId id="275" r:id="rId8"/>
    <p:sldId id="274" r:id="rId9"/>
    <p:sldId id="365" r:id="rId10"/>
    <p:sldId id="364" r:id="rId11"/>
    <p:sldId id="270" r:id="rId12"/>
    <p:sldId id="353" r:id="rId13"/>
    <p:sldId id="331" r:id="rId14"/>
    <p:sldId id="290" r:id="rId15"/>
    <p:sldId id="291" r:id="rId16"/>
    <p:sldId id="286" r:id="rId17"/>
    <p:sldId id="285" r:id="rId18"/>
    <p:sldId id="287" r:id="rId19"/>
    <p:sldId id="357" r:id="rId20"/>
    <p:sldId id="358" r:id="rId21"/>
    <p:sldId id="361" r:id="rId22"/>
    <p:sldId id="360" r:id="rId23"/>
    <p:sldId id="300" r:id="rId24"/>
    <p:sldId id="359" r:id="rId25"/>
    <p:sldId id="295" r:id="rId26"/>
    <p:sldId id="297" r:id="rId27"/>
    <p:sldId id="355" r:id="rId28"/>
    <p:sldId id="334" r:id="rId29"/>
    <p:sldId id="311" r:id="rId30"/>
    <p:sldId id="306" r:id="rId31"/>
    <p:sldId id="258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6" userDrawn="1">
          <p15:clr>
            <a:srgbClr val="A4A3A4"/>
          </p15:clr>
        </p15:guide>
        <p15:guide id="2" pos="2206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ABBF"/>
    <a:srgbClr val="0B2A66"/>
    <a:srgbClr val="FFFFFF"/>
    <a:srgbClr val="01A1D9"/>
    <a:srgbClr val="3F6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2445" autoAdjust="0"/>
    <p:restoredTop sz="93979" autoAdjust="0"/>
  </p:normalViewPr>
  <p:slideViewPr>
    <p:cSldViewPr snapToObjects="1">
      <p:cViewPr>
        <p:scale>
          <a:sx n="100" d="100"/>
          <a:sy n="100" d="100"/>
        </p:scale>
        <p:origin x="1536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2832" y="72"/>
      </p:cViewPr>
      <p:guideLst>
        <p:guide orient="horz" pos="2926"/>
        <p:guide orient="horz" pos="2928"/>
        <p:guide pos="2206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40" cy="466435"/>
          </a:xfrm>
          <a:prstGeom prst="rect">
            <a:avLst/>
          </a:prstGeom>
        </p:spPr>
        <p:txBody>
          <a:bodyPr vert="horz" lIns="93860" tIns="46934" rIns="93860" bIns="469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3"/>
            <a:ext cx="3037840" cy="466435"/>
          </a:xfrm>
          <a:prstGeom prst="rect">
            <a:avLst/>
          </a:prstGeom>
        </p:spPr>
        <p:txBody>
          <a:bodyPr vert="horz" lIns="93860" tIns="46934" rIns="93860" bIns="46934" rtlCol="0"/>
          <a:lstStyle>
            <a:lvl1pPr algn="r">
              <a:defRPr sz="1200"/>
            </a:lvl1pPr>
          </a:lstStyle>
          <a:p>
            <a:fld id="{9A6F4268-BB9D-46EE-9BDD-467CD6B06D6B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860" tIns="46934" rIns="93860" bIns="469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3860" tIns="46934" rIns="93860" bIns="46934" rtlCol="0" anchor="b"/>
          <a:lstStyle>
            <a:lvl1pPr algn="r">
              <a:defRPr sz="1200"/>
            </a:lvl1pPr>
          </a:lstStyle>
          <a:p>
            <a:fld id="{E0EECD80-DE44-49EE-93F5-455B7ECB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66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3038155" cy="464978"/>
          </a:xfrm>
          <a:prstGeom prst="rect">
            <a:avLst/>
          </a:prstGeom>
        </p:spPr>
        <p:txBody>
          <a:bodyPr vert="horz" lIns="91366" tIns="45686" rIns="91366" bIns="456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78" y="1"/>
            <a:ext cx="3038155" cy="464978"/>
          </a:xfrm>
          <a:prstGeom prst="rect">
            <a:avLst/>
          </a:prstGeom>
        </p:spPr>
        <p:txBody>
          <a:bodyPr vert="horz" lIns="91366" tIns="45686" rIns="91366" bIns="45686" rtlCol="0"/>
          <a:lstStyle>
            <a:lvl1pPr algn="r">
              <a:defRPr sz="1200"/>
            </a:lvl1pPr>
          </a:lstStyle>
          <a:p>
            <a:fld id="{C80BF94B-B0C6-43A7-9969-E46E6C13E489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6" tIns="45686" rIns="91366" bIns="456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7" y="4416503"/>
            <a:ext cx="5607691" cy="4183222"/>
          </a:xfrm>
          <a:prstGeom prst="rect">
            <a:avLst/>
          </a:prstGeom>
        </p:spPr>
        <p:txBody>
          <a:bodyPr vert="horz" lIns="91366" tIns="45686" rIns="91366" bIns="456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847"/>
            <a:ext cx="3038155" cy="464978"/>
          </a:xfrm>
          <a:prstGeom prst="rect">
            <a:avLst/>
          </a:prstGeom>
        </p:spPr>
        <p:txBody>
          <a:bodyPr vert="horz" lIns="91366" tIns="45686" rIns="91366" bIns="456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78" y="8829847"/>
            <a:ext cx="3038155" cy="464978"/>
          </a:xfrm>
          <a:prstGeom prst="rect">
            <a:avLst/>
          </a:prstGeom>
        </p:spPr>
        <p:txBody>
          <a:bodyPr vert="horz" lIns="91366" tIns="45686" rIns="91366" bIns="45686" rtlCol="0" anchor="b"/>
          <a:lstStyle>
            <a:lvl1pPr algn="r">
              <a:defRPr sz="1200"/>
            </a:lvl1pPr>
          </a:lstStyle>
          <a:p>
            <a:fld id="{A8CDA5CC-381E-452E-8851-2099A3183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4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9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4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 - Rep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-76200" y="5943600"/>
            <a:ext cx="6000520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0B2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1504720" y="5944259"/>
            <a:ext cx="830580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585807"/>
            <a:ext cx="7543800" cy="1051560"/>
          </a:xfrm>
          <a:noFill/>
        </p:spPr>
        <p:txBody>
          <a:bodyPr anchor="t" anchorCtr="0">
            <a:noAutofit/>
          </a:bodyPr>
          <a:lstStyle>
            <a:lvl1pPr>
              <a:defRPr sz="3600" b="1" baseline="0">
                <a:solidFill>
                  <a:srgbClr val="2E5597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Report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85" y="438383"/>
            <a:ext cx="2304815" cy="9332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5962" y="6072405"/>
            <a:ext cx="4572000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800" b="1" cap="none" spc="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2018 VASS-VASBO</a:t>
            </a:r>
            <a:r>
              <a:rPr lang="en-US" sz="1800" b="1" cap="none" spc="100" baseline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Winter Conference</a:t>
            </a:r>
            <a:endParaRPr lang="en-US" sz="1800" b="1" cap="none" spc="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Isosceles Triangle 4"/>
          <p:cNvSpPr/>
          <p:nvPr userDrawn="1"/>
        </p:nvSpPr>
        <p:spPr>
          <a:xfrm rot="7200000">
            <a:off x="6517571" y="-714815"/>
            <a:ext cx="4023973" cy="2296403"/>
          </a:xfrm>
          <a:custGeom>
            <a:avLst/>
            <a:gdLst>
              <a:gd name="connsiteX0" fmla="*/ 0 w 2667000"/>
              <a:gd name="connsiteY0" fmla="*/ 2299138 h 2299138"/>
              <a:gd name="connsiteX1" fmla="*/ 1333500 w 2667000"/>
              <a:gd name="connsiteY1" fmla="*/ 0 h 2299138"/>
              <a:gd name="connsiteX2" fmla="*/ 2667000 w 2667000"/>
              <a:gd name="connsiteY2" fmla="*/ 2299138 h 2299138"/>
              <a:gd name="connsiteX3" fmla="*/ 0 w 2667000"/>
              <a:gd name="connsiteY3" fmla="*/ 2299138 h 2299138"/>
              <a:gd name="connsiteX0" fmla="*/ 0 w 3545405"/>
              <a:gd name="connsiteY0" fmla="*/ 1251827 h 2299138"/>
              <a:gd name="connsiteX1" fmla="*/ 2211905 w 3545405"/>
              <a:gd name="connsiteY1" fmla="*/ 0 h 2299138"/>
              <a:gd name="connsiteX2" fmla="*/ 3545405 w 3545405"/>
              <a:gd name="connsiteY2" fmla="*/ 2299138 h 2299138"/>
              <a:gd name="connsiteX3" fmla="*/ 0 w 3545405"/>
              <a:gd name="connsiteY3" fmla="*/ 1251827 h 2299138"/>
              <a:gd name="connsiteX0" fmla="*/ 0 w 3554702"/>
              <a:gd name="connsiteY0" fmla="*/ 1286524 h 2299138"/>
              <a:gd name="connsiteX1" fmla="*/ 2221202 w 3554702"/>
              <a:gd name="connsiteY1" fmla="*/ 0 h 2299138"/>
              <a:gd name="connsiteX2" fmla="*/ 3554702 w 3554702"/>
              <a:gd name="connsiteY2" fmla="*/ 2299138 h 2299138"/>
              <a:gd name="connsiteX3" fmla="*/ 0 w 3554702"/>
              <a:gd name="connsiteY3" fmla="*/ 1286524 h 2299138"/>
              <a:gd name="connsiteX0" fmla="*/ 0 w 4023973"/>
              <a:gd name="connsiteY0" fmla="*/ 1557458 h 2299138"/>
              <a:gd name="connsiteX1" fmla="*/ 2690473 w 4023973"/>
              <a:gd name="connsiteY1" fmla="*/ 0 h 2299138"/>
              <a:gd name="connsiteX2" fmla="*/ 4023973 w 4023973"/>
              <a:gd name="connsiteY2" fmla="*/ 2299138 h 2299138"/>
              <a:gd name="connsiteX3" fmla="*/ 0 w 4023973"/>
              <a:gd name="connsiteY3" fmla="*/ 1557458 h 2299138"/>
              <a:gd name="connsiteX0" fmla="*/ 0 w 4023973"/>
              <a:gd name="connsiteY0" fmla="*/ 1537922 h 2279602"/>
              <a:gd name="connsiteX1" fmla="*/ 2720062 w 4023973"/>
              <a:gd name="connsiteY1" fmla="*/ 0 h 2279602"/>
              <a:gd name="connsiteX2" fmla="*/ 4023973 w 4023973"/>
              <a:gd name="connsiteY2" fmla="*/ 2279602 h 2279602"/>
              <a:gd name="connsiteX3" fmla="*/ 0 w 4023973"/>
              <a:gd name="connsiteY3" fmla="*/ 1537922 h 2279602"/>
              <a:gd name="connsiteX0" fmla="*/ 0 w 4023973"/>
              <a:gd name="connsiteY0" fmla="*/ 1535798 h 2277478"/>
              <a:gd name="connsiteX1" fmla="*/ 2684670 w 4023973"/>
              <a:gd name="connsiteY1" fmla="*/ 0 h 2277478"/>
              <a:gd name="connsiteX2" fmla="*/ 4023973 w 4023973"/>
              <a:gd name="connsiteY2" fmla="*/ 2277478 h 2277478"/>
              <a:gd name="connsiteX3" fmla="*/ 0 w 4023973"/>
              <a:gd name="connsiteY3" fmla="*/ 1535798 h 2277478"/>
              <a:gd name="connsiteX0" fmla="*/ 0 w 4023973"/>
              <a:gd name="connsiteY0" fmla="*/ 1529994 h 2271674"/>
              <a:gd name="connsiteX1" fmla="*/ 2706330 w 4023973"/>
              <a:gd name="connsiteY1" fmla="*/ 0 h 2271674"/>
              <a:gd name="connsiteX2" fmla="*/ 4023973 w 4023973"/>
              <a:gd name="connsiteY2" fmla="*/ 2271674 h 2271674"/>
              <a:gd name="connsiteX3" fmla="*/ 0 w 4023973"/>
              <a:gd name="connsiteY3" fmla="*/ 1529994 h 2271674"/>
              <a:gd name="connsiteX0" fmla="*/ 0 w 4023973"/>
              <a:gd name="connsiteY0" fmla="*/ 1556232 h 2297912"/>
              <a:gd name="connsiteX1" fmla="*/ 2709491 w 4023973"/>
              <a:gd name="connsiteY1" fmla="*/ 0 h 2297912"/>
              <a:gd name="connsiteX2" fmla="*/ 4023973 w 4023973"/>
              <a:gd name="connsiteY2" fmla="*/ 2297912 h 2297912"/>
              <a:gd name="connsiteX3" fmla="*/ 0 w 4023973"/>
              <a:gd name="connsiteY3" fmla="*/ 1556232 h 2297912"/>
              <a:gd name="connsiteX0" fmla="*/ 0 w 4023973"/>
              <a:gd name="connsiteY0" fmla="*/ 1548770 h 2290450"/>
              <a:gd name="connsiteX1" fmla="*/ 2691801 w 4023973"/>
              <a:gd name="connsiteY1" fmla="*/ 0 h 2290450"/>
              <a:gd name="connsiteX2" fmla="*/ 4023973 w 4023973"/>
              <a:gd name="connsiteY2" fmla="*/ 2290450 h 2290450"/>
              <a:gd name="connsiteX3" fmla="*/ 0 w 4023973"/>
              <a:gd name="connsiteY3" fmla="*/ 1548770 h 2290450"/>
              <a:gd name="connsiteX0" fmla="*/ 0 w 4023973"/>
              <a:gd name="connsiteY0" fmla="*/ 1554723 h 2296403"/>
              <a:gd name="connsiteX1" fmla="*/ 2702112 w 4023973"/>
              <a:gd name="connsiteY1" fmla="*/ 0 h 2296403"/>
              <a:gd name="connsiteX2" fmla="*/ 4023973 w 4023973"/>
              <a:gd name="connsiteY2" fmla="*/ 2296403 h 2296403"/>
              <a:gd name="connsiteX3" fmla="*/ 0 w 4023973"/>
              <a:gd name="connsiteY3" fmla="*/ 1554723 h 229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3973" h="2296403">
                <a:moveTo>
                  <a:pt x="0" y="1554723"/>
                </a:moveTo>
                <a:lnTo>
                  <a:pt x="2702112" y="0"/>
                </a:lnTo>
                <a:lnTo>
                  <a:pt x="4023973" y="2296403"/>
                </a:lnTo>
                <a:lnTo>
                  <a:pt x="0" y="1554723"/>
                </a:lnTo>
                <a:close/>
              </a:path>
            </a:pathLst>
          </a:custGeom>
          <a:solidFill>
            <a:srgbClr val="0B2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4"/>
          <p:cNvSpPr/>
          <p:nvPr userDrawn="1"/>
        </p:nvSpPr>
        <p:spPr>
          <a:xfrm rot="7200000">
            <a:off x="5588848" y="-714816"/>
            <a:ext cx="4023973" cy="2296403"/>
          </a:xfrm>
          <a:custGeom>
            <a:avLst/>
            <a:gdLst>
              <a:gd name="connsiteX0" fmla="*/ 0 w 2667000"/>
              <a:gd name="connsiteY0" fmla="*/ 2299138 h 2299138"/>
              <a:gd name="connsiteX1" fmla="*/ 1333500 w 2667000"/>
              <a:gd name="connsiteY1" fmla="*/ 0 h 2299138"/>
              <a:gd name="connsiteX2" fmla="*/ 2667000 w 2667000"/>
              <a:gd name="connsiteY2" fmla="*/ 2299138 h 2299138"/>
              <a:gd name="connsiteX3" fmla="*/ 0 w 2667000"/>
              <a:gd name="connsiteY3" fmla="*/ 2299138 h 2299138"/>
              <a:gd name="connsiteX0" fmla="*/ 0 w 3545405"/>
              <a:gd name="connsiteY0" fmla="*/ 1251827 h 2299138"/>
              <a:gd name="connsiteX1" fmla="*/ 2211905 w 3545405"/>
              <a:gd name="connsiteY1" fmla="*/ 0 h 2299138"/>
              <a:gd name="connsiteX2" fmla="*/ 3545405 w 3545405"/>
              <a:gd name="connsiteY2" fmla="*/ 2299138 h 2299138"/>
              <a:gd name="connsiteX3" fmla="*/ 0 w 3545405"/>
              <a:gd name="connsiteY3" fmla="*/ 1251827 h 2299138"/>
              <a:gd name="connsiteX0" fmla="*/ 0 w 3554702"/>
              <a:gd name="connsiteY0" fmla="*/ 1286524 h 2299138"/>
              <a:gd name="connsiteX1" fmla="*/ 2221202 w 3554702"/>
              <a:gd name="connsiteY1" fmla="*/ 0 h 2299138"/>
              <a:gd name="connsiteX2" fmla="*/ 3554702 w 3554702"/>
              <a:gd name="connsiteY2" fmla="*/ 2299138 h 2299138"/>
              <a:gd name="connsiteX3" fmla="*/ 0 w 3554702"/>
              <a:gd name="connsiteY3" fmla="*/ 1286524 h 2299138"/>
              <a:gd name="connsiteX0" fmla="*/ 0 w 4023973"/>
              <a:gd name="connsiteY0" fmla="*/ 1557458 h 2299138"/>
              <a:gd name="connsiteX1" fmla="*/ 2690473 w 4023973"/>
              <a:gd name="connsiteY1" fmla="*/ 0 h 2299138"/>
              <a:gd name="connsiteX2" fmla="*/ 4023973 w 4023973"/>
              <a:gd name="connsiteY2" fmla="*/ 2299138 h 2299138"/>
              <a:gd name="connsiteX3" fmla="*/ 0 w 4023973"/>
              <a:gd name="connsiteY3" fmla="*/ 1557458 h 2299138"/>
              <a:gd name="connsiteX0" fmla="*/ 0 w 4023973"/>
              <a:gd name="connsiteY0" fmla="*/ 1537922 h 2279602"/>
              <a:gd name="connsiteX1" fmla="*/ 2720062 w 4023973"/>
              <a:gd name="connsiteY1" fmla="*/ 0 h 2279602"/>
              <a:gd name="connsiteX2" fmla="*/ 4023973 w 4023973"/>
              <a:gd name="connsiteY2" fmla="*/ 2279602 h 2279602"/>
              <a:gd name="connsiteX3" fmla="*/ 0 w 4023973"/>
              <a:gd name="connsiteY3" fmla="*/ 1537922 h 2279602"/>
              <a:gd name="connsiteX0" fmla="*/ 0 w 4023973"/>
              <a:gd name="connsiteY0" fmla="*/ 1535798 h 2277478"/>
              <a:gd name="connsiteX1" fmla="*/ 2684670 w 4023973"/>
              <a:gd name="connsiteY1" fmla="*/ 0 h 2277478"/>
              <a:gd name="connsiteX2" fmla="*/ 4023973 w 4023973"/>
              <a:gd name="connsiteY2" fmla="*/ 2277478 h 2277478"/>
              <a:gd name="connsiteX3" fmla="*/ 0 w 4023973"/>
              <a:gd name="connsiteY3" fmla="*/ 1535798 h 2277478"/>
              <a:gd name="connsiteX0" fmla="*/ 0 w 4023973"/>
              <a:gd name="connsiteY0" fmla="*/ 1529994 h 2271674"/>
              <a:gd name="connsiteX1" fmla="*/ 2706330 w 4023973"/>
              <a:gd name="connsiteY1" fmla="*/ 0 h 2271674"/>
              <a:gd name="connsiteX2" fmla="*/ 4023973 w 4023973"/>
              <a:gd name="connsiteY2" fmla="*/ 2271674 h 2271674"/>
              <a:gd name="connsiteX3" fmla="*/ 0 w 4023973"/>
              <a:gd name="connsiteY3" fmla="*/ 1529994 h 2271674"/>
              <a:gd name="connsiteX0" fmla="*/ 0 w 4023973"/>
              <a:gd name="connsiteY0" fmla="*/ 1556232 h 2297912"/>
              <a:gd name="connsiteX1" fmla="*/ 2709491 w 4023973"/>
              <a:gd name="connsiteY1" fmla="*/ 0 h 2297912"/>
              <a:gd name="connsiteX2" fmla="*/ 4023973 w 4023973"/>
              <a:gd name="connsiteY2" fmla="*/ 2297912 h 2297912"/>
              <a:gd name="connsiteX3" fmla="*/ 0 w 4023973"/>
              <a:gd name="connsiteY3" fmla="*/ 1556232 h 2297912"/>
              <a:gd name="connsiteX0" fmla="*/ 0 w 4023973"/>
              <a:gd name="connsiteY0" fmla="*/ 1548770 h 2290450"/>
              <a:gd name="connsiteX1" fmla="*/ 2691801 w 4023973"/>
              <a:gd name="connsiteY1" fmla="*/ 0 h 2290450"/>
              <a:gd name="connsiteX2" fmla="*/ 4023973 w 4023973"/>
              <a:gd name="connsiteY2" fmla="*/ 2290450 h 2290450"/>
              <a:gd name="connsiteX3" fmla="*/ 0 w 4023973"/>
              <a:gd name="connsiteY3" fmla="*/ 1548770 h 2290450"/>
              <a:gd name="connsiteX0" fmla="*/ 0 w 4023973"/>
              <a:gd name="connsiteY0" fmla="*/ 1554723 h 2296403"/>
              <a:gd name="connsiteX1" fmla="*/ 2702112 w 4023973"/>
              <a:gd name="connsiteY1" fmla="*/ 0 h 2296403"/>
              <a:gd name="connsiteX2" fmla="*/ 4023973 w 4023973"/>
              <a:gd name="connsiteY2" fmla="*/ 2296403 h 2296403"/>
              <a:gd name="connsiteX3" fmla="*/ 0 w 4023973"/>
              <a:gd name="connsiteY3" fmla="*/ 1554723 h 229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3973" h="2296403">
                <a:moveTo>
                  <a:pt x="0" y="1554723"/>
                </a:moveTo>
                <a:lnTo>
                  <a:pt x="2702112" y="0"/>
                </a:lnTo>
                <a:lnTo>
                  <a:pt x="4023973" y="2296403"/>
                </a:lnTo>
                <a:lnTo>
                  <a:pt x="0" y="1554723"/>
                </a:lnTo>
                <a:close/>
              </a:path>
            </a:pathLst>
          </a:custGeom>
          <a:solidFill>
            <a:srgbClr val="0B2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33162" y="1248083"/>
            <a:ext cx="4114800" cy="338328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r">
              <a:buFontTx/>
              <a:buNone/>
              <a:defRPr sz="1600" b="1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Month 2015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3000" y="4495800"/>
            <a:ext cx="8229600" cy="0"/>
          </a:xfrm>
          <a:prstGeom prst="line">
            <a:avLst/>
          </a:prstGeom>
          <a:ln w="19050">
            <a:solidFill>
              <a:srgbClr val="0B2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35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90812"/>
            <a:ext cx="7520940" cy="54864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600200"/>
            <a:ext cx="7520940" cy="3579849"/>
          </a:xfrm>
        </p:spPr>
        <p:txBody>
          <a:bodyPr>
            <a:noAutofit/>
          </a:bodyPr>
          <a:lstStyle>
            <a:lvl1pPr marL="0" indent="-274320"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b="0" spc="0" baseline="0"/>
            </a:lvl1pPr>
            <a:lvl2pPr>
              <a:defRPr sz="2400"/>
            </a:lvl2pPr>
            <a:lvl3pPr>
              <a:defRPr sz="2200"/>
            </a:lvl3pPr>
            <a:lvl4pPr marL="630936" indent="-274320">
              <a:spcBef>
                <a:spcPts val="400"/>
              </a:spcBef>
              <a:spcAft>
                <a:spcPts val="400"/>
              </a:spcAft>
              <a:buSzPct val="40000"/>
              <a:buFont typeface="Segoe UI Symbol" panose="020B0502040204020203" pitchFamily="34" charset="0"/>
              <a:buChar char="▀"/>
              <a:defRPr sz="2300" baseline="0"/>
            </a:lvl4pPr>
            <a:lvl5pPr marL="859536" indent="-274320">
              <a:spcBef>
                <a:spcPts val="400"/>
              </a:spcBef>
              <a:spcAft>
                <a:spcPts val="400"/>
              </a:spcAft>
              <a:buSzPct val="40000"/>
              <a:buFont typeface="Segoe UI Symbol" panose="020B0502040204020203" pitchFamily="34" charset="0"/>
              <a:buChar char="▀"/>
              <a:defRPr sz="2300" baseline="0"/>
            </a:lvl5pPr>
            <a:lvl6pPr marL="1097280" indent="-274320">
              <a:spcBef>
                <a:spcPts val="400"/>
              </a:spcBef>
              <a:spcAft>
                <a:spcPts val="400"/>
              </a:spcAft>
              <a:buSzPct val="40000"/>
              <a:buFont typeface="Segoe UI Symbol" panose="020B0502040204020203" pitchFamily="34" charset="0"/>
              <a:buChar char="▀"/>
              <a:defRPr sz="2300" baseline="0"/>
            </a:lvl6pPr>
            <a:lvl7pPr marL="1353312" indent="-274320">
              <a:spcBef>
                <a:spcPts val="400"/>
              </a:spcBef>
              <a:spcAft>
                <a:spcPts val="400"/>
              </a:spcAft>
              <a:buSzPct val="40000"/>
              <a:buFont typeface="Segoe UI Symbol" panose="020B0502040204020203" pitchFamily="34" charset="0"/>
              <a:buChar char="▀"/>
              <a:defRPr sz="2300" baseline="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22325" y="5486400"/>
            <a:ext cx="7521575" cy="307975"/>
          </a:xfrm>
        </p:spPr>
        <p:txBody>
          <a:bodyPr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1300" spc="0" baseline="0">
                <a:solidFill>
                  <a:schemeClr val="bg1">
                    <a:lumMod val="65000"/>
                  </a:schemeClr>
                </a:solidFill>
              </a:defRPr>
            </a:lvl1pPr>
            <a:lvl5pPr>
              <a:defRPr/>
            </a:lvl5pPr>
          </a:lstStyle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1636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Study man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822960" y="1600200"/>
            <a:ext cx="7863840" cy="378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pc="0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Text of mandate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>
                <a:solidFill>
                  <a:srgbClr val="0B2A66"/>
                </a:solidFill>
              </a:defRPr>
            </a:lvl1pPr>
          </a:lstStyle>
          <a:p>
            <a:r>
              <a:rPr lang="en-US" dirty="0" smtClean="0"/>
              <a:t>Study mandate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01038" y="6170822"/>
            <a:ext cx="502920" cy="502920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39445" y="6021315"/>
            <a:ext cx="14655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JLARC</a:t>
            </a:r>
            <a:endParaRPr lang="en-US" sz="1600" b="1" kern="1200" baseline="0" noProof="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4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In Thi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40430" y="1600201"/>
            <a:ext cx="7770170" cy="3733800"/>
          </a:xfrm>
          <a:prstGeom prst="rect">
            <a:avLst/>
          </a:prstGeom>
        </p:spPr>
        <p:txBody>
          <a:bodyPr vert="horz" wrap="square" lIns="0" tIns="18288" rIns="0" bIns="18288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>
                <a:tab pos="228600" algn="l"/>
              </a:tabLst>
              <a:defRPr sz="2400">
                <a:latin typeface="+mn-lt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Calibri" pitchFamily="34" charset="0"/>
              <a:buNone/>
              <a:tabLst>
                <a:tab pos="685800" algn="l"/>
              </a:tabLst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>
                <a:tab pos="2286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Background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>
                <a:tab pos="2286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First topic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>
                <a:tab pos="2286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Second topic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445" y="6021315"/>
            <a:ext cx="14655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JLARC</a:t>
            </a:r>
            <a:endParaRPr lang="en-US" sz="1600" b="1" kern="1200" baseline="0" noProof="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1"/>
          <p:cNvSpPr txBox="1">
            <a:spLocks/>
          </p:cNvSpPr>
          <p:nvPr userDrawn="1"/>
        </p:nvSpPr>
        <p:spPr>
          <a:xfrm>
            <a:off x="822960" y="38100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none" baseline="0">
                <a:solidFill>
                  <a:srgbClr val="0B2A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 this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822960" y="1524000"/>
            <a:ext cx="7863840" cy="28956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pc="0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 smtClean="0"/>
              <a:t>Text of findings/recommendations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>
                <a:solidFill>
                  <a:srgbClr val="0B2A66"/>
                </a:solidFill>
              </a:defRPr>
            </a:lvl1pPr>
          </a:lstStyle>
          <a:p>
            <a:r>
              <a:rPr lang="en-US" dirty="0" smtClean="0"/>
              <a:t>Findings/Recommendations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01038" y="6170822"/>
            <a:ext cx="502920" cy="502920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39445" y="6021315"/>
            <a:ext cx="14655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JLARC</a:t>
            </a:r>
            <a:endParaRPr lang="en-US" sz="1600" b="1" kern="1200" baseline="0" noProof="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3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Table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822325" y="1752600"/>
            <a:ext cx="7521575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3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DI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3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5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JLARC sta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381000"/>
            <a:ext cx="7772400" cy="5334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0B2A66"/>
                </a:solidFill>
              </a:defRPr>
            </a:lvl1pPr>
          </a:lstStyle>
          <a:p>
            <a:r>
              <a:rPr lang="en-US" dirty="0" smtClean="0"/>
              <a:t>JLARC staff for this report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600200"/>
            <a:ext cx="7785735" cy="381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dirty="0" smtClean="0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Name, title</a:t>
            </a:r>
          </a:p>
          <a:p>
            <a:pPr lvl="0"/>
            <a:endParaRPr lang="en-US" dirty="0" smtClean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439445" y="6021315"/>
            <a:ext cx="14655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JLARC</a:t>
            </a:r>
            <a:endParaRPr lang="en-US" sz="1600" b="1" kern="1200" baseline="0" noProof="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962400" y="6122834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</a:rPr>
              <a:t>http://jlarc.virginia.gov</a:t>
            </a:r>
            <a:r>
              <a:rPr lang="en-US" sz="1600" b="1" dirty="0" smtClean="0">
                <a:solidFill>
                  <a:schemeClr val="bg1"/>
                </a:solidFill>
              </a:rPr>
              <a:t>/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</a:rPr>
              <a:t>(804) 786-1258</a:t>
            </a:r>
          </a:p>
        </p:txBody>
      </p:sp>
    </p:spTree>
    <p:extLst>
      <p:ext uri="{BB962C8B-B14F-4D97-AF65-F5344CB8AC3E}">
        <p14:creationId xmlns:p14="http://schemas.microsoft.com/office/powerpoint/2010/main" val="301986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943600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0B2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94425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39445" y="6021315"/>
            <a:ext cx="14655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JLARC</a:t>
            </a:r>
            <a:endParaRPr lang="en-US" sz="1600" b="1" kern="1200" baseline="0" noProof="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60020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 b="1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9160" y="388620"/>
            <a:ext cx="8473440" cy="0"/>
          </a:xfrm>
          <a:prstGeom prst="line">
            <a:avLst/>
          </a:prstGeom>
          <a:ln w="19050">
            <a:solidFill>
              <a:srgbClr val="0B2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 noChangeAspect="1"/>
          </p:cNvSpPr>
          <p:nvPr userDrawn="1"/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96" r:id="rId3"/>
    <p:sldLayoutId id="2147483698" r:id="rId4"/>
    <p:sldLayoutId id="2147483700" r:id="rId5"/>
    <p:sldLayoutId id="2147483701" r:id="rId6"/>
    <p:sldLayoutId id="2147483689" r:id="rId7"/>
    <p:sldLayoutId id="2147483690" r:id="rId8"/>
    <p:sldLayoutId id="214748369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none" baseline="0">
          <a:solidFill>
            <a:srgbClr val="0B2A66"/>
          </a:solidFill>
          <a:latin typeface="+mj-lt"/>
          <a:ea typeface="+mj-ea"/>
          <a:cs typeface="+mj-cs"/>
        </a:defRPr>
      </a:lvl1pPr>
    </p:titleStyle>
    <p:bodyStyle>
      <a:lvl1pPr marL="0" indent="-274320" algn="l" defTabSz="914400" rtl="0" eaLnBrk="1" latinLnBrk="0" hangingPunct="1">
        <a:spcBef>
          <a:spcPts val="400"/>
        </a:spcBef>
        <a:spcAft>
          <a:spcPts val="400"/>
        </a:spcAft>
        <a:buFont typeface="Arial" pitchFamily="34" charset="0"/>
        <a:buNone/>
        <a:defRPr sz="24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274320" algn="l" defTabSz="914400" rtl="0" eaLnBrk="1" latinLnBrk="0" hangingPunct="1">
        <a:spcBef>
          <a:spcPts val="400"/>
        </a:spcBef>
        <a:spcAft>
          <a:spcPts val="400"/>
        </a:spcAft>
        <a:buClr>
          <a:schemeClr val="accent2"/>
        </a:buClr>
        <a:buSzPct val="40000"/>
        <a:buFont typeface="Segoe UI Symbol" panose="020B0502040204020203" pitchFamily="34" charset="0"/>
        <a:buChar char="▀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457200" algn="l" defTabSz="914400" rtl="0" eaLnBrk="1" latinLnBrk="0" hangingPunct="1">
        <a:spcBef>
          <a:spcPts val="300"/>
        </a:spcBef>
        <a:buClr>
          <a:schemeClr val="accent2"/>
        </a:buClr>
        <a:buSzPct val="6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274320" algn="l" defTabSz="914400" rtl="0" eaLnBrk="1" latinLnBrk="0" hangingPunct="1">
        <a:spcBef>
          <a:spcPts val="400"/>
        </a:spcBef>
        <a:spcAft>
          <a:spcPts val="400"/>
        </a:spcAft>
        <a:buClr>
          <a:schemeClr val="accent2"/>
        </a:buClr>
        <a:buSzPct val="40000"/>
        <a:buFont typeface="Segoe UI Symbol" panose="020B0502040204020203" pitchFamily="34" charset="0"/>
        <a:buChar char="▀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274320" algn="l" defTabSz="914400" rtl="0" eaLnBrk="1" latinLnBrk="0" hangingPunct="1">
        <a:spcBef>
          <a:spcPts val="400"/>
        </a:spcBef>
        <a:spcAft>
          <a:spcPts val="400"/>
        </a:spcAft>
        <a:buClr>
          <a:schemeClr val="accent2"/>
        </a:buClr>
        <a:buSzPct val="40000"/>
        <a:buFont typeface="Segoe UI Symbol" panose="020B0502040204020203" pitchFamily="34" charset="0"/>
        <a:buChar char="▀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585807"/>
            <a:ext cx="7620000" cy="1051560"/>
          </a:xfrm>
        </p:spPr>
        <p:txBody>
          <a:bodyPr/>
          <a:lstStyle/>
          <a:p>
            <a:r>
              <a:rPr lang="en-US" sz="3200" dirty="0" smtClean="0"/>
              <a:t>Operations and Performance of the Virginia Community College System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January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60217"/>
            <a:ext cx="6629400" cy="26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students do not receive adequate academic advising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Academic advising is mostly optional, and many students do not use </a:t>
            </a:r>
            <a:r>
              <a:rPr lang="en-US" dirty="0" smtClean="0"/>
              <a:t>it</a:t>
            </a:r>
            <a:endParaRPr lang="en-US" dirty="0"/>
          </a:p>
          <a:p>
            <a:pPr lvl="3"/>
            <a:r>
              <a:rPr lang="en-US" sz="2100" dirty="0" smtClean="0"/>
              <a:t>Majority of colleges do not require students to meet with advisers at critical times</a:t>
            </a:r>
          </a:p>
          <a:p>
            <a:pPr marL="342900" indent="-342900"/>
            <a:r>
              <a:rPr lang="en-US" dirty="0" smtClean="0"/>
              <a:t>Advising </a:t>
            </a:r>
            <a:r>
              <a:rPr lang="en-US" dirty="0"/>
              <a:t>caseloads are too high to meet student advising needs</a:t>
            </a:r>
          </a:p>
          <a:p>
            <a:pPr lvl="3"/>
            <a:r>
              <a:rPr lang="en-US" sz="2100" dirty="0"/>
              <a:t>21 (of 23) colleges reported advising is difficult to provide </a:t>
            </a:r>
          </a:p>
          <a:p>
            <a:pPr marL="342900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VCCS should develop</a:t>
            </a:r>
            <a:r>
              <a:rPr lang="en-US" dirty="0"/>
              <a:t> </a:t>
            </a:r>
            <a:r>
              <a:rPr lang="en-US" dirty="0" smtClean="0"/>
              <a:t>a</a:t>
            </a:r>
          </a:p>
          <a:p>
            <a:pPr marL="630936" lvl="3" indent="-274320">
              <a:spcBef>
                <a:spcPts val="400"/>
              </a:spcBef>
              <a:spcAft>
                <a:spcPts val="400"/>
              </a:spcAft>
              <a:buFont typeface="Segoe UI Symbol" panose="020B0502040204020203" pitchFamily="34" charset="0"/>
              <a:buChar char="▀"/>
            </a:pPr>
            <a:r>
              <a:rPr lang="en-US" sz="2200" spc="80" dirty="0" smtClean="0"/>
              <a:t>policy </a:t>
            </a:r>
            <a:r>
              <a:rPr lang="en-US" sz="2200" spc="80" dirty="0"/>
              <a:t>for colleges to provide mandatory academic advising services.</a:t>
            </a:r>
          </a:p>
          <a:p>
            <a:pPr marL="630936" lvl="3" indent="-274320">
              <a:spcBef>
                <a:spcPts val="400"/>
              </a:spcBef>
              <a:spcAft>
                <a:spcPts val="400"/>
              </a:spcAft>
              <a:buFont typeface="Segoe UI Symbol" panose="020B0502040204020203" pitchFamily="34" charset="0"/>
              <a:buChar char="▀"/>
            </a:pPr>
            <a:r>
              <a:rPr lang="en-US" sz="2200" spc="80" dirty="0" smtClean="0"/>
              <a:t>proposal </a:t>
            </a:r>
            <a:r>
              <a:rPr lang="en-US" sz="2200" spc="80" dirty="0"/>
              <a:t>for improving </a:t>
            </a:r>
            <a:r>
              <a:rPr lang="en-US" sz="2200" spc="80" dirty="0" smtClean="0"/>
              <a:t>colleges’ </a:t>
            </a:r>
            <a:r>
              <a:rPr lang="en-US" sz="2200" spc="80" dirty="0"/>
              <a:t>advising capacity.</a:t>
            </a:r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 success</a:t>
            </a:r>
          </a:p>
          <a:p>
            <a:r>
              <a:rPr lang="en-US" dirty="0" smtClean="0"/>
              <a:t>Dual enrollment and transfer policies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Community college affordability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proportion of dual enrollment students enroll in college and earn credentials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10" y="1417554"/>
            <a:ext cx="6631889" cy="437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enrollment reduces time and cost for students directly entering community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Compared to non-dual enrollment students, dual enrollment students </a:t>
            </a:r>
            <a:r>
              <a:rPr lang="en-US" dirty="0" smtClean="0"/>
              <a:t>starting in community college</a:t>
            </a:r>
            <a:endParaRPr lang="en-US" dirty="0"/>
          </a:p>
          <a:p>
            <a:pPr lvl="3"/>
            <a:r>
              <a:rPr lang="en-US" sz="2200" dirty="0"/>
              <a:t>take </a:t>
            </a:r>
            <a:r>
              <a:rPr lang="en-US" sz="2200" dirty="0" smtClean="0"/>
              <a:t>1 </a:t>
            </a:r>
            <a:r>
              <a:rPr lang="en-US" sz="2200" dirty="0"/>
              <a:t>less semester to earn </a:t>
            </a:r>
            <a:r>
              <a:rPr lang="en-US" sz="2200" dirty="0" smtClean="0"/>
              <a:t>associate’s and bachelor’s degrees</a:t>
            </a:r>
          </a:p>
          <a:p>
            <a:pPr lvl="3"/>
            <a:r>
              <a:rPr lang="en-US" sz="2200" dirty="0" smtClean="0"/>
              <a:t>accumulate similar number of credits to earn </a:t>
            </a:r>
            <a:r>
              <a:rPr lang="en-US" sz="2200" dirty="0"/>
              <a:t>associate’s and bachelor’s degrees</a:t>
            </a:r>
            <a:endParaRPr lang="en-US" sz="2200" spc="8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90812"/>
            <a:ext cx="7924800" cy="548640"/>
          </a:xfrm>
        </p:spPr>
        <p:txBody>
          <a:bodyPr/>
          <a:lstStyle/>
          <a:p>
            <a:r>
              <a:rPr lang="en-US" dirty="0" smtClean="0"/>
              <a:t>Dual enrollment does not reduce time and cost for students directly entering four-year institutions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85105"/>
            <a:ext cx="5867400" cy="40012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2325" y="5486400"/>
            <a:ext cx="7712075" cy="307975"/>
          </a:xfrm>
        </p:spPr>
        <p:txBody>
          <a:bodyPr/>
          <a:lstStyle/>
          <a:p>
            <a:r>
              <a:rPr lang="en-US" dirty="0" smtClean="0"/>
              <a:t>Note: 55% of dual enrollment students enter four-year institutions directly from high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Four-year institutions are reluctant to accept dual enrollment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Four-year institutions express concerns about quality </a:t>
            </a:r>
            <a:r>
              <a:rPr lang="en-US" dirty="0" smtClean="0"/>
              <a:t>and content of </a:t>
            </a:r>
            <a:r>
              <a:rPr lang="en-US" dirty="0"/>
              <a:t>dual enrollment </a:t>
            </a:r>
            <a:r>
              <a:rPr lang="en-US" dirty="0" smtClean="0"/>
              <a:t>courses</a:t>
            </a:r>
            <a:endParaRPr lang="en-US" dirty="0"/>
          </a:p>
          <a:p>
            <a:pPr marL="347472" lvl="4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i="1" dirty="0" smtClean="0"/>
              <a:t>“Students </a:t>
            </a:r>
            <a:r>
              <a:rPr lang="en-US" sz="2000" i="1" dirty="0"/>
              <a:t>whose dual enrollment course work was taken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solely </a:t>
            </a:r>
            <a:r>
              <a:rPr lang="en-US" sz="2000" i="1" dirty="0"/>
              <a:t>in high school were not prepared for </a:t>
            </a:r>
            <a:r>
              <a:rPr lang="en-US" sz="2000" i="1" dirty="0" smtClean="0"/>
              <a:t>[college-level] </a:t>
            </a:r>
            <a:br>
              <a:rPr lang="en-US" sz="2000" i="1" dirty="0" smtClean="0"/>
            </a:br>
            <a:r>
              <a:rPr lang="en-US" sz="2000" i="1" dirty="0" smtClean="0"/>
              <a:t>course work.”</a:t>
            </a:r>
            <a:r>
              <a:rPr lang="en-US" sz="2000" dirty="0" smtClean="0"/>
              <a:t> – </a:t>
            </a:r>
            <a:r>
              <a:rPr lang="en-US" sz="2000" i="1" dirty="0" smtClean="0"/>
              <a:t>University staff</a:t>
            </a:r>
            <a:endParaRPr lang="en-US" sz="2000" i="1" dirty="0"/>
          </a:p>
          <a:p>
            <a:pPr marL="342900" indent="-342900">
              <a:spcBef>
                <a:spcPts val="1000"/>
              </a:spcBef>
              <a:spcAft>
                <a:spcPts val="600"/>
              </a:spcAft>
            </a:pPr>
            <a:r>
              <a:rPr lang="en-US" dirty="0" smtClean="0"/>
              <a:t>Community colleges report student difficulties </a:t>
            </a:r>
            <a:r>
              <a:rPr lang="en-US" dirty="0"/>
              <a:t>transferring dual enrollment </a:t>
            </a:r>
            <a:r>
              <a:rPr lang="en-US" dirty="0" smtClean="0"/>
              <a:t>credits</a:t>
            </a:r>
          </a:p>
          <a:p>
            <a:pPr marL="347472" lvl="4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000" i="1" dirty="0" smtClean="0"/>
              <a:t>“Some </a:t>
            </a:r>
            <a:r>
              <a:rPr lang="en-US" sz="2000" i="1" dirty="0"/>
              <a:t>[four-year] colleges do not want to accept dual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enrollment </a:t>
            </a:r>
            <a:r>
              <a:rPr lang="en-US" sz="2000" i="1" dirty="0"/>
              <a:t>courses as </a:t>
            </a:r>
            <a:r>
              <a:rPr lang="en-US" sz="2000" i="1" dirty="0" smtClean="0"/>
              <a:t>transfer.” – </a:t>
            </a:r>
            <a:r>
              <a:rPr lang="en-US" sz="2000" i="1" dirty="0"/>
              <a:t>Community college staff</a:t>
            </a:r>
          </a:p>
          <a:p>
            <a:pPr indent="0">
              <a:buNone/>
            </a:pPr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90812"/>
            <a:ext cx="7635240" cy="548640"/>
          </a:xfrm>
        </p:spPr>
        <p:txBody>
          <a:bodyPr/>
          <a:lstStyle/>
          <a:p>
            <a:r>
              <a:rPr lang="en-US" dirty="0" smtClean="0"/>
              <a:t>Colleges do not consistently use quality assurance practices for dual enrollment 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Staff at 16 community colleges reported difficulty ensuring the quality of dual enrollment courses</a:t>
            </a:r>
          </a:p>
          <a:p>
            <a:pPr marL="342900" indent="-342900"/>
            <a:r>
              <a:rPr lang="en-US" dirty="0" smtClean="0"/>
              <a:t>Colleges do not consistently use nationally recommended quality assurance practices</a:t>
            </a:r>
            <a:endParaRPr lang="en-US" dirty="0"/>
          </a:p>
          <a:p>
            <a:pPr lvl="3"/>
            <a:r>
              <a:rPr lang="en-US" sz="2200" dirty="0" smtClean="0"/>
              <a:t>Classroom </a:t>
            </a:r>
            <a:r>
              <a:rPr lang="en-US" sz="2200" dirty="0"/>
              <a:t>observations </a:t>
            </a:r>
            <a:r>
              <a:rPr lang="en-US" sz="2200" dirty="0" smtClean="0"/>
              <a:t>not consistently </a:t>
            </a:r>
            <a:r>
              <a:rPr lang="en-US" sz="2200" dirty="0"/>
              <a:t>conducted </a:t>
            </a:r>
            <a:r>
              <a:rPr lang="en-US" sz="2200" dirty="0" smtClean="0"/>
              <a:t>by half of colleges</a:t>
            </a:r>
          </a:p>
          <a:p>
            <a:pPr lvl="3"/>
            <a:r>
              <a:rPr lang="en-US" sz="2200" dirty="0" smtClean="0"/>
              <a:t>Instructor performance not </a:t>
            </a:r>
            <a:r>
              <a:rPr lang="en-US" sz="2200" dirty="0"/>
              <a:t>consistently </a:t>
            </a:r>
            <a:r>
              <a:rPr lang="en-US" sz="2200" dirty="0" smtClean="0"/>
              <a:t>evaluated by one-third of colleges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22960" y="1524000"/>
            <a:ext cx="7863840" cy="4114800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The General Assembly may wish to consider </a:t>
            </a:r>
            <a:r>
              <a:rPr lang="en-US" sz="2300" dirty="0"/>
              <a:t>requiring public four-year institutions to annually report </a:t>
            </a:r>
            <a:r>
              <a:rPr lang="en-US" sz="2300" dirty="0" smtClean="0"/>
              <a:t>data that would allow VCCS and SCHEV to identify dual enrollment courses that are not accepted for credit.</a:t>
            </a:r>
          </a:p>
          <a:p>
            <a:endParaRPr lang="en-US" sz="2300" dirty="0" smtClean="0"/>
          </a:p>
          <a:p>
            <a:r>
              <a:rPr lang="en-US" sz="2300" dirty="0" smtClean="0"/>
              <a:t>VCCS should require community colleges and school divisions to clearly disclose to students which community colleges and programs will accept their dual enrollment credits.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300" dirty="0" smtClean="0"/>
              <a:t>VCCS </a:t>
            </a:r>
            <a:r>
              <a:rPr lang="en-US" sz="2300" dirty="0"/>
              <a:t>should coordinate with VDOE to require that community colleges use recommended practices </a:t>
            </a:r>
            <a:r>
              <a:rPr lang="en-US" sz="2300" dirty="0" smtClean="0"/>
              <a:t>to ensure dual </a:t>
            </a:r>
            <a:r>
              <a:rPr lang="en-US" sz="2300" dirty="0"/>
              <a:t>enrollment courses are </a:t>
            </a:r>
            <a:r>
              <a:rPr lang="en-US" sz="2300" dirty="0" smtClean="0"/>
              <a:t>high-quality</a:t>
            </a:r>
            <a:r>
              <a:rPr lang="en-US" sz="2300" dirty="0"/>
              <a:t>.</a:t>
            </a:r>
            <a:endParaRPr lang="en-US" sz="2300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recruiting dual enrollment instructors contributes to program 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77% of colleges identified recruiting instructors as a challenge</a:t>
            </a:r>
          </a:p>
          <a:p>
            <a:pPr lvl="3"/>
            <a:r>
              <a:rPr lang="en-US" sz="2200" dirty="0" smtClean="0"/>
              <a:t>High school instructors must meet </a:t>
            </a:r>
            <a:r>
              <a:rPr lang="en-US" sz="2200" dirty="0"/>
              <a:t>minimum </a:t>
            </a:r>
            <a:r>
              <a:rPr lang="en-US" sz="2200" dirty="0" smtClean="0"/>
              <a:t>credentials</a:t>
            </a:r>
            <a:endParaRPr lang="en-US" sz="2200" dirty="0"/>
          </a:p>
          <a:p>
            <a:pPr marL="342900" indent="-342900"/>
            <a:r>
              <a:rPr lang="en-US" dirty="0" smtClean="0"/>
              <a:t>Other states provide financial assistance to help </a:t>
            </a:r>
            <a:r>
              <a:rPr lang="en-US" smtClean="0"/>
              <a:t>instructors earn </a:t>
            </a:r>
            <a:r>
              <a:rPr lang="en-US" dirty="0" smtClean="0"/>
              <a:t>credentials</a:t>
            </a:r>
            <a:endParaRPr lang="en-US" dirty="0"/>
          </a:p>
          <a:p>
            <a:pPr lvl="3"/>
            <a:r>
              <a:rPr lang="en-US" sz="2200" spc="80" dirty="0" smtClean="0"/>
              <a:t>Loan forgiveness</a:t>
            </a:r>
          </a:p>
          <a:p>
            <a:pPr lvl="3"/>
            <a:r>
              <a:rPr lang="en-US" sz="2200" spc="80" dirty="0" smtClean="0"/>
              <a:t>Competitive grants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219200"/>
            <a:ext cx="7520940" cy="3962400"/>
          </a:xfrm>
        </p:spPr>
        <p:txBody>
          <a:bodyPr/>
          <a:lstStyle/>
          <a:p>
            <a:pPr marL="342900" indent="-342900"/>
            <a:r>
              <a:rPr lang="en-US" sz="2200" dirty="0" smtClean="0"/>
              <a:t>Data analysis</a:t>
            </a:r>
          </a:p>
          <a:p>
            <a:pPr lvl="3"/>
            <a:r>
              <a:rPr lang="en-US" sz="1900" dirty="0" smtClean="0"/>
              <a:t>Student outcomes and debt</a:t>
            </a:r>
          </a:p>
          <a:p>
            <a:pPr lvl="3"/>
            <a:r>
              <a:rPr lang="en-US" sz="1900" dirty="0" smtClean="0"/>
              <a:t>Tuition and fees</a:t>
            </a:r>
          </a:p>
          <a:p>
            <a:pPr lvl="3"/>
            <a:r>
              <a:rPr lang="en-US" sz="1900" dirty="0" smtClean="0"/>
              <a:t>College and system office spending </a:t>
            </a:r>
          </a:p>
          <a:p>
            <a:pPr marL="342900" indent="-342900"/>
            <a:r>
              <a:rPr lang="en-US" sz="2200" dirty="0" smtClean="0"/>
              <a:t>Structured interviews</a:t>
            </a:r>
          </a:p>
          <a:p>
            <a:pPr lvl="3"/>
            <a:r>
              <a:rPr lang="en-US" sz="1900" dirty="0" smtClean="0"/>
              <a:t>Staff at community colleges and VCCS system office</a:t>
            </a:r>
          </a:p>
          <a:p>
            <a:pPr lvl="3"/>
            <a:r>
              <a:rPr lang="en-US" sz="1900" dirty="0" smtClean="0"/>
              <a:t>Staff at four-year institutions and SCHEV</a:t>
            </a:r>
          </a:p>
          <a:p>
            <a:pPr lvl="3"/>
            <a:r>
              <a:rPr lang="en-US" sz="1900" dirty="0" smtClean="0"/>
              <a:t>K-12 school division staff</a:t>
            </a:r>
          </a:p>
          <a:p>
            <a:pPr marL="342900" indent="-342900"/>
            <a:r>
              <a:rPr lang="en-US" sz="2200" dirty="0" smtClean="0"/>
              <a:t>Surveys of community college and VCCS system office staff</a:t>
            </a:r>
          </a:p>
          <a:p>
            <a:pPr marL="342900" indent="-342900"/>
            <a:r>
              <a:rPr lang="en-US" sz="2200" dirty="0" smtClean="0"/>
              <a:t>Document and literature reviews </a:t>
            </a:r>
          </a:p>
        </p:txBody>
      </p:sp>
    </p:spTree>
    <p:extLst>
      <p:ext uri="{BB962C8B-B14F-4D97-AF65-F5344CB8AC3E}">
        <p14:creationId xmlns:p14="http://schemas.microsoft.com/office/powerpoint/2010/main" val="9120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The General Assembly may wish to consider creating a financial assistance grant program to help high school teachers earn credentials for teaching dual enrollment courses.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enrollment funding model leads to statewide variation in program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Statewide variation in</a:t>
            </a:r>
          </a:p>
          <a:p>
            <a:pPr lvl="3"/>
            <a:r>
              <a:rPr lang="en-US" sz="2100" dirty="0" smtClean="0"/>
              <a:t>Prices students pay</a:t>
            </a:r>
          </a:p>
          <a:p>
            <a:pPr lvl="3"/>
            <a:r>
              <a:rPr lang="en-US" sz="2100" dirty="0" smtClean="0"/>
              <a:t>Program costs to community colleges and school divisions</a:t>
            </a:r>
            <a:endParaRPr lang="en-US" sz="2100" dirty="0"/>
          </a:p>
          <a:p>
            <a:pPr marL="342900" indent="-342900"/>
            <a:r>
              <a:rPr lang="en-US" dirty="0" smtClean="0"/>
              <a:t>Administrative costs of program are not covered by existing funding approach</a:t>
            </a:r>
            <a:endParaRPr lang="en-US" dirty="0"/>
          </a:p>
          <a:p>
            <a:pPr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17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VCCS and VDOE should collect data on dual enrollment expenditures from each community college and school division. This data should be used to develop a single, statewide dual enrollment funding formula and tuition and fee structure.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students earn bachelor’s degrees at lower rates and accumulate more credits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16" y="1378700"/>
            <a:ext cx="5394084" cy="4488700"/>
          </a:xfrm>
        </p:spPr>
      </p:pic>
    </p:spTree>
    <p:extLst>
      <p:ext uri="{BB962C8B-B14F-4D97-AF65-F5344CB8AC3E}">
        <p14:creationId xmlns:p14="http://schemas.microsoft.com/office/powerpoint/2010/main" val="102899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students take longer to earn bachelor’s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960" y="160020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74320" algn="l" defTabSz="914400" rtl="0" eaLnBrk="1" latinLnBrk="0" hangingPunct="1"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27432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45720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27432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  <a:defRPr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27432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  <a:defRPr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27432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  <a:defRPr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27432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  <a:defRPr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/>
              <a:t>Transfer students took 1 year longer than non-transfer students</a:t>
            </a:r>
          </a:p>
          <a:p>
            <a:pPr lvl="3"/>
            <a:r>
              <a:rPr lang="en-US" sz="2100" dirty="0" smtClean="0"/>
              <a:t>Transfer students took longer at all four-year institutions</a:t>
            </a:r>
          </a:p>
          <a:p>
            <a:pPr marL="342900" indent="-342900"/>
            <a:r>
              <a:rPr lang="en-US" dirty="0" smtClean="0"/>
              <a:t>Additional credits are roughly equivalent to a full semester</a:t>
            </a:r>
          </a:p>
          <a:p>
            <a:pPr lvl="3"/>
            <a:r>
              <a:rPr lang="en-US" sz="2100" dirty="0" smtClean="0"/>
              <a:t>$2,420 in tuition and fees at a community college</a:t>
            </a:r>
          </a:p>
          <a:p>
            <a:pPr lvl="3"/>
            <a:r>
              <a:rPr lang="en-US" sz="2100" dirty="0" smtClean="0"/>
              <a:t>$6,780 at the average four-year institution</a:t>
            </a:r>
          </a:p>
          <a:p>
            <a:pPr lvl="3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88293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process and resources are difficult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Transfer agreements have </a:t>
            </a:r>
            <a:r>
              <a:rPr lang="en-US" dirty="0" smtClean="0"/>
              <a:t>proliferated and are difficult to find</a:t>
            </a:r>
            <a:endParaRPr lang="en-US" dirty="0"/>
          </a:p>
          <a:p>
            <a:pPr lvl="3"/>
            <a:r>
              <a:rPr lang="en-US" sz="2100" dirty="0" smtClean="0"/>
              <a:t>338 identified</a:t>
            </a:r>
          </a:p>
          <a:p>
            <a:pPr lvl="3"/>
            <a:r>
              <a:rPr lang="en-US" sz="2100" dirty="0" smtClean="0"/>
              <a:t>Transfer </a:t>
            </a:r>
            <a:r>
              <a:rPr lang="en-US" sz="2100" dirty="0"/>
              <a:t>resources maintained on multiple </a:t>
            </a:r>
            <a:r>
              <a:rPr lang="en-US" sz="2100" dirty="0" smtClean="0"/>
              <a:t>websites</a:t>
            </a:r>
            <a:endParaRPr lang="en-US" sz="2100" dirty="0"/>
          </a:p>
          <a:p>
            <a:pPr marL="342900" indent="-342900"/>
            <a:r>
              <a:rPr lang="en-US" dirty="0" smtClean="0"/>
              <a:t>Agreements </a:t>
            </a:r>
            <a:r>
              <a:rPr lang="en-US" dirty="0"/>
              <a:t>do not always indicate whether community college credits will be applied to bachelor’s degree </a:t>
            </a:r>
            <a:r>
              <a:rPr lang="en-US" dirty="0" smtClean="0"/>
              <a:t>requirements</a:t>
            </a:r>
          </a:p>
          <a:p>
            <a:pPr lvl="3"/>
            <a:r>
              <a:rPr lang="en-US" sz="2100" dirty="0" smtClean="0"/>
              <a:t>Students </a:t>
            </a:r>
            <a:r>
              <a:rPr lang="en-US" sz="2100" dirty="0"/>
              <a:t>may discover that some credits were not applied to degree requirements</a:t>
            </a:r>
          </a:p>
          <a:p>
            <a:pPr lvl="3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48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22960" y="1524000"/>
            <a:ext cx="7863840" cy="4038600"/>
          </a:xfrm>
        </p:spPr>
        <p:txBody>
          <a:bodyPr>
            <a:normAutofit/>
          </a:bodyPr>
          <a:lstStyle/>
          <a:p>
            <a:r>
              <a:rPr lang="en-US" dirty="0"/>
              <a:t>The General Assembly may wish to consider </a:t>
            </a:r>
            <a:r>
              <a:rPr lang="en-US" dirty="0" smtClean="0"/>
              <a:t>requiring</a:t>
            </a:r>
          </a:p>
          <a:p>
            <a:pPr marL="630936" lvl="3" indent="-274320">
              <a:spcBef>
                <a:spcPts val="400"/>
              </a:spcBef>
              <a:spcAft>
                <a:spcPts val="400"/>
              </a:spcAft>
              <a:buFont typeface="Segoe UI Symbol" panose="020B0502040204020203" pitchFamily="34" charset="0"/>
              <a:buChar char="▀"/>
            </a:pPr>
            <a:r>
              <a:rPr lang="en-US" sz="2000" dirty="0" smtClean="0"/>
              <a:t>VCCS </a:t>
            </a:r>
            <a:r>
              <a:rPr lang="en-US" sz="2000" dirty="0"/>
              <a:t>to maintain a single online repository for all transfer resources, including </a:t>
            </a:r>
            <a:r>
              <a:rPr lang="en-US" sz="2000" dirty="0" smtClean="0"/>
              <a:t>agreements.</a:t>
            </a:r>
            <a:endParaRPr lang="en-US" sz="2000" dirty="0"/>
          </a:p>
          <a:p>
            <a:pPr marL="630936" lvl="3" indent="-274320">
              <a:spcBef>
                <a:spcPts val="400"/>
              </a:spcBef>
              <a:spcAft>
                <a:spcPts val="400"/>
              </a:spcAft>
              <a:buFont typeface="Segoe UI Symbol" panose="020B0502040204020203" pitchFamily="34" charset="0"/>
              <a:buChar char="▀"/>
            </a:pPr>
            <a:r>
              <a:rPr lang="en-US" sz="2000" dirty="0"/>
              <a:t>four-year institutions and community colleges to develop more useful transfer agreements consistent with guidelines set by </a:t>
            </a:r>
            <a:r>
              <a:rPr lang="en-US" sz="2000" dirty="0" smtClean="0"/>
              <a:t>SCHEV.</a:t>
            </a:r>
          </a:p>
          <a:p>
            <a:pPr marL="630936" lvl="3" indent="-274320">
              <a:spcBef>
                <a:spcPts val="400"/>
              </a:spcBef>
              <a:spcAft>
                <a:spcPts val="400"/>
              </a:spcAft>
              <a:buFont typeface="Segoe UI Symbol" panose="020B0502040204020203" pitchFamily="34" charset="0"/>
              <a:buChar char="▀"/>
            </a:pPr>
            <a:r>
              <a:rPr lang="en-US" sz="2000" dirty="0" smtClean="0"/>
              <a:t>four-year </a:t>
            </a:r>
            <a:r>
              <a:rPr lang="en-US" sz="2000" dirty="0"/>
              <a:t>institutions to keep transfer agreements </a:t>
            </a:r>
            <a:r>
              <a:rPr lang="en-US" sz="2000" dirty="0" smtClean="0"/>
              <a:t>up-to-date.</a:t>
            </a:r>
            <a:endParaRPr lang="en-US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 success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Dual enrollment and transfer policies</a:t>
            </a:r>
          </a:p>
          <a:p>
            <a:r>
              <a:rPr lang="en-US" dirty="0" smtClean="0"/>
              <a:t>Community college affordability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VCCS tuition increased faster than 4-year institutions and per capita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Adjusted for inflation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0" y="1752600"/>
            <a:ext cx="8433380" cy="3567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20" y="1752600"/>
            <a:ext cx="8433380" cy="35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VCCS uses metrics that are not relevant to affordability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State Board for Community Colleges considers tuition relative to other states and four-year institutions to evaluate affordability</a:t>
            </a:r>
          </a:p>
          <a:p>
            <a:pPr marL="342900" indent="-342900"/>
            <a:r>
              <a:rPr lang="en-US" dirty="0" smtClean="0"/>
              <a:t>Boards in other </a:t>
            </a:r>
            <a:r>
              <a:rPr lang="en-US" dirty="0"/>
              <a:t>states </a:t>
            </a:r>
            <a:r>
              <a:rPr lang="en-US" dirty="0" smtClean="0"/>
              <a:t>consider more comprehensive information</a:t>
            </a:r>
            <a:endParaRPr lang="en-US" dirty="0"/>
          </a:p>
          <a:p>
            <a:pPr lvl="3"/>
            <a:r>
              <a:rPr lang="en-US" sz="2200" dirty="0" smtClean="0"/>
              <a:t>Availability of financial aid</a:t>
            </a:r>
          </a:p>
          <a:p>
            <a:pPr lvl="3"/>
            <a:r>
              <a:rPr lang="en-US" sz="2200" dirty="0" smtClean="0"/>
              <a:t>Change in net price relative to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success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Dual enrollment and transfer policies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Community college affordability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22960" y="1524000"/>
            <a:ext cx="786384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tuition and fee increases are </a:t>
            </a:r>
            <a:r>
              <a:rPr lang="en-US" dirty="0" smtClean="0"/>
              <a:t>considered, </a:t>
            </a:r>
            <a:r>
              <a:rPr lang="en-US" dirty="0"/>
              <a:t>VCCS </a:t>
            </a:r>
            <a:r>
              <a:rPr lang="en-US" dirty="0" smtClean="0"/>
              <a:t>staff must present to the State Board for Community Colleges:</a:t>
            </a:r>
          </a:p>
          <a:p>
            <a:pPr marL="630936" lvl="3" indent="-274320">
              <a:spcBef>
                <a:spcPts val="400"/>
              </a:spcBef>
              <a:spcAft>
                <a:spcPts val="400"/>
              </a:spcAft>
              <a:buFont typeface="Segoe UI Symbol" panose="020B0502040204020203" pitchFamily="34" charset="0"/>
              <a:buChar char="▀"/>
            </a:pPr>
            <a:r>
              <a:rPr lang="en-US" sz="2200" dirty="0" smtClean="0"/>
              <a:t>Tuition and “net price” relative to income in each college’s service area</a:t>
            </a:r>
            <a:endParaRPr lang="en-US" sz="2200" dirty="0"/>
          </a:p>
          <a:p>
            <a:pPr marL="630936" lvl="3" indent="-274320">
              <a:spcBef>
                <a:spcPts val="400"/>
              </a:spcBef>
              <a:spcAft>
                <a:spcPts val="400"/>
              </a:spcAft>
              <a:buFont typeface="Segoe UI Symbol" panose="020B0502040204020203" pitchFamily="34" charset="0"/>
              <a:buChar char="▀"/>
            </a:pPr>
            <a:r>
              <a:rPr lang="en-US" sz="2200" dirty="0" smtClean="0"/>
              <a:t>Changes in availability of financial aid relative to increases in tuition and fees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527300"/>
            <a:ext cx="8247888" cy="1051560"/>
          </a:xfrm>
          <a:prstGeom prst="rect">
            <a:avLst/>
          </a:prstGeom>
          <a:solidFill>
            <a:srgbClr val="0B2A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effectLst/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054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JLARC staff analyzed academic outcomes for more than 50,000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Seeking a degree or credential</a:t>
            </a:r>
          </a:p>
          <a:p>
            <a:pPr marL="342900" indent="-342900"/>
            <a:r>
              <a:rPr lang="en-US" dirty="0" smtClean="0"/>
              <a:t>Age 17-19 when entering community college</a:t>
            </a:r>
          </a:p>
          <a:p>
            <a:pPr marL="342900" indent="-342900"/>
            <a:r>
              <a:rPr lang="en-US" dirty="0" smtClean="0"/>
              <a:t>Earning at least 12 credits in their first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Majority of community college students did not earn a credential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2325" y="5334000"/>
            <a:ext cx="7521575" cy="307975"/>
          </a:xfrm>
        </p:spPr>
        <p:txBody>
          <a:bodyPr/>
          <a:lstStyle/>
          <a:p>
            <a:r>
              <a:rPr lang="en-US" dirty="0" smtClean="0"/>
              <a:t>Percentages do not total to 39% as some students obtain more than one type of credential.</a:t>
            </a:r>
            <a:br>
              <a:rPr lang="en-US" dirty="0" smtClean="0"/>
            </a:br>
            <a:r>
              <a:rPr lang="en-US" dirty="0" smtClean="0"/>
              <a:t>Does not include students enrolled in non-credit community college programs.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01000" cy="314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students earned more than minimum number of credits needed for a credential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Totals include remedial credits, which do not count toward degrees or credentials.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16" y="1447800"/>
            <a:ext cx="6111984" cy="3969801"/>
          </a:xfrm>
        </p:spPr>
      </p:pic>
    </p:spTree>
    <p:extLst>
      <p:ext uri="{BB962C8B-B14F-4D97-AF65-F5344CB8AC3E}">
        <p14:creationId xmlns:p14="http://schemas.microsoft.com/office/powerpoint/2010/main" val="5941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college preparedness gaps in high school could improve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525551"/>
            <a:ext cx="7520940" cy="3579849"/>
          </a:xfrm>
        </p:spPr>
        <p:txBody>
          <a:bodyPr/>
          <a:lstStyle/>
          <a:p>
            <a:pPr marL="342900" indent="-342900"/>
            <a:r>
              <a:rPr lang="en-US" dirty="0" smtClean="0"/>
              <a:t>Nearly two-thirds of students were required to take remedial English or math</a:t>
            </a:r>
          </a:p>
          <a:p>
            <a:pPr marL="342900" indent="-342900"/>
            <a:r>
              <a:rPr lang="en-US" dirty="0" smtClean="0"/>
              <a:t>Students needing remediation are identified when enrolling in community college</a:t>
            </a:r>
            <a:r>
              <a:rPr lang="en-US" spc="80" dirty="0" smtClean="0"/>
              <a:t>  </a:t>
            </a:r>
          </a:p>
          <a:p>
            <a:pPr marL="342900" indent="-342900"/>
            <a:r>
              <a:rPr lang="en-US" dirty="0" smtClean="0"/>
              <a:t>In other states, students needing remediation are identified in high school, and h</a:t>
            </a:r>
            <a:r>
              <a:rPr lang="en-US" spc="80" dirty="0" smtClean="0"/>
              <a:t>igh schools take steps to improve college preparedness</a:t>
            </a:r>
            <a:endParaRPr lang="en-US" spc="8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822960" y="1524000"/>
            <a:ext cx="7772400" cy="2895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pc="-10" dirty="0" smtClean="0"/>
              <a:t>VCCS and VDOE should develop a proposal for (</a:t>
            </a:r>
            <a:r>
              <a:rPr lang="en-US" spc="-10" dirty="0" err="1" smtClean="0"/>
              <a:t>i</a:t>
            </a:r>
            <a:r>
              <a:rPr lang="en-US" spc="-10" dirty="0" smtClean="0"/>
              <a:t>) administering </a:t>
            </a:r>
            <a:r>
              <a:rPr lang="en-US" dirty="0" smtClean="0"/>
              <a:t>standardized testing to high school students to determine their college readiness and </a:t>
            </a:r>
            <a:br>
              <a:rPr lang="en-US" dirty="0" smtClean="0"/>
            </a:br>
            <a:r>
              <a:rPr lang="en-US" dirty="0" smtClean="0"/>
              <a:t>(ii)</a:t>
            </a:r>
            <a:r>
              <a:rPr lang="en-US" dirty="0"/>
              <a:t> </a:t>
            </a:r>
            <a:r>
              <a:rPr lang="en-US" dirty="0" smtClean="0"/>
              <a:t>improving </a:t>
            </a:r>
            <a:r>
              <a:rPr lang="en-US" dirty="0"/>
              <a:t>the college readiness </a:t>
            </a:r>
            <a:r>
              <a:rPr lang="en-US" dirty="0" smtClean="0"/>
              <a:t>of high school students.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advising can improve 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Students using advising services are more likely to complete a credential</a:t>
            </a:r>
          </a:p>
          <a:p>
            <a:pPr lvl="3"/>
            <a:r>
              <a:rPr lang="en-US" sz="2200" dirty="0" smtClean="0"/>
              <a:t>More engaged</a:t>
            </a:r>
          </a:p>
          <a:p>
            <a:pPr lvl="3"/>
            <a:r>
              <a:rPr lang="en-US" sz="2200" dirty="0" smtClean="0"/>
              <a:t>More likely to stay and graduate</a:t>
            </a:r>
            <a:endParaRPr lang="en-US" sz="2200" dirty="0"/>
          </a:p>
          <a:p>
            <a:pPr marL="342900" indent="-342900"/>
            <a:r>
              <a:rPr lang="en-US" dirty="0" smtClean="0"/>
              <a:t>Regular, mandatory meetings with an adviser is considered a best practice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txDef>
      <a:spPr/>
      <a:bodyPr/>
      <a:lstStyle>
        <a:defPPr>
          <a:defRPr sz="1400" b="0" dirty="0" smtClean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JLARC Template</Template>
  <TotalTime>10582</TotalTime>
  <Words>1062</Words>
  <Application>Microsoft Office PowerPoint</Application>
  <PresentationFormat>On-screen Show (4:3)</PresentationFormat>
  <Paragraphs>149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Angles</vt:lpstr>
      <vt:lpstr>Operations and Performance of the Virginia Community College System</vt:lpstr>
      <vt:lpstr>Research activities</vt:lpstr>
      <vt:lpstr>PowerPoint Presentation</vt:lpstr>
      <vt:lpstr>JLARC staff analyzed academic outcomes for more than 50,000 students</vt:lpstr>
      <vt:lpstr>Majority of community college students did not earn a credential</vt:lpstr>
      <vt:lpstr>Most students earned more than minimum number of credits needed for a credential</vt:lpstr>
      <vt:lpstr>Identifying college preparedness gaps in high school could improve student success</vt:lpstr>
      <vt:lpstr>Recommendation</vt:lpstr>
      <vt:lpstr>Academic advising can improve student success</vt:lpstr>
      <vt:lpstr>Most students do not receive adequate academic advising services</vt:lpstr>
      <vt:lpstr>Recommendations</vt:lpstr>
      <vt:lpstr>PowerPoint Presentation</vt:lpstr>
      <vt:lpstr>Higher proportion of dual enrollment students enroll in college and earn credentials</vt:lpstr>
      <vt:lpstr>Dual enrollment reduces time and cost for students directly entering community college</vt:lpstr>
      <vt:lpstr>Dual enrollment does not reduce time and cost for students directly entering four-year institutions </vt:lpstr>
      <vt:lpstr>Four-year institutions are reluctant to accept dual enrollment credits</vt:lpstr>
      <vt:lpstr>Colleges do not consistently use quality assurance practices for dual enrollment courses</vt:lpstr>
      <vt:lpstr>Recommendations</vt:lpstr>
      <vt:lpstr>Difficulty recruiting dual enrollment instructors contributes to program shortcomings</vt:lpstr>
      <vt:lpstr>Recommendation</vt:lpstr>
      <vt:lpstr>Dual enrollment funding model leads to statewide variation in program costs</vt:lpstr>
      <vt:lpstr>Recommendation</vt:lpstr>
      <vt:lpstr>Transfer students earn bachelor’s degrees at lower rates and accumulate more credits</vt:lpstr>
      <vt:lpstr>Transfer students take longer to earn bachelor’s degrees</vt:lpstr>
      <vt:lpstr>Transfer process and resources are difficult to use</vt:lpstr>
      <vt:lpstr>Recommendations</vt:lpstr>
      <vt:lpstr>PowerPoint Presentation</vt:lpstr>
      <vt:lpstr>VCCS tuition increased faster than 4-year institutions and per capita income</vt:lpstr>
      <vt:lpstr>VCCS uses metrics that are not relevant to affordability</vt:lpstr>
      <vt:lpstr>Recommendation</vt:lpstr>
      <vt:lpstr>PowerPoint Presentation</vt:lpstr>
    </vt:vector>
  </TitlesOfParts>
  <Company>Commonwealth of Virginia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Skreslet</dc:creator>
  <cp:lastModifiedBy>John A. Stamp</cp:lastModifiedBy>
  <cp:revision>851</cp:revision>
  <cp:lastPrinted>2018-01-09T16:06:16Z</cp:lastPrinted>
  <dcterms:created xsi:type="dcterms:W3CDTF">2015-08-19T19:03:08Z</dcterms:created>
  <dcterms:modified xsi:type="dcterms:W3CDTF">2018-01-09T23:05:31Z</dcterms:modified>
</cp:coreProperties>
</file>