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Rising Cost of College Tuition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Algebra I class</a:t>
            </a:r>
          </a:p>
          <a:p>
            <a:r>
              <a:rPr lang="en-US" dirty="0"/>
              <a:t>Student Sample 1</a:t>
            </a:r>
          </a:p>
        </p:txBody>
      </p:sp>
    </p:spTree>
    <p:extLst>
      <p:ext uri="{BB962C8B-B14F-4D97-AF65-F5344CB8AC3E}">
        <p14:creationId xmlns:p14="http://schemas.microsoft.com/office/powerpoint/2010/main" val="148046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the tuition for when I go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able to predict the tuition for when I go to college I need to use the equation of the line and substitute in for the years I will go to college (2019, 2020, 2021, and 2022) in for </a:t>
            </a:r>
            <a:r>
              <a:rPr lang="en-US" i="1" dirty="0"/>
              <a:t>x</a:t>
            </a:r>
            <a:r>
              <a:rPr lang="en-US" dirty="0"/>
              <a:t> and solve for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r>
              <a:rPr lang="en-US" dirty="0"/>
              <a:t>I first found the slope of the line by subtracting the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values and dividing.</a:t>
            </a:r>
          </a:p>
          <a:p>
            <a:r>
              <a:rPr lang="en-US" dirty="0"/>
              <a:t>I then found the </a:t>
            </a:r>
            <a:r>
              <a:rPr lang="en-US" i="1" dirty="0"/>
              <a:t>y</a:t>
            </a:r>
            <a:r>
              <a:rPr lang="en-US" dirty="0"/>
              <a:t>-intercept by using a know value and the slope and solving for “b”.</a:t>
            </a:r>
          </a:p>
          <a:p>
            <a:r>
              <a:rPr lang="en-US" dirty="0"/>
              <a:t>The equations for the lines for each university is: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Xavier: y = 0.00119</a:t>
            </a:r>
            <a:r>
              <a:rPr lang="en-US" i="1" dirty="0"/>
              <a:t>x</a:t>
            </a:r>
            <a:r>
              <a:rPr lang="en-US" dirty="0"/>
              <a:t> + 9697 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Harvard: </a:t>
            </a:r>
            <a:r>
              <a:rPr lang="en-US" i="1" dirty="0"/>
              <a:t>y</a:t>
            </a:r>
            <a:r>
              <a:rPr lang="en-US" dirty="0"/>
              <a:t> = 0.000863</a:t>
            </a:r>
            <a:r>
              <a:rPr lang="en-US" i="1" dirty="0"/>
              <a:t>x</a:t>
            </a:r>
            <a:r>
              <a:rPr lang="en-US" dirty="0"/>
              <a:t> + 17468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National Average: </a:t>
            </a:r>
            <a:r>
              <a:rPr lang="en-US" i="1" dirty="0"/>
              <a:t>y</a:t>
            </a:r>
            <a:r>
              <a:rPr lang="en-US" dirty="0"/>
              <a:t> = 0.001037</a:t>
            </a:r>
            <a:r>
              <a:rPr lang="en-US" i="1" dirty="0"/>
              <a:t>x</a:t>
            </a:r>
            <a:r>
              <a:rPr lang="en-US" dirty="0"/>
              <a:t> + 13871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2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for cost of Tuition when I go to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0101" y="2059695"/>
            <a:ext cx="3456432" cy="617320"/>
          </a:xfrm>
        </p:spPr>
        <p:txBody>
          <a:bodyPr/>
          <a:lstStyle/>
          <a:p>
            <a:r>
              <a:rPr lang="en-US" u="sng" dirty="0"/>
              <a:t>Xavier University</a:t>
            </a:r>
            <a:r>
              <a:rPr lang="en-US" dirty="0"/>
              <a:t>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800101" y="2665366"/>
            <a:ext cx="2521069" cy="2978651"/>
          </a:xfrm>
        </p:spPr>
        <p:txBody>
          <a:bodyPr>
            <a:normAutofit fontScale="92500" lnSpcReduction="10000"/>
          </a:bodyPr>
          <a:lstStyle/>
          <a:p>
            <a:pPr marL="0" lvl="2">
              <a:spcBef>
                <a:spcPts val="1000"/>
              </a:spcBef>
            </a:pPr>
            <a:r>
              <a:rPr lang="en-US" sz="2300" dirty="0">
                <a:latin typeface="Calibri Light" panose="020F0302020204030204" pitchFamily="34" charset="0"/>
              </a:rPr>
              <a:t>y = 0.00119</a:t>
            </a:r>
            <a:r>
              <a:rPr lang="en-US" sz="2300" i="1" dirty="0">
                <a:latin typeface="Calibri Light" panose="020F0302020204030204" pitchFamily="34" charset="0"/>
              </a:rPr>
              <a:t>x</a:t>
            </a:r>
            <a:r>
              <a:rPr lang="en-US" sz="2300" dirty="0">
                <a:latin typeface="Calibri Light" panose="020F0302020204030204" pitchFamily="34" charset="0"/>
              </a:rPr>
              <a:t> + 9697</a:t>
            </a:r>
          </a:p>
          <a:p>
            <a:pPr marL="0" lvl="2" algn="ctr">
              <a:spcBef>
                <a:spcPts val="1000"/>
              </a:spcBef>
            </a:pPr>
            <a:r>
              <a:rPr lang="en-US" sz="1900" dirty="0"/>
              <a:t>2019: $9699.40</a:t>
            </a:r>
          </a:p>
          <a:p>
            <a:pPr marL="0" lvl="2" algn="ctr">
              <a:spcBef>
                <a:spcPts val="1000"/>
              </a:spcBef>
            </a:pPr>
            <a:r>
              <a:rPr lang="en-US" sz="1900" dirty="0"/>
              <a:t>2020: $9699.41</a:t>
            </a:r>
          </a:p>
          <a:p>
            <a:pPr marL="0" lvl="2" algn="ctr">
              <a:spcBef>
                <a:spcPts val="1000"/>
              </a:spcBef>
            </a:pPr>
            <a:r>
              <a:rPr lang="en-US" sz="1900" dirty="0"/>
              <a:t>2021: $9699.41</a:t>
            </a:r>
          </a:p>
          <a:p>
            <a:pPr marL="0" lvl="2" algn="ctr">
              <a:spcBef>
                <a:spcPts val="1000"/>
              </a:spcBef>
            </a:pPr>
            <a:r>
              <a:rPr lang="en-US" sz="1900" dirty="0"/>
              <a:t>2022: $9699.41</a:t>
            </a:r>
          </a:p>
          <a:p>
            <a:pPr marL="0" lvl="2">
              <a:spcBef>
                <a:spcPts val="1000"/>
              </a:spcBef>
            </a:pPr>
            <a:endParaRPr lang="en-US" sz="2900" dirty="0">
              <a:latin typeface="Calibri Light" panose="020F0302020204030204" pitchFamily="34" charset="0"/>
            </a:endParaRPr>
          </a:p>
          <a:p>
            <a:pPr marL="0" lvl="2">
              <a:spcBef>
                <a:spcPts val="1000"/>
              </a:spcBef>
            </a:pPr>
            <a:endParaRPr lang="en-US" sz="1400" dirty="0"/>
          </a:p>
          <a:p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68800" y="2065866"/>
            <a:ext cx="3456432" cy="626534"/>
          </a:xfrm>
        </p:spPr>
        <p:txBody>
          <a:bodyPr/>
          <a:lstStyle/>
          <a:p>
            <a:r>
              <a:rPr lang="en-US" u="sng" dirty="0"/>
              <a:t>Harvard University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4389537" y="2665366"/>
            <a:ext cx="2813520" cy="3314618"/>
          </a:xfrm>
        </p:spPr>
        <p:txBody>
          <a:bodyPr/>
          <a:lstStyle/>
          <a:p>
            <a:pPr marL="0" lvl="2">
              <a:spcBef>
                <a:spcPts val="1000"/>
              </a:spcBef>
            </a:pPr>
            <a:r>
              <a:rPr lang="en-US" sz="1800" i="1" dirty="0"/>
              <a:t>y</a:t>
            </a:r>
            <a:r>
              <a:rPr lang="en-US" sz="1800" dirty="0"/>
              <a:t> = 0.000863</a:t>
            </a:r>
            <a:r>
              <a:rPr lang="en-US" sz="1800" i="1" dirty="0"/>
              <a:t>x</a:t>
            </a:r>
            <a:r>
              <a:rPr lang="en-US" sz="1800" dirty="0"/>
              <a:t> + 17468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2019: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2020: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2021: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2022: $17469.74</a:t>
            </a:r>
          </a:p>
          <a:p>
            <a:pPr marL="0" lvl="2">
              <a:spcBef>
                <a:spcPts val="1000"/>
              </a:spcBef>
            </a:pP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049767" y="2065866"/>
            <a:ext cx="3456432" cy="626534"/>
          </a:xfrm>
        </p:spPr>
        <p:txBody>
          <a:bodyPr/>
          <a:lstStyle/>
          <a:p>
            <a:r>
              <a:rPr lang="en-US" u="sng" dirty="0"/>
              <a:t>National Average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8049767" y="2634611"/>
            <a:ext cx="2828142" cy="3314132"/>
          </a:xfrm>
        </p:spPr>
        <p:txBody>
          <a:bodyPr/>
          <a:lstStyle/>
          <a:p>
            <a:pPr marL="0" lvl="2">
              <a:spcBef>
                <a:spcPts val="1000"/>
              </a:spcBef>
            </a:pPr>
            <a:r>
              <a:rPr lang="en-US" sz="1800" i="1" dirty="0"/>
              <a:t>y</a:t>
            </a:r>
            <a:r>
              <a:rPr lang="en-US" sz="1800" dirty="0"/>
              <a:t> = 0.001037</a:t>
            </a:r>
            <a:r>
              <a:rPr lang="en-US" sz="1800" i="1" dirty="0"/>
              <a:t>x</a:t>
            </a:r>
            <a:r>
              <a:rPr lang="en-US" sz="1800" dirty="0"/>
              <a:t> + 13871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2019: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2020: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2021: $17469.74</a:t>
            </a:r>
          </a:p>
          <a:p>
            <a:pPr marL="0" lvl="2" algn="ctr">
              <a:spcBef>
                <a:spcPts val="1000"/>
              </a:spcBef>
            </a:pPr>
            <a:r>
              <a:rPr lang="en-US" sz="1800" dirty="0"/>
              <a:t>2022: $17469.74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7698" y="4891177"/>
            <a:ext cx="9773728" cy="1477328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400" dirty="0">
                <a:latin typeface="Calibri Light" panose="020F0302020204030204" pitchFamily="34" charset="0"/>
              </a:rPr>
              <a:t>I know these numbers </a:t>
            </a:r>
            <a:r>
              <a:rPr lang="en-US" sz="2400" u="sng" dirty="0">
                <a:solidFill>
                  <a:srgbClr val="FF0000"/>
                </a:solidFill>
                <a:latin typeface="Calibri Light" panose="020F0302020204030204" pitchFamily="34" charset="0"/>
              </a:rPr>
              <a:t>cannot</a:t>
            </a:r>
            <a:r>
              <a:rPr lang="en-US" sz="2400" dirty="0">
                <a:latin typeface="Calibri Light" panose="020F0302020204030204" pitchFamily="34" charset="0"/>
              </a:rPr>
              <a:t> be correct because they are less than the tuition in 2015.  I have checked my math and the steps I used to find the equation but cannot find a mistake.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101" y="2199736"/>
            <a:ext cx="2521069" cy="240677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68800" y="2130725"/>
            <a:ext cx="2834257" cy="24585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49767" y="2059695"/>
            <a:ext cx="2828142" cy="254681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887" y="781626"/>
            <a:ext cx="8610600" cy="1293028"/>
          </a:xfrm>
        </p:spPr>
        <p:txBody>
          <a:bodyPr/>
          <a:lstStyle/>
          <a:p>
            <a:r>
              <a:rPr lang="en-US" dirty="0"/>
              <a:t>Best Financial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financial choice is </a:t>
            </a:r>
            <a:r>
              <a:rPr lang="en-US" sz="2400" b="1" dirty="0"/>
              <a:t>Xavier University</a:t>
            </a:r>
            <a:r>
              <a:rPr lang="en-US" dirty="0"/>
              <a:t>.</a:t>
            </a:r>
          </a:p>
          <a:p>
            <a:r>
              <a:rPr lang="en-US" dirty="0"/>
              <a:t>The tuition for Xavier University is below both Harvard and the National Average tuition for a private university.</a:t>
            </a:r>
          </a:p>
          <a:p>
            <a:r>
              <a:rPr lang="en-US" dirty="0"/>
              <a:t>The tuition at Harvard University actually increases less each year than either Xavier or the National Average.  However, the tuition for Harvard in 2015 is $10,908 more than the tuition at Xavier.</a:t>
            </a:r>
          </a:p>
          <a:p>
            <a:r>
              <a:rPr lang="en-US" dirty="0"/>
              <a:t>I would save a total of $31,081.33 by attending Xavier University for four years rather than Harvard.</a:t>
            </a:r>
          </a:p>
        </p:txBody>
      </p:sp>
    </p:spTree>
    <p:extLst>
      <p:ext uri="{BB962C8B-B14F-4D97-AF65-F5344CB8AC3E}">
        <p14:creationId xmlns:p14="http://schemas.microsoft.com/office/powerpoint/2010/main" val="6389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169" y="781626"/>
            <a:ext cx="4622321" cy="1293028"/>
          </a:xfrm>
        </p:spPr>
        <p:txBody>
          <a:bodyPr/>
          <a:lstStyle/>
          <a:p>
            <a:r>
              <a:rPr lang="en-US" dirty="0"/>
              <a:t>College 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8406442" cy="4024125"/>
          </a:xfrm>
        </p:spPr>
        <p:txBody>
          <a:bodyPr/>
          <a:lstStyle/>
          <a:p>
            <a:r>
              <a:rPr lang="en-US" dirty="0"/>
              <a:t>Tuition is the cost for classes at a university.</a:t>
            </a:r>
          </a:p>
          <a:p>
            <a:r>
              <a:rPr lang="en-US" dirty="0"/>
              <a:t>Tuition does not include the cost for books, food, or dorms.</a:t>
            </a:r>
          </a:p>
          <a:p>
            <a:r>
              <a:rPr lang="en-US" dirty="0"/>
              <a:t>Tuition for all colleges is going up every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65"/>
          <a:stretch/>
        </p:blipFill>
        <p:spPr>
          <a:xfrm>
            <a:off x="8677760" y="3933645"/>
            <a:ext cx="2048161" cy="17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1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2166" y="781626"/>
            <a:ext cx="8610600" cy="1293028"/>
          </a:xfrm>
        </p:spPr>
        <p:txBody>
          <a:bodyPr/>
          <a:lstStyle/>
          <a:p>
            <a:r>
              <a:rPr lang="en-US" dirty="0"/>
              <a:t>Xavier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Xavier University is a private university</a:t>
            </a:r>
          </a:p>
          <a:p>
            <a:r>
              <a:rPr lang="en-US" dirty="0"/>
              <a:t>Xavier is located in Cincinnati Ohio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30" y="3394495"/>
            <a:ext cx="2753109" cy="1914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32" y="2899126"/>
            <a:ext cx="3762900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1231" y="712615"/>
            <a:ext cx="8610600" cy="1293028"/>
          </a:xfrm>
        </p:spPr>
        <p:txBody>
          <a:bodyPr/>
          <a:lstStyle/>
          <a:p>
            <a:r>
              <a:rPr lang="en-US" dirty="0"/>
              <a:t>Harvard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7914736" cy="1971997"/>
          </a:xfrm>
        </p:spPr>
        <p:txBody>
          <a:bodyPr/>
          <a:lstStyle/>
          <a:p>
            <a:r>
              <a:rPr lang="en-US" dirty="0"/>
              <a:t>Harvard is a private Ivy League University</a:t>
            </a:r>
          </a:p>
          <a:p>
            <a:r>
              <a:rPr lang="en-US" dirty="0"/>
              <a:t>It is one of the oldest universities in the United States</a:t>
            </a:r>
          </a:p>
          <a:p>
            <a:r>
              <a:rPr lang="en-US" dirty="0"/>
              <a:t>Harvard is located in Cambridge, Massachusetts</a:t>
            </a:r>
          </a:p>
          <a:p>
            <a:r>
              <a:rPr lang="en-US" dirty="0"/>
              <a:t>Seven U.S Presidents have degrees from Harvard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0" y="4166558"/>
            <a:ext cx="2534004" cy="161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66" y="3018668"/>
            <a:ext cx="272453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6" y="947252"/>
            <a:ext cx="7913915" cy="9076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Tuition cost for Xavier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220268"/>
              </p:ext>
            </p:extLst>
          </p:nvPr>
        </p:nvGraphicFramePr>
        <p:xfrm>
          <a:off x="2462350" y="1749787"/>
          <a:ext cx="7863842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7582">
                  <a:extLst>
                    <a:ext uri="{9D8B030D-6E8A-4147-A177-3AD203B41FA5}">
                      <a16:colId xmlns:a16="http://schemas.microsoft.com/office/drawing/2014/main" xmlns="" val="4077080472"/>
                    </a:ext>
                  </a:extLst>
                </a:gridCol>
                <a:gridCol w="1150726">
                  <a:extLst>
                    <a:ext uri="{9D8B030D-6E8A-4147-A177-3AD203B41FA5}">
                      <a16:colId xmlns:a16="http://schemas.microsoft.com/office/drawing/2014/main" xmlns="" val="201376048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xmlns="" val="2178348047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xmlns="" val="1445733799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161017210"/>
                    </a:ext>
                  </a:extLst>
                </a:gridCol>
                <a:gridCol w="431075">
                  <a:extLst>
                    <a:ext uri="{9D8B030D-6E8A-4147-A177-3AD203B41FA5}">
                      <a16:colId xmlns:a16="http://schemas.microsoft.com/office/drawing/2014/main" xmlns="" val="2311787624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xmlns="" val="1481194076"/>
                    </a:ext>
                  </a:extLst>
                </a:gridCol>
                <a:gridCol w="1691643">
                  <a:extLst>
                    <a:ext uri="{9D8B030D-6E8A-4147-A177-3AD203B41FA5}">
                      <a16:colId xmlns:a16="http://schemas.microsoft.com/office/drawing/2014/main" xmlns="" val="60494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85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26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34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dirty="0"/>
                        <a:t>33030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57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46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60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08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04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88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7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84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86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452" y="947252"/>
            <a:ext cx="8122920" cy="9076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Tuition cost for Harvard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240862"/>
              </p:ext>
            </p:extLst>
          </p:nvPr>
        </p:nvGraphicFramePr>
        <p:xfrm>
          <a:off x="2462350" y="1749787"/>
          <a:ext cx="786384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82">
                  <a:extLst>
                    <a:ext uri="{9D8B030D-6E8A-4147-A177-3AD203B41FA5}">
                      <a16:colId xmlns:a16="http://schemas.microsoft.com/office/drawing/2014/main" xmlns="" val="4077080472"/>
                    </a:ext>
                  </a:extLst>
                </a:gridCol>
                <a:gridCol w="1150726">
                  <a:extLst>
                    <a:ext uri="{9D8B030D-6E8A-4147-A177-3AD203B41FA5}">
                      <a16:colId xmlns:a16="http://schemas.microsoft.com/office/drawing/2014/main" xmlns="" val="201376048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xmlns="" val="2178348047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xmlns="" val="1445733799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161017210"/>
                    </a:ext>
                  </a:extLst>
                </a:gridCol>
                <a:gridCol w="431075">
                  <a:extLst>
                    <a:ext uri="{9D8B030D-6E8A-4147-A177-3AD203B41FA5}">
                      <a16:colId xmlns:a16="http://schemas.microsoft.com/office/drawing/2014/main" xmlns="" val="2311787624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xmlns="" val="1481194076"/>
                    </a:ext>
                  </a:extLst>
                </a:gridCol>
                <a:gridCol w="1691643">
                  <a:extLst>
                    <a:ext uri="{9D8B030D-6E8A-4147-A177-3AD203B41FA5}">
                      <a16:colId xmlns:a16="http://schemas.microsoft.com/office/drawing/2014/main" xmlns="" val="60494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85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26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34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dirty="0"/>
                        <a:t>43938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57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46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60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08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104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88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7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84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86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66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1182383"/>
            <a:ext cx="11508377" cy="90767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National Average Tuition cost for Private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35334"/>
              </p:ext>
            </p:extLst>
          </p:nvPr>
        </p:nvGraphicFramePr>
        <p:xfrm>
          <a:off x="2462350" y="1749787"/>
          <a:ext cx="7863842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7582">
                  <a:extLst>
                    <a:ext uri="{9D8B030D-6E8A-4147-A177-3AD203B41FA5}">
                      <a16:colId xmlns:a16="http://schemas.microsoft.com/office/drawing/2014/main" xmlns="" val="4077080472"/>
                    </a:ext>
                  </a:extLst>
                </a:gridCol>
                <a:gridCol w="1150726">
                  <a:extLst>
                    <a:ext uri="{9D8B030D-6E8A-4147-A177-3AD203B41FA5}">
                      <a16:colId xmlns:a16="http://schemas.microsoft.com/office/drawing/2014/main" xmlns="" val="2013760488"/>
                    </a:ext>
                  </a:extLst>
                </a:gridCol>
                <a:gridCol w="574040">
                  <a:extLst>
                    <a:ext uri="{9D8B030D-6E8A-4147-A177-3AD203B41FA5}">
                      <a16:colId xmlns:a16="http://schemas.microsoft.com/office/drawing/2014/main" xmlns="" val="2178348047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xmlns="" val="1445733799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161017210"/>
                    </a:ext>
                  </a:extLst>
                </a:gridCol>
                <a:gridCol w="431075">
                  <a:extLst>
                    <a:ext uri="{9D8B030D-6E8A-4147-A177-3AD203B41FA5}">
                      <a16:colId xmlns:a16="http://schemas.microsoft.com/office/drawing/2014/main" xmlns="" val="2311787624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xmlns="" val="1481194076"/>
                    </a:ext>
                  </a:extLst>
                </a:gridCol>
                <a:gridCol w="1691643">
                  <a:extLst>
                    <a:ext uri="{9D8B030D-6E8A-4147-A177-3AD203B41FA5}">
                      <a16:colId xmlns:a16="http://schemas.microsoft.com/office/drawing/2014/main" xmlns="" val="60494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85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826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34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19307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57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046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30197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60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30783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081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104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32405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688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75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842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86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1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8863" y="1410788"/>
            <a:ext cx="3102429" cy="4912398"/>
          </a:xfrm>
        </p:spPr>
        <p:txBody>
          <a:bodyPr/>
          <a:lstStyle/>
          <a:p>
            <a:r>
              <a:rPr lang="en-US" b="1" u="sng" dirty="0"/>
              <a:t>Xavier University: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Slope = 0.00119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Equation of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y</a:t>
            </a:r>
            <a:r>
              <a:rPr lang="en-US" dirty="0"/>
              <a:t> = 0.00119</a:t>
            </a:r>
            <a:r>
              <a:rPr lang="en-US" i="1" dirty="0"/>
              <a:t>x</a:t>
            </a:r>
            <a:r>
              <a:rPr lang="en-US" dirty="0"/>
              <a:t> + 9697</a:t>
            </a:r>
          </a:p>
          <a:p>
            <a:pPr marL="117475" lvl="1"/>
            <a:endParaRPr lang="en-US" dirty="0"/>
          </a:p>
          <a:p>
            <a:pPr marL="117475" lvl="1"/>
            <a:r>
              <a:rPr lang="en-US" sz="1600" b="1" u="sng" dirty="0"/>
              <a:t>Harvard University: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Slope = 0.000863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Equation of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y</a:t>
            </a:r>
            <a:r>
              <a:rPr lang="en-US" dirty="0"/>
              <a:t> = 0.000863</a:t>
            </a:r>
            <a:r>
              <a:rPr lang="en-US" i="1" dirty="0"/>
              <a:t>x</a:t>
            </a:r>
            <a:r>
              <a:rPr lang="en-US" dirty="0"/>
              <a:t> + 17468</a:t>
            </a:r>
          </a:p>
          <a:p>
            <a:pPr marL="117475" lvl="1"/>
            <a:endParaRPr lang="en-US" dirty="0"/>
          </a:p>
          <a:p>
            <a:pPr marL="117475" lvl="1"/>
            <a:r>
              <a:rPr lang="en-US" sz="1600" b="1" u="sng" dirty="0"/>
              <a:t>National Average: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Slope = 0.001037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Equation of 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y</a:t>
            </a:r>
            <a:r>
              <a:rPr lang="en-US" dirty="0"/>
              <a:t> = 0.001037</a:t>
            </a:r>
            <a:r>
              <a:rPr lang="en-US" i="1" dirty="0"/>
              <a:t>x</a:t>
            </a:r>
            <a:r>
              <a:rPr lang="en-US" dirty="0"/>
              <a:t> + 13871</a:t>
            </a:r>
          </a:p>
          <a:p>
            <a:pPr marL="117475"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79" t="5524"/>
          <a:stretch/>
        </p:blipFill>
        <p:spPr>
          <a:xfrm>
            <a:off x="3985482" y="261256"/>
            <a:ext cx="8206518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7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line represent?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line in the graph represents the line of best fit for the data in the scatterplot.</a:t>
            </a:r>
          </a:p>
          <a:p>
            <a:r>
              <a:rPr lang="en-US" dirty="0"/>
              <a:t>The slope of the line shows how much (on average) the tuition increases each year.</a:t>
            </a:r>
          </a:p>
          <a:p>
            <a:r>
              <a:rPr lang="en-US" dirty="0"/>
              <a:t>It is increasing because the slope is positive</a:t>
            </a:r>
          </a:p>
        </p:txBody>
      </p:sp>
    </p:spTree>
    <p:extLst>
      <p:ext uri="{BB962C8B-B14F-4D97-AF65-F5344CB8AC3E}">
        <p14:creationId xmlns:p14="http://schemas.microsoft.com/office/powerpoint/2010/main" val="14822362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481</TotalTime>
  <Words>718</Words>
  <Application>Microsoft Office PowerPoint</Application>
  <PresentationFormat>Custom</PresentationFormat>
  <Paragraphs>251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Vapor Trail</vt:lpstr>
      <vt:lpstr>Rising Cost of College Tuition</vt:lpstr>
      <vt:lpstr>College Tuition</vt:lpstr>
      <vt:lpstr>Xavier University</vt:lpstr>
      <vt:lpstr>Harvard University</vt:lpstr>
      <vt:lpstr>Tuition cost for Xavier university </vt:lpstr>
      <vt:lpstr>Tuition cost for Harvard university </vt:lpstr>
      <vt:lpstr>National Average Tuition cost for Private university </vt:lpstr>
      <vt:lpstr>PowerPoint Presentation</vt:lpstr>
      <vt:lpstr>What does the line represent?</vt:lpstr>
      <vt:lpstr>How to Predict the tuition for when I go to college</vt:lpstr>
      <vt:lpstr>Prediction for cost of Tuition when I go to College</vt:lpstr>
      <vt:lpstr>Best Financial Choice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Cost of College Tuition</dc:title>
  <dc:creator>Theresa Morris</dc:creator>
  <cp:lastModifiedBy>John A. Stamp</cp:lastModifiedBy>
  <cp:revision>13</cp:revision>
  <dcterms:created xsi:type="dcterms:W3CDTF">2016-04-28T21:20:21Z</dcterms:created>
  <dcterms:modified xsi:type="dcterms:W3CDTF">2018-02-24T20:19:30Z</dcterms:modified>
</cp:coreProperties>
</file>