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52"/>
  </p:notesMasterIdLst>
  <p:handoutMasterIdLst>
    <p:handoutMasterId r:id="rId53"/>
  </p:handoutMasterIdLst>
  <p:sldIdLst>
    <p:sldId id="263" r:id="rId2"/>
    <p:sldId id="375" r:id="rId3"/>
    <p:sldId id="491" r:id="rId4"/>
    <p:sldId id="429" r:id="rId5"/>
    <p:sldId id="467" r:id="rId6"/>
    <p:sldId id="466" r:id="rId7"/>
    <p:sldId id="431" r:id="rId8"/>
    <p:sldId id="432" r:id="rId9"/>
    <p:sldId id="447" r:id="rId10"/>
    <p:sldId id="475" r:id="rId11"/>
    <p:sldId id="476" r:id="rId12"/>
    <p:sldId id="470" r:id="rId13"/>
    <p:sldId id="471" r:id="rId14"/>
    <p:sldId id="444" r:id="rId15"/>
    <p:sldId id="445" r:id="rId16"/>
    <p:sldId id="492" r:id="rId17"/>
    <p:sldId id="376" r:id="rId18"/>
    <p:sldId id="395" r:id="rId19"/>
    <p:sldId id="396" r:id="rId20"/>
    <p:sldId id="401" r:id="rId21"/>
    <p:sldId id="425" r:id="rId22"/>
    <p:sldId id="426" r:id="rId23"/>
    <p:sldId id="490" r:id="rId24"/>
    <p:sldId id="477" r:id="rId25"/>
    <p:sldId id="478" r:id="rId26"/>
    <p:sldId id="479" r:id="rId27"/>
    <p:sldId id="480" r:id="rId28"/>
    <p:sldId id="481" r:id="rId29"/>
    <p:sldId id="482" r:id="rId30"/>
    <p:sldId id="483" r:id="rId31"/>
    <p:sldId id="484" r:id="rId32"/>
    <p:sldId id="485" r:id="rId33"/>
    <p:sldId id="486" r:id="rId34"/>
    <p:sldId id="487" r:id="rId35"/>
    <p:sldId id="488" r:id="rId36"/>
    <p:sldId id="489" r:id="rId37"/>
    <p:sldId id="493" r:id="rId38"/>
    <p:sldId id="427" r:id="rId39"/>
    <p:sldId id="422" r:id="rId40"/>
    <p:sldId id="377" r:id="rId41"/>
    <p:sldId id="388" r:id="rId42"/>
    <p:sldId id="389" r:id="rId43"/>
    <p:sldId id="472" r:id="rId44"/>
    <p:sldId id="380" r:id="rId45"/>
    <p:sldId id="403" r:id="rId46"/>
    <p:sldId id="402" r:id="rId47"/>
    <p:sldId id="473" r:id="rId48"/>
    <p:sldId id="474" r:id="rId49"/>
    <p:sldId id="451" r:id="rId50"/>
    <p:sldId id="46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71760" autoAdjust="0"/>
  </p:normalViewPr>
  <p:slideViewPr>
    <p:cSldViewPr>
      <p:cViewPr varScale="1">
        <p:scale>
          <a:sx n="78" d="100"/>
          <a:sy n="78" d="100"/>
        </p:scale>
        <p:origin x="-78" y="-31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726"/>
    </p:cViewPr>
  </p:sorterViewPr>
  <p:notesViewPr>
    <p:cSldViewPr>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WCS02021\groupdir\Research\Accountability\Federal\LEP\LEP_Consistnecy%20Percenta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3"/>
          <c:order val="3"/>
          <c:spPr>
            <a:solidFill>
              <a:schemeClr val="accent2">
                <a:lumMod val="60000"/>
                <a:lumOff val="40000"/>
              </a:schemeClr>
            </a:solidFill>
            <a:ln w="38100">
              <a:noFill/>
            </a:ln>
          </c:spPr>
          <c:invertIfNegative val="0"/>
          <c:val>
            <c:numRef>
              <c:f>ENGR!$G$2:$G$11</c:f>
              <c:numCache>
                <c:formatCode>0.00</c:formatCode>
                <c:ptCount val="10"/>
                <c:pt idx="0">
                  <c:v>0.72296404988994867</c:v>
                </c:pt>
                <c:pt idx="1">
                  <c:v>0.7442699926632429</c:v>
                </c:pt>
                <c:pt idx="2">
                  <c:v>0.74717534849596479</c:v>
                </c:pt>
                <c:pt idx="3">
                  <c:v>0.74617754952311077</c:v>
                </c:pt>
                <c:pt idx="4">
                  <c:v>0.73737344093910495</c:v>
                </c:pt>
                <c:pt idx="5">
                  <c:v>0.72745414526779162</c:v>
                </c:pt>
                <c:pt idx="6">
                  <c:v>0.70203961848862806</c:v>
                </c:pt>
                <c:pt idx="7">
                  <c:v>0.67750550256786501</c:v>
                </c:pt>
                <c:pt idx="8">
                  <c:v>0.66212765957446806</c:v>
                </c:pt>
                <c:pt idx="9">
                  <c:v>0.65282465150403524</c:v>
                </c:pt>
              </c:numCache>
            </c:numRef>
          </c:val>
          <c:extLst xmlns:c16r2="http://schemas.microsoft.com/office/drawing/2015/06/chart">
            <c:ext xmlns:c15="http://schemas.microsoft.com/office/drawing/2012/chart" uri="{02D57815-91ED-43cb-92C2-25804820EDAC}">
              <c15:filteredSeriesTitle>
                <c15:tx>
                  <c:strRef>
                    <c:extLst>
                      <c:ext uri="{02D57815-91ED-43cb-92C2-25804820EDAC}">
                        <c15:formulaRef>
                          <c15:sqref>ENGR!$G$1</c15:sqref>
                        </c15:formulaRef>
                      </c:ext>
                    </c:extLst>
                    <c:strCache>
                      <c:ptCount val="1"/>
                      <c:pt idx="0">
                        <c:v>All Grades</c:v>
                      </c:pt>
                    </c:strCache>
                  </c:strRef>
                </c15:tx>
              </c15:filteredSeriesTitle>
            </c:ext>
            <c:ext xmlns:c15="http://schemas.microsoft.com/office/drawing/2012/chart" uri="{02D57815-91ED-43cb-92C2-25804820EDAC}">
              <c15:filteredCategoryTitle>
                <c15:cat>
                  <c:numRef>
                    <c:extLst>
                      <c:ext uri="{02D57815-91ED-43cb-92C2-25804820EDAC}">
                        <c15:formulaRef>
                          <c15:sqref>ENGR!$C$2:$C$11</c15:sqref>
                        </c15:formulaRef>
                      </c:ext>
                    </c:extLst>
                    <c:numCache>
                      <c:formatCode>General</c:formatCode>
                      <c:ptCount val="10"/>
                      <c:pt idx="0">
                        <c:v>4</c:v>
                      </c:pt>
                      <c:pt idx="1">
                        <c:v>4.2</c:v>
                      </c:pt>
                      <c:pt idx="2">
                        <c:v>4.3</c:v>
                      </c:pt>
                      <c:pt idx="3">
                        <c:v>4.4000000000000004</c:v>
                      </c:pt>
                      <c:pt idx="4">
                        <c:v>4.5</c:v>
                      </c:pt>
                      <c:pt idx="5">
                        <c:v>4.5999999999999996</c:v>
                      </c:pt>
                      <c:pt idx="6">
                        <c:v>4.8</c:v>
                      </c:pt>
                      <c:pt idx="7">
                        <c:v>5</c:v>
                      </c:pt>
                      <c:pt idx="8">
                        <c:v>5.2</c:v>
                      </c:pt>
                      <c:pt idx="9">
                        <c:v>5.4</c:v>
                      </c:pt>
                    </c:numCache>
                  </c:numRef>
                </c15:cat>
              </c15:filteredCategoryTitle>
            </c:ext>
            <c:ext xmlns:c16="http://schemas.microsoft.com/office/drawing/2014/chart" uri="{C3380CC4-5D6E-409C-BE32-E72D297353CC}">
              <c16:uniqueId val="{00000000-1532-45B2-B763-82C8B4D22CDC}"/>
            </c:ext>
          </c:extLst>
        </c:ser>
        <c:dLbls>
          <c:showLegendKey val="0"/>
          <c:showVal val="0"/>
          <c:showCatName val="0"/>
          <c:showSerName val="0"/>
          <c:showPercent val="0"/>
          <c:showBubbleSize val="0"/>
        </c:dLbls>
        <c:gapWidth val="150"/>
        <c:axId val="99732864"/>
        <c:axId val="99742848"/>
      </c:barChart>
      <c:lineChart>
        <c:grouping val="standard"/>
        <c:varyColors val="0"/>
        <c:ser>
          <c:idx val="0"/>
          <c:order val="0"/>
          <c:val>
            <c:numRef>
              <c:f>ENGR!$D$2:$D$11</c:f>
              <c:numCache>
                <c:formatCode>0.00</c:formatCode>
                <c:ptCount val="10"/>
                <c:pt idx="0">
                  <c:v>0.70840359752670035</c:v>
                </c:pt>
                <c:pt idx="1">
                  <c:v>0.71458684654300164</c:v>
                </c:pt>
                <c:pt idx="2">
                  <c:v>0.70999625257635379</c:v>
                </c:pt>
                <c:pt idx="3">
                  <c:v>0.70311036162638185</c:v>
                </c:pt>
                <c:pt idx="4">
                  <c:v>0.6883548810192992</c:v>
                </c:pt>
                <c:pt idx="5">
                  <c:v>0.672943601274124</c:v>
                </c:pt>
                <c:pt idx="6">
                  <c:v>0.63785834738617198</c:v>
                </c:pt>
                <c:pt idx="7">
                  <c:v>0.60600524639310471</c:v>
                </c:pt>
                <c:pt idx="8">
                  <c:v>0.58792392729998122</c:v>
                </c:pt>
                <c:pt idx="9">
                  <c:v>0.57738429829492222</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ENGR!$D$1</c15:sqref>
                        </c15:formulaRef>
                      </c:ext>
                    </c:extLst>
                    <c:strCache>
                      <c:ptCount val="1"/>
                      <c:pt idx="0">
                        <c:v>Grade 3-5</c:v>
                      </c:pt>
                    </c:strCache>
                  </c:strRef>
                </c15:tx>
              </c15:filteredSeriesTitle>
            </c:ext>
            <c:ext xmlns:c15="http://schemas.microsoft.com/office/drawing/2012/chart" uri="{02D57815-91ED-43cb-92C2-25804820EDAC}">
              <c15:filteredCategoryTitle>
                <c15:cat>
                  <c:numRef>
                    <c:extLst>
                      <c:ext uri="{02D57815-91ED-43cb-92C2-25804820EDAC}">
                        <c15:formulaRef>
                          <c15:sqref>ENGR!$C$2:$C$11</c15:sqref>
                        </c15:formulaRef>
                      </c:ext>
                    </c:extLst>
                    <c:numCache>
                      <c:formatCode>General</c:formatCode>
                      <c:ptCount val="10"/>
                      <c:pt idx="0">
                        <c:v>4</c:v>
                      </c:pt>
                      <c:pt idx="1">
                        <c:v>4.2</c:v>
                      </c:pt>
                      <c:pt idx="2">
                        <c:v>4.3</c:v>
                      </c:pt>
                      <c:pt idx="3">
                        <c:v>4.4000000000000004</c:v>
                      </c:pt>
                      <c:pt idx="4">
                        <c:v>4.5</c:v>
                      </c:pt>
                      <c:pt idx="5">
                        <c:v>4.5999999999999996</c:v>
                      </c:pt>
                      <c:pt idx="6">
                        <c:v>4.8</c:v>
                      </c:pt>
                      <c:pt idx="7">
                        <c:v>5</c:v>
                      </c:pt>
                      <c:pt idx="8">
                        <c:v>5.2</c:v>
                      </c:pt>
                      <c:pt idx="9">
                        <c:v>5.4</c:v>
                      </c:pt>
                    </c:numCache>
                  </c:numRef>
                </c15:cat>
              </c15:filteredCategoryTitle>
            </c:ext>
            <c:ext xmlns:c16="http://schemas.microsoft.com/office/drawing/2014/chart" uri="{C3380CC4-5D6E-409C-BE32-E72D297353CC}">
              <c16:uniqueId val="{00000001-1532-45B2-B763-82C8B4D22CDC}"/>
            </c:ext>
          </c:extLst>
        </c:ser>
        <c:ser>
          <c:idx val="1"/>
          <c:order val="1"/>
          <c:spPr>
            <a:ln>
              <a:solidFill>
                <a:schemeClr val="accent4"/>
              </a:solidFill>
            </a:ln>
          </c:spPr>
          <c:marker>
            <c:symbol val="square"/>
            <c:size val="7"/>
            <c:spPr>
              <a:solidFill>
                <a:schemeClr val="accent4"/>
              </a:solidFill>
              <a:ln>
                <a:solidFill>
                  <a:schemeClr val="accent4"/>
                </a:solidFill>
              </a:ln>
            </c:spPr>
          </c:marker>
          <c:val>
            <c:numRef>
              <c:f>ENGR!$E$2:$E$11</c:f>
              <c:numCache>
                <c:formatCode>0.00</c:formatCode>
                <c:ptCount val="10"/>
                <c:pt idx="0">
                  <c:v>0.7404915428464629</c:v>
                </c:pt>
                <c:pt idx="1">
                  <c:v>0.78983272591346598</c:v>
                </c:pt>
                <c:pt idx="2">
                  <c:v>0.80693393140827963</c:v>
                </c:pt>
                <c:pt idx="3">
                  <c:v>0.81637230165405106</c:v>
                </c:pt>
                <c:pt idx="4">
                  <c:v>0.81749369217830115</c:v>
                </c:pt>
                <c:pt idx="5">
                  <c:v>0.81693299691617605</c:v>
                </c:pt>
                <c:pt idx="6">
                  <c:v>0.80768152509111302</c:v>
                </c:pt>
                <c:pt idx="7">
                  <c:v>0.79469208485188303</c:v>
                </c:pt>
                <c:pt idx="8">
                  <c:v>0.78291748434725728</c:v>
                </c:pt>
                <c:pt idx="9">
                  <c:v>0.77497430146715263</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ENGR!$E$1</c15:sqref>
                        </c15:formulaRef>
                      </c:ext>
                    </c:extLst>
                    <c:strCache>
                      <c:ptCount val="1"/>
                      <c:pt idx="0">
                        <c:v>Grade 6- 8</c:v>
                      </c:pt>
                    </c:strCache>
                  </c:strRef>
                </c15:tx>
              </c15:filteredSeriesTitle>
            </c:ext>
            <c:ext xmlns:c15="http://schemas.microsoft.com/office/drawing/2012/chart" uri="{02D57815-91ED-43cb-92C2-25804820EDAC}">
              <c15:filteredCategoryTitle>
                <c15:cat>
                  <c:numRef>
                    <c:extLst>
                      <c:ext uri="{02D57815-91ED-43cb-92C2-25804820EDAC}">
                        <c15:formulaRef>
                          <c15:sqref>ENGR!$C$2:$C$11</c15:sqref>
                        </c15:formulaRef>
                      </c:ext>
                    </c:extLst>
                    <c:numCache>
                      <c:formatCode>General</c:formatCode>
                      <c:ptCount val="10"/>
                      <c:pt idx="0">
                        <c:v>4</c:v>
                      </c:pt>
                      <c:pt idx="1">
                        <c:v>4.2</c:v>
                      </c:pt>
                      <c:pt idx="2">
                        <c:v>4.3</c:v>
                      </c:pt>
                      <c:pt idx="3">
                        <c:v>4.4000000000000004</c:v>
                      </c:pt>
                      <c:pt idx="4">
                        <c:v>4.5</c:v>
                      </c:pt>
                      <c:pt idx="5">
                        <c:v>4.5999999999999996</c:v>
                      </c:pt>
                      <c:pt idx="6">
                        <c:v>4.8</c:v>
                      </c:pt>
                      <c:pt idx="7">
                        <c:v>5</c:v>
                      </c:pt>
                      <c:pt idx="8">
                        <c:v>5.2</c:v>
                      </c:pt>
                      <c:pt idx="9">
                        <c:v>5.4</c:v>
                      </c:pt>
                    </c:numCache>
                  </c:numRef>
                </c15:cat>
              </c15:filteredCategoryTitle>
            </c:ext>
            <c:ext xmlns:c16="http://schemas.microsoft.com/office/drawing/2014/chart" uri="{C3380CC4-5D6E-409C-BE32-E72D297353CC}">
              <c16:uniqueId val="{00000002-1532-45B2-B763-82C8B4D22CDC}"/>
            </c:ext>
          </c:extLst>
        </c:ser>
        <c:ser>
          <c:idx val="2"/>
          <c:order val="2"/>
          <c:val>
            <c:numRef>
              <c:f>ENGR!$F$2:$F$11</c:f>
              <c:numCache>
                <c:formatCode>0.00</c:formatCode>
                <c:ptCount val="10"/>
                <c:pt idx="0">
                  <c:v>0.7838104639684107</c:v>
                </c:pt>
                <c:pt idx="1">
                  <c:v>0.81638696939782829</c:v>
                </c:pt>
                <c:pt idx="2">
                  <c:v>0.82329713721618958</c:v>
                </c:pt>
                <c:pt idx="3">
                  <c:v>0.82922013820335638</c:v>
                </c:pt>
                <c:pt idx="4">
                  <c:v>0.83070088845014811</c:v>
                </c:pt>
                <c:pt idx="5">
                  <c:v>0.82922013820335638</c:v>
                </c:pt>
                <c:pt idx="6">
                  <c:v>0.82033563672260612</c:v>
                </c:pt>
                <c:pt idx="7">
                  <c:v>0.8119447186574531</c:v>
                </c:pt>
                <c:pt idx="8">
                  <c:v>0.8060217176702863</c:v>
                </c:pt>
                <c:pt idx="9">
                  <c:v>0.8025666337611056</c:v>
                </c:pt>
              </c:numCache>
            </c:numRef>
          </c:val>
          <c:smooth val="0"/>
          <c:extLst xmlns:c16r2="http://schemas.microsoft.com/office/drawing/2015/06/chart">
            <c:ext xmlns:c15="http://schemas.microsoft.com/office/drawing/2012/chart" uri="{02D57815-91ED-43cb-92C2-25804820EDAC}">
              <c15:filteredSeriesTitle>
                <c15:tx>
                  <c:strRef>
                    <c:extLst>
                      <c:ext uri="{02D57815-91ED-43cb-92C2-25804820EDAC}">
                        <c15:formulaRef>
                          <c15:sqref>ENGR!$F$1</c15:sqref>
                        </c15:formulaRef>
                      </c:ext>
                    </c:extLst>
                    <c:strCache>
                      <c:ptCount val="1"/>
                      <c:pt idx="0">
                        <c:v>Grade 9-12</c:v>
                      </c:pt>
                    </c:strCache>
                  </c:strRef>
                </c15:tx>
              </c15:filteredSeriesTitle>
            </c:ext>
            <c:ext xmlns:c15="http://schemas.microsoft.com/office/drawing/2012/chart" uri="{02D57815-91ED-43cb-92C2-25804820EDAC}">
              <c15:filteredCategoryTitle>
                <c15:cat>
                  <c:numRef>
                    <c:extLst>
                      <c:ext uri="{02D57815-91ED-43cb-92C2-25804820EDAC}">
                        <c15:formulaRef>
                          <c15:sqref>ENGR!$C$2:$C$11</c15:sqref>
                        </c15:formulaRef>
                      </c:ext>
                    </c:extLst>
                    <c:numCache>
                      <c:formatCode>General</c:formatCode>
                      <c:ptCount val="10"/>
                      <c:pt idx="0">
                        <c:v>4</c:v>
                      </c:pt>
                      <c:pt idx="1">
                        <c:v>4.2</c:v>
                      </c:pt>
                      <c:pt idx="2">
                        <c:v>4.3</c:v>
                      </c:pt>
                      <c:pt idx="3">
                        <c:v>4.4000000000000004</c:v>
                      </c:pt>
                      <c:pt idx="4">
                        <c:v>4.5</c:v>
                      </c:pt>
                      <c:pt idx="5">
                        <c:v>4.5999999999999996</c:v>
                      </c:pt>
                      <c:pt idx="6">
                        <c:v>4.8</c:v>
                      </c:pt>
                      <c:pt idx="7">
                        <c:v>5</c:v>
                      </c:pt>
                      <c:pt idx="8">
                        <c:v>5.2</c:v>
                      </c:pt>
                      <c:pt idx="9">
                        <c:v>5.4</c:v>
                      </c:pt>
                    </c:numCache>
                  </c:numRef>
                </c15:cat>
              </c15:filteredCategoryTitle>
            </c:ext>
            <c:ext xmlns:c16="http://schemas.microsoft.com/office/drawing/2014/chart" uri="{C3380CC4-5D6E-409C-BE32-E72D297353CC}">
              <c16:uniqueId val="{00000003-1532-45B2-B763-82C8B4D22CDC}"/>
            </c:ext>
          </c:extLst>
        </c:ser>
        <c:dLbls>
          <c:showLegendKey val="0"/>
          <c:showVal val="0"/>
          <c:showCatName val="0"/>
          <c:showSerName val="0"/>
          <c:showPercent val="0"/>
          <c:showBubbleSize val="0"/>
        </c:dLbls>
        <c:marker val="1"/>
        <c:smooth val="0"/>
        <c:axId val="99732864"/>
        <c:axId val="99742848"/>
      </c:lineChart>
      <c:catAx>
        <c:axId val="99732864"/>
        <c:scaling>
          <c:orientation val="minMax"/>
        </c:scaling>
        <c:delete val="0"/>
        <c:axPos val="b"/>
        <c:numFmt formatCode="General" sourceLinked="1"/>
        <c:majorTickMark val="out"/>
        <c:minorTickMark val="none"/>
        <c:tickLblPos val="nextTo"/>
        <c:crossAx val="99742848"/>
        <c:crosses val="autoZero"/>
        <c:auto val="1"/>
        <c:lblAlgn val="ctr"/>
        <c:lblOffset val="100"/>
        <c:noMultiLvlLbl val="0"/>
      </c:catAx>
      <c:valAx>
        <c:axId val="99742848"/>
        <c:scaling>
          <c:orientation val="minMax"/>
          <c:min val="0.5"/>
        </c:scaling>
        <c:delete val="0"/>
        <c:axPos val="l"/>
        <c:majorGridlines/>
        <c:numFmt formatCode="0.00" sourceLinked="1"/>
        <c:majorTickMark val="out"/>
        <c:minorTickMark val="none"/>
        <c:tickLblPos val="nextTo"/>
        <c:crossAx val="99732864"/>
        <c:crosses val="autoZero"/>
        <c:crossBetween val="between"/>
        <c:majorUnit val="0.1"/>
      </c:valAx>
      <c:dTable>
        <c:showHorzBorder val="1"/>
        <c:showVertBorder val="1"/>
        <c:showOutline val="1"/>
        <c:showKeys val="1"/>
      </c:dTable>
    </c:plotArea>
    <c:plotVisOnly val="1"/>
    <c:dispBlanksAs val="gap"/>
    <c:showDLblsOverMax val="0"/>
  </c:chart>
  <c:txPr>
    <a:bodyPr/>
    <a:lstStyle/>
    <a:p>
      <a:pPr>
        <a:defRPr sz="16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BF7F2B-1C3A-4604-9AEF-5A4BB483CCF0}" type="doc">
      <dgm:prSet loTypeId="urn:microsoft.com/office/officeart/2005/8/layout/radial2" loCatId="relationship" qsTypeId="urn:microsoft.com/office/officeart/2005/8/quickstyle/simple4" qsCatId="simple" csTypeId="urn:microsoft.com/office/officeart/2005/8/colors/accent0_3" csCatId="mainScheme" phldr="1"/>
      <dgm:spPr/>
      <dgm:t>
        <a:bodyPr/>
        <a:lstStyle/>
        <a:p>
          <a:endParaRPr lang="en-US"/>
        </a:p>
      </dgm:t>
    </dgm:pt>
    <dgm:pt modelId="{75970DE1-C9D5-4277-AAD2-C1B727A63A63}">
      <dgm:prSet phldrT="[Text]" custT="1"/>
      <dgm:spPr>
        <a:solidFill>
          <a:srgbClr val="00B050"/>
        </a:solidFill>
      </dgm:spPr>
      <dgm:t>
        <a:bodyPr/>
        <a:lstStyle/>
        <a:p>
          <a:r>
            <a:rPr lang="en-US" sz="1400" dirty="0" smtClean="0"/>
            <a:t>Accreditation</a:t>
          </a:r>
        </a:p>
        <a:p>
          <a:r>
            <a:rPr lang="en-US" sz="1400" dirty="0" smtClean="0"/>
            <a:t>(State) </a:t>
          </a:r>
          <a:endParaRPr lang="en-US" sz="1400" dirty="0"/>
        </a:p>
      </dgm:t>
    </dgm:pt>
    <dgm:pt modelId="{D2B74E2F-9573-4116-8526-5EEE1E57EB0B}" type="parTrans" cxnId="{4B35716A-809A-4AD3-A191-C81F3686CA78}">
      <dgm:prSet/>
      <dgm:spPr/>
      <dgm:t>
        <a:bodyPr/>
        <a:lstStyle/>
        <a:p>
          <a:endParaRPr lang="en-US"/>
        </a:p>
      </dgm:t>
    </dgm:pt>
    <dgm:pt modelId="{A4B27479-7FE3-430F-B936-4FAB4D28A5F2}" type="sibTrans" cxnId="{4B35716A-809A-4AD3-A191-C81F3686CA78}">
      <dgm:prSet/>
      <dgm:spPr/>
      <dgm:t>
        <a:bodyPr/>
        <a:lstStyle/>
        <a:p>
          <a:endParaRPr lang="en-US"/>
        </a:p>
      </dgm:t>
    </dgm:pt>
    <dgm:pt modelId="{6913D5BD-EE4B-4B20-A4D6-A457766F92E3}">
      <dgm:prSet phldrT="[Text]" custT="1"/>
      <dgm:spPr>
        <a:solidFill>
          <a:srgbClr val="00B050"/>
        </a:solidFill>
      </dgm:spPr>
      <dgm:t>
        <a:bodyPr/>
        <a:lstStyle/>
        <a:p>
          <a:r>
            <a:rPr lang="en-US" sz="1400" dirty="0" smtClean="0"/>
            <a:t>Every Student Succeeds Act</a:t>
          </a:r>
        </a:p>
        <a:p>
          <a:r>
            <a:rPr lang="en-US" sz="1400" dirty="0" smtClean="0"/>
            <a:t>(Federal) </a:t>
          </a:r>
          <a:endParaRPr lang="en-US" sz="1400" dirty="0"/>
        </a:p>
      </dgm:t>
    </dgm:pt>
    <dgm:pt modelId="{DB3F188E-9902-4B6B-A918-BEC1BE7DFEB2}" type="parTrans" cxnId="{D9D7561F-5AE9-4E86-A466-6172C55A9209}">
      <dgm:prSet/>
      <dgm:spPr/>
      <dgm:t>
        <a:bodyPr/>
        <a:lstStyle/>
        <a:p>
          <a:endParaRPr lang="en-US"/>
        </a:p>
      </dgm:t>
    </dgm:pt>
    <dgm:pt modelId="{031CC8E4-F240-4114-A0F5-8C15101E619D}" type="sibTrans" cxnId="{D9D7561F-5AE9-4E86-A466-6172C55A9209}">
      <dgm:prSet/>
      <dgm:spPr/>
      <dgm:t>
        <a:bodyPr/>
        <a:lstStyle/>
        <a:p>
          <a:endParaRPr lang="en-US"/>
        </a:p>
      </dgm:t>
    </dgm:pt>
    <dgm:pt modelId="{1FD9B4BD-C9A5-4E14-AB05-D151D1ED17D6}">
      <dgm:prSet phldrT="[Text]" custT="1"/>
      <dgm:spPr>
        <a:solidFill>
          <a:schemeClr val="accent1"/>
        </a:solidFill>
      </dgm:spPr>
      <dgm:t>
        <a:bodyPr/>
        <a:lstStyle/>
        <a:p>
          <a:r>
            <a:rPr lang="en-US" sz="1400" dirty="0" smtClean="0"/>
            <a:t>Standards of Quality </a:t>
          </a:r>
          <a:endParaRPr lang="en-US" sz="1400" dirty="0"/>
        </a:p>
      </dgm:t>
    </dgm:pt>
    <dgm:pt modelId="{9589E940-AEA3-401E-A22A-52B666A86029}" type="parTrans" cxnId="{75482411-27C4-4E79-B912-09C4723459A4}">
      <dgm:prSet/>
      <dgm:spPr/>
      <dgm:t>
        <a:bodyPr/>
        <a:lstStyle/>
        <a:p>
          <a:endParaRPr lang="en-US"/>
        </a:p>
      </dgm:t>
    </dgm:pt>
    <dgm:pt modelId="{C2827A74-5162-41B6-B1D5-2FDA1C0537FB}" type="sibTrans" cxnId="{75482411-27C4-4E79-B912-09C4723459A4}">
      <dgm:prSet/>
      <dgm:spPr/>
      <dgm:t>
        <a:bodyPr/>
        <a:lstStyle/>
        <a:p>
          <a:endParaRPr lang="en-US"/>
        </a:p>
      </dgm:t>
    </dgm:pt>
    <dgm:pt modelId="{4664F231-BD34-44E3-8C6E-9E5429888EEC}">
      <dgm:prSet phldrT="[Text]" custT="1"/>
      <dgm:spPr>
        <a:solidFill>
          <a:schemeClr val="accent1"/>
        </a:solidFill>
      </dgm:spPr>
      <dgm:t>
        <a:bodyPr/>
        <a:lstStyle/>
        <a:p>
          <a:r>
            <a:rPr lang="en-US" sz="1400" dirty="0" smtClean="0"/>
            <a:t>School Quality Profiles</a:t>
          </a:r>
          <a:endParaRPr lang="en-US" sz="1400" dirty="0"/>
        </a:p>
      </dgm:t>
    </dgm:pt>
    <dgm:pt modelId="{92B88C4B-3496-4DE2-9A55-387260348448}" type="parTrans" cxnId="{B0ABDC70-3AF7-40F7-A7EA-CB615659790E}">
      <dgm:prSet/>
      <dgm:spPr/>
      <dgm:t>
        <a:bodyPr/>
        <a:lstStyle/>
        <a:p>
          <a:endParaRPr lang="en-US"/>
        </a:p>
      </dgm:t>
    </dgm:pt>
    <dgm:pt modelId="{50D9366F-5157-49E0-A006-D3E6F39468B3}" type="sibTrans" cxnId="{B0ABDC70-3AF7-40F7-A7EA-CB615659790E}">
      <dgm:prSet/>
      <dgm:spPr/>
      <dgm:t>
        <a:bodyPr/>
        <a:lstStyle/>
        <a:p>
          <a:endParaRPr lang="en-US"/>
        </a:p>
      </dgm:t>
    </dgm:pt>
    <dgm:pt modelId="{DF52229F-5F8A-40FB-8D07-D3B33162FBE4}" type="pres">
      <dgm:prSet presAssocID="{E0BF7F2B-1C3A-4604-9AEF-5A4BB483CCF0}" presName="composite" presStyleCnt="0">
        <dgm:presLayoutVars>
          <dgm:chMax val="5"/>
          <dgm:dir/>
          <dgm:animLvl val="ctr"/>
          <dgm:resizeHandles val="exact"/>
        </dgm:presLayoutVars>
      </dgm:prSet>
      <dgm:spPr/>
      <dgm:t>
        <a:bodyPr/>
        <a:lstStyle/>
        <a:p>
          <a:endParaRPr lang="en-US"/>
        </a:p>
      </dgm:t>
    </dgm:pt>
    <dgm:pt modelId="{FB5E77DF-A2F6-4F1F-A25B-145DB83D32E9}" type="pres">
      <dgm:prSet presAssocID="{E0BF7F2B-1C3A-4604-9AEF-5A4BB483CCF0}" presName="cycle" presStyleCnt="0"/>
      <dgm:spPr/>
      <dgm:t>
        <a:bodyPr/>
        <a:lstStyle/>
        <a:p>
          <a:endParaRPr lang="en-US"/>
        </a:p>
      </dgm:t>
    </dgm:pt>
    <dgm:pt modelId="{9665E70A-DA93-4742-8968-F1DE5C74D94D}" type="pres">
      <dgm:prSet presAssocID="{E0BF7F2B-1C3A-4604-9AEF-5A4BB483CCF0}" presName="centerShape" presStyleCnt="0"/>
      <dgm:spPr/>
      <dgm:t>
        <a:bodyPr/>
        <a:lstStyle/>
        <a:p>
          <a:endParaRPr lang="en-US"/>
        </a:p>
      </dgm:t>
    </dgm:pt>
    <dgm:pt modelId="{F36AB853-75A5-47A7-B86C-55F0B79463FE}" type="pres">
      <dgm:prSet presAssocID="{E0BF7F2B-1C3A-4604-9AEF-5A4BB483CCF0}" presName="connSite" presStyleLbl="node1" presStyleIdx="0" presStyleCnt="5"/>
      <dgm:spPr/>
      <dgm:t>
        <a:bodyPr/>
        <a:lstStyle/>
        <a:p>
          <a:endParaRPr lang="en-US"/>
        </a:p>
      </dgm:t>
    </dgm:pt>
    <dgm:pt modelId="{9846FF3F-D28E-47C4-AADC-02B90712B759}" type="pres">
      <dgm:prSet presAssocID="{E0BF7F2B-1C3A-4604-9AEF-5A4BB483CCF0}" presName="visible" presStyleLbl="node1" presStyleIdx="0" presStyleCnt="5"/>
      <dgm:spPr>
        <a:solidFill>
          <a:schemeClr val="accent1"/>
        </a:solidFill>
      </dgm:spPr>
      <dgm:t>
        <a:bodyPr/>
        <a:lstStyle/>
        <a:p>
          <a:endParaRPr lang="en-US"/>
        </a:p>
      </dgm:t>
    </dgm:pt>
    <dgm:pt modelId="{7C8F7FE4-C6EA-45DA-BF7C-FB4CE63817D5}" type="pres">
      <dgm:prSet presAssocID="{92B88C4B-3496-4DE2-9A55-387260348448}" presName="Name25" presStyleLbl="parChTrans1D1" presStyleIdx="0" presStyleCnt="4"/>
      <dgm:spPr/>
      <dgm:t>
        <a:bodyPr/>
        <a:lstStyle/>
        <a:p>
          <a:endParaRPr lang="en-US"/>
        </a:p>
      </dgm:t>
    </dgm:pt>
    <dgm:pt modelId="{848A914C-8967-47D1-9538-47D22CFCDDD0}" type="pres">
      <dgm:prSet presAssocID="{4664F231-BD34-44E3-8C6E-9E5429888EEC}" presName="node" presStyleCnt="0"/>
      <dgm:spPr/>
      <dgm:t>
        <a:bodyPr/>
        <a:lstStyle/>
        <a:p>
          <a:endParaRPr lang="en-US"/>
        </a:p>
      </dgm:t>
    </dgm:pt>
    <dgm:pt modelId="{39B812AF-F1F6-4C63-BE11-2C531EF55F24}" type="pres">
      <dgm:prSet presAssocID="{4664F231-BD34-44E3-8C6E-9E5429888EEC}" presName="parentNode" presStyleLbl="node1" presStyleIdx="1" presStyleCnt="5" custScaleX="120930" custScaleY="119264">
        <dgm:presLayoutVars>
          <dgm:chMax val="1"/>
          <dgm:bulletEnabled val="1"/>
        </dgm:presLayoutVars>
      </dgm:prSet>
      <dgm:spPr/>
      <dgm:t>
        <a:bodyPr/>
        <a:lstStyle/>
        <a:p>
          <a:endParaRPr lang="en-US"/>
        </a:p>
      </dgm:t>
    </dgm:pt>
    <dgm:pt modelId="{9FED2D0A-6E41-4EF6-8D3F-3AB6FA12D120}" type="pres">
      <dgm:prSet presAssocID="{4664F231-BD34-44E3-8C6E-9E5429888EEC}" presName="childNode" presStyleLbl="revTx" presStyleIdx="0" presStyleCnt="0">
        <dgm:presLayoutVars>
          <dgm:bulletEnabled val="1"/>
        </dgm:presLayoutVars>
      </dgm:prSet>
      <dgm:spPr/>
      <dgm:t>
        <a:bodyPr/>
        <a:lstStyle/>
        <a:p>
          <a:endParaRPr lang="en-US"/>
        </a:p>
      </dgm:t>
    </dgm:pt>
    <dgm:pt modelId="{A20B3141-2DEC-4142-BF16-64B81774A183}" type="pres">
      <dgm:prSet presAssocID="{D2B74E2F-9573-4116-8526-5EEE1E57EB0B}" presName="Name25" presStyleLbl="parChTrans1D1" presStyleIdx="1" presStyleCnt="4"/>
      <dgm:spPr/>
      <dgm:t>
        <a:bodyPr/>
        <a:lstStyle/>
        <a:p>
          <a:endParaRPr lang="en-US"/>
        </a:p>
      </dgm:t>
    </dgm:pt>
    <dgm:pt modelId="{85892EC4-0A40-43A1-8EBD-7EC63843A023}" type="pres">
      <dgm:prSet presAssocID="{75970DE1-C9D5-4277-AAD2-C1B727A63A63}" presName="node" presStyleCnt="0"/>
      <dgm:spPr/>
      <dgm:t>
        <a:bodyPr/>
        <a:lstStyle/>
        <a:p>
          <a:endParaRPr lang="en-US"/>
        </a:p>
      </dgm:t>
    </dgm:pt>
    <dgm:pt modelId="{E16656A0-76C4-4C7E-AD2B-15470A9AD824}" type="pres">
      <dgm:prSet presAssocID="{75970DE1-C9D5-4277-AAD2-C1B727A63A63}" presName="parentNode" presStyleLbl="node1" presStyleIdx="2" presStyleCnt="5" custScaleX="130677" custScaleY="131736">
        <dgm:presLayoutVars>
          <dgm:chMax val="1"/>
          <dgm:bulletEnabled val="1"/>
        </dgm:presLayoutVars>
      </dgm:prSet>
      <dgm:spPr/>
      <dgm:t>
        <a:bodyPr/>
        <a:lstStyle/>
        <a:p>
          <a:endParaRPr lang="en-US"/>
        </a:p>
      </dgm:t>
    </dgm:pt>
    <dgm:pt modelId="{78DE285B-3EF4-4F0C-A5CE-9EA3D9991B0D}" type="pres">
      <dgm:prSet presAssocID="{75970DE1-C9D5-4277-AAD2-C1B727A63A63}" presName="childNode" presStyleLbl="revTx" presStyleIdx="0" presStyleCnt="0">
        <dgm:presLayoutVars>
          <dgm:bulletEnabled val="1"/>
        </dgm:presLayoutVars>
      </dgm:prSet>
      <dgm:spPr/>
      <dgm:t>
        <a:bodyPr/>
        <a:lstStyle/>
        <a:p>
          <a:endParaRPr lang="en-US"/>
        </a:p>
      </dgm:t>
    </dgm:pt>
    <dgm:pt modelId="{5408B6DA-7019-4E52-A53E-EFFB898B6C9F}" type="pres">
      <dgm:prSet presAssocID="{DB3F188E-9902-4B6B-A918-BEC1BE7DFEB2}" presName="Name25" presStyleLbl="parChTrans1D1" presStyleIdx="2" presStyleCnt="4"/>
      <dgm:spPr/>
      <dgm:t>
        <a:bodyPr/>
        <a:lstStyle/>
        <a:p>
          <a:endParaRPr lang="en-US"/>
        </a:p>
      </dgm:t>
    </dgm:pt>
    <dgm:pt modelId="{51A0FCDA-96B8-4B84-8AC9-384C8781E97C}" type="pres">
      <dgm:prSet presAssocID="{6913D5BD-EE4B-4B20-A4D6-A457766F92E3}" presName="node" presStyleCnt="0"/>
      <dgm:spPr/>
      <dgm:t>
        <a:bodyPr/>
        <a:lstStyle/>
        <a:p>
          <a:endParaRPr lang="en-US"/>
        </a:p>
      </dgm:t>
    </dgm:pt>
    <dgm:pt modelId="{6EDEE18D-5E5E-4065-8170-56E6417B8217}" type="pres">
      <dgm:prSet presAssocID="{6913D5BD-EE4B-4B20-A4D6-A457766F92E3}" presName="parentNode" presStyleLbl="node1" presStyleIdx="3" presStyleCnt="5" custScaleX="129128" custScaleY="122104">
        <dgm:presLayoutVars>
          <dgm:chMax val="1"/>
          <dgm:bulletEnabled val="1"/>
        </dgm:presLayoutVars>
      </dgm:prSet>
      <dgm:spPr/>
      <dgm:t>
        <a:bodyPr/>
        <a:lstStyle/>
        <a:p>
          <a:endParaRPr lang="en-US"/>
        </a:p>
      </dgm:t>
    </dgm:pt>
    <dgm:pt modelId="{FFE8CF3D-0D78-4B25-BD95-B96EAAFE2268}" type="pres">
      <dgm:prSet presAssocID="{6913D5BD-EE4B-4B20-A4D6-A457766F92E3}" presName="childNode" presStyleLbl="revTx" presStyleIdx="0" presStyleCnt="0">
        <dgm:presLayoutVars>
          <dgm:bulletEnabled val="1"/>
        </dgm:presLayoutVars>
      </dgm:prSet>
      <dgm:spPr/>
      <dgm:t>
        <a:bodyPr/>
        <a:lstStyle/>
        <a:p>
          <a:endParaRPr lang="en-US"/>
        </a:p>
      </dgm:t>
    </dgm:pt>
    <dgm:pt modelId="{586D8E51-4649-4E5D-8447-FF68B73E8A38}" type="pres">
      <dgm:prSet presAssocID="{9589E940-AEA3-401E-A22A-52B666A86029}" presName="Name25" presStyleLbl="parChTrans1D1" presStyleIdx="3" presStyleCnt="4"/>
      <dgm:spPr/>
      <dgm:t>
        <a:bodyPr/>
        <a:lstStyle/>
        <a:p>
          <a:endParaRPr lang="en-US"/>
        </a:p>
      </dgm:t>
    </dgm:pt>
    <dgm:pt modelId="{D539A5C7-C5B3-4FDF-8EB0-157FA7C11DC4}" type="pres">
      <dgm:prSet presAssocID="{1FD9B4BD-C9A5-4E14-AB05-D151D1ED17D6}" presName="node" presStyleCnt="0"/>
      <dgm:spPr/>
      <dgm:t>
        <a:bodyPr/>
        <a:lstStyle/>
        <a:p>
          <a:endParaRPr lang="en-US"/>
        </a:p>
      </dgm:t>
    </dgm:pt>
    <dgm:pt modelId="{0899185E-3D13-45E5-8DF5-9A140CF5A588}" type="pres">
      <dgm:prSet presAssocID="{1FD9B4BD-C9A5-4E14-AB05-D151D1ED17D6}" presName="parentNode" presStyleLbl="node1" presStyleIdx="4" presStyleCnt="5" custScaleX="120930" custScaleY="118179">
        <dgm:presLayoutVars>
          <dgm:chMax val="1"/>
          <dgm:bulletEnabled val="1"/>
        </dgm:presLayoutVars>
      </dgm:prSet>
      <dgm:spPr/>
      <dgm:t>
        <a:bodyPr/>
        <a:lstStyle/>
        <a:p>
          <a:endParaRPr lang="en-US"/>
        </a:p>
      </dgm:t>
    </dgm:pt>
    <dgm:pt modelId="{50BD24E5-750B-4DF4-8F4F-45AEFC365744}" type="pres">
      <dgm:prSet presAssocID="{1FD9B4BD-C9A5-4E14-AB05-D151D1ED17D6}" presName="childNode" presStyleLbl="revTx" presStyleIdx="0" presStyleCnt="0">
        <dgm:presLayoutVars>
          <dgm:bulletEnabled val="1"/>
        </dgm:presLayoutVars>
      </dgm:prSet>
      <dgm:spPr/>
      <dgm:t>
        <a:bodyPr/>
        <a:lstStyle/>
        <a:p>
          <a:endParaRPr lang="en-US"/>
        </a:p>
      </dgm:t>
    </dgm:pt>
  </dgm:ptLst>
  <dgm:cxnLst>
    <dgm:cxn modelId="{1C7841DB-1393-40C7-90ED-04A196666400}" type="presOf" srcId="{92B88C4B-3496-4DE2-9A55-387260348448}" destId="{7C8F7FE4-C6EA-45DA-BF7C-FB4CE63817D5}" srcOrd="0" destOrd="0" presId="urn:microsoft.com/office/officeart/2005/8/layout/radial2"/>
    <dgm:cxn modelId="{1BAA97E2-2813-43CC-9006-5975225C4D10}" type="presOf" srcId="{6913D5BD-EE4B-4B20-A4D6-A457766F92E3}" destId="{6EDEE18D-5E5E-4065-8170-56E6417B8217}" srcOrd="0" destOrd="0" presId="urn:microsoft.com/office/officeart/2005/8/layout/radial2"/>
    <dgm:cxn modelId="{74DA459F-DF1E-4B55-B2E6-8EEA149D5FD8}" type="presOf" srcId="{75970DE1-C9D5-4277-AAD2-C1B727A63A63}" destId="{E16656A0-76C4-4C7E-AD2B-15470A9AD824}" srcOrd="0" destOrd="0" presId="urn:microsoft.com/office/officeart/2005/8/layout/radial2"/>
    <dgm:cxn modelId="{4B35716A-809A-4AD3-A191-C81F3686CA78}" srcId="{E0BF7F2B-1C3A-4604-9AEF-5A4BB483CCF0}" destId="{75970DE1-C9D5-4277-AAD2-C1B727A63A63}" srcOrd="1" destOrd="0" parTransId="{D2B74E2F-9573-4116-8526-5EEE1E57EB0B}" sibTransId="{A4B27479-7FE3-430F-B936-4FAB4D28A5F2}"/>
    <dgm:cxn modelId="{9C7EEE9E-C7CF-4E7F-97E1-3353F2E68B50}" type="presOf" srcId="{1FD9B4BD-C9A5-4E14-AB05-D151D1ED17D6}" destId="{0899185E-3D13-45E5-8DF5-9A140CF5A588}" srcOrd="0" destOrd="0" presId="urn:microsoft.com/office/officeart/2005/8/layout/radial2"/>
    <dgm:cxn modelId="{D9D7561F-5AE9-4E86-A466-6172C55A9209}" srcId="{E0BF7F2B-1C3A-4604-9AEF-5A4BB483CCF0}" destId="{6913D5BD-EE4B-4B20-A4D6-A457766F92E3}" srcOrd="2" destOrd="0" parTransId="{DB3F188E-9902-4B6B-A918-BEC1BE7DFEB2}" sibTransId="{031CC8E4-F240-4114-A0F5-8C15101E619D}"/>
    <dgm:cxn modelId="{5FB7CE20-DCF0-4CF7-9760-1A49A2374317}" type="presOf" srcId="{9589E940-AEA3-401E-A22A-52B666A86029}" destId="{586D8E51-4649-4E5D-8447-FF68B73E8A38}" srcOrd="0" destOrd="0" presId="urn:microsoft.com/office/officeart/2005/8/layout/radial2"/>
    <dgm:cxn modelId="{B0ABDC70-3AF7-40F7-A7EA-CB615659790E}" srcId="{E0BF7F2B-1C3A-4604-9AEF-5A4BB483CCF0}" destId="{4664F231-BD34-44E3-8C6E-9E5429888EEC}" srcOrd="0" destOrd="0" parTransId="{92B88C4B-3496-4DE2-9A55-387260348448}" sibTransId="{50D9366F-5157-49E0-A006-D3E6F39468B3}"/>
    <dgm:cxn modelId="{5E29E5FF-4E03-464A-B1BA-D161761D3296}" type="presOf" srcId="{E0BF7F2B-1C3A-4604-9AEF-5A4BB483CCF0}" destId="{DF52229F-5F8A-40FB-8D07-D3B33162FBE4}" srcOrd="0" destOrd="0" presId="urn:microsoft.com/office/officeart/2005/8/layout/radial2"/>
    <dgm:cxn modelId="{75482411-27C4-4E79-B912-09C4723459A4}" srcId="{E0BF7F2B-1C3A-4604-9AEF-5A4BB483CCF0}" destId="{1FD9B4BD-C9A5-4E14-AB05-D151D1ED17D6}" srcOrd="3" destOrd="0" parTransId="{9589E940-AEA3-401E-A22A-52B666A86029}" sibTransId="{C2827A74-5162-41B6-B1D5-2FDA1C0537FB}"/>
    <dgm:cxn modelId="{88A81414-FFF0-48D5-BB6D-557538D93402}" type="presOf" srcId="{DB3F188E-9902-4B6B-A918-BEC1BE7DFEB2}" destId="{5408B6DA-7019-4E52-A53E-EFFB898B6C9F}" srcOrd="0" destOrd="0" presId="urn:microsoft.com/office/officeart/2005/8/layout/radial2"/>
    <dgm:cxn modelId="{84A3AE14-A93D-46CD-AD0A-9B5B8C3D15C8}" type="presOf" srcId="{D2B74E2F-9573-4116-8526-5EEE1E57EB0B}" destId="{A20B3141-2DEC-4142-BF16-64B81774A183}" srcOrd="0" destOrd="0" presId="urn:microsoft.com/office/officeart/2005/8/layout/radial2"/>
    <dgm:cxn modelId="{F5EAFE45-EE57-4726-903F-565AF23DAEC9}" type="presOf" srcId="{4664F231-BD34-44E3-8C6E-9E5429888EEC}" destId="{39B812AF-F1F6-4C63-BE11-2C531EF55F24}" srcOrd="0" destOrd="0" presId="urn:microsoft.com/office/officeart/2005/8/layout/radial2"/>
    <dgm:cxn modelId="{B1C0DCAB-C598-46AB-808C-6A9CEDB71A8D}" type="presParOf" srcId="{DF52229F-5F8A-40FB-8D07-D3B33162FBE4}" destId="{FB5E77DF-A2F6-4F1F-A25B-145DB83D32E9}" srcOrd="0" destOrd="0" presId="urn:microsoft.com/office/officeart/2005/8/layout/radial2"/>
    <dgm:cxn modelId="{F36C284C-EB73-46C3-B6B1-E8F8ADBDBF44}" type="presParOf" srcId="{FB5E77DF-A2F6-4F1F-A25B-145DB83D32E9}" destId="{9665E70A-DA93-4742-8968-F1DE5C74D94D}" srcOrd="0" destOrd="0" presId="urn:microsoft.com/office/officeart/2005/8/layout/radial2"/>
    <dgm:cxn modelId="{98E371E5-8EFC-4347-BE36-A28FC6144653}" type="presParOf" srcId="{9665E70A-DA93-4742-8968-F1DE5C74D94D}" destId="{F36AB853-75A5-47A7-B86C-55F0B79463FE}" srcOrd="0" destOrd="0" presId="urn:microsoft.com/office/officeart/2005/8/layout/radial2"/>
    <dgm:cxn modelId="{16E21DCB-633D-48E1-B88C-F585BB94C829}" type="presParOf" srcId="{9665E70A-DA93-4742-8968-F1DE5C74D94D}" destId="{9846FF3F-D28E-47C4-AADC-02B90712B759}" srcOrd="1" destOrd="0" presId="urn:microsoft.com/office/officeart/2005/8/layout/radial2"/>
    <dgm:cxn modelId="{C80E27E7-3B09-4A92-8A12-A6CCD44B3EFF}" type="presParOf" srcId="{FB5E77DF-A2F6-4F1F-A25B-145DB83D32E9}" destId="{7C8F7FE4-C6EA-45DA-BF7C-FB4CE63817D5}" srcOrd="1" destOrd="0" presId="urn:microsoft.com/office/officeart/2005/8/layout/radial2"/>
    <dgm:cxn modelId="{7FFD603D-AFA9-4FA1-8B01-678BE75400B1}" type="presParOf" srcId="{FB5E77DF-A2F6-4F1F-A25B-145DB83D32E9}" destId="{848A914C-8967-47D1-9538-47D22CFCDDD0}" srcOrd="2" destOrd="0" presId="urn:microsoft.com/office/officeart/2005/8/layout/radial2"/>
    <dgm:cxn modelId="{FC7FFC16-E2BB-42B5-A602-5097CFFF59C1}" type="presParOf" srcId="{848A914C-8967-47D1-9538-47D22CFCDDD0}" destId="{39B812AF-F1F6-4C63-BE11-2C531EF55F24}" srcOrd="0" destOrd="0" presId="urn:microsoft.com/office/officeart/2005/8/layout/radial2"/>
    <dgm:cxn modelId="{94665675-79E7-4B4E-949B-E281266DE720}" type="presParOf" srcId="{848A914C-8967-47D1-9538-47D22CFCDDD0}" destId="{9FED2D0A-6E41-4EF6-8D3F-3AB6FA12D120}" srcOrd="1" destOrd="0" presId="urn:microsoft.com/office/officeart/2005/8/layout/radial2"/>
    <dgm:cxn modelId="{86E835D9-E696-4DCC-99F0-D60FF8379B6F}" type="presParOf" srcId="{FB5E77DF-A2F6-4F1F-A25B-145DB83D32E9}" destId="{A20B3141-2DEC-4142-BF16-64B81774A183}" srcOrd="3" destOrd="0" presId="urn:microsoft.com/office/officeart/2005/8/layout/radial2"/>
    <dgm:cxn modelId="{963F5E0D-EBCE-432A-8D6C-5E827CEDB6DF}" type="presParOf" srcId="{FB5E77DF-A2F6-4F1F-A25B-145DB83D32E9}" destId="{85892EC4-0A40-43A1-8EBD-7EC63843A023}" srcOrd="4" destOrd="0" presId="urn:microsoft.com/office/officeart/2005/8/layout/radial2"/>
    <dgm:cxn modelId="{D3F26445-25F9-4973-BA0E-77D03DA071AC}" type="presParOf" srcId="{85892EC4-0A40-43A1-8EBD-7EC63843A023}" destId="{E16656A0-76C4-4C7E-AD2B-15470A9AD824}" srcOrd="0" destOrd="0" presId="urn:microsoft.com/office/officeart/2005/8/layout/radial2"/>
    <dgm:cxn modelId="{313903CC-B40C-4DE7-B5B4-10DF35F7BA1E}" type="presParOf" srcId="{85892EC4-0A40-43A1-8EBD-7EC63843A023}" destId="{78DE285B-3EF4-4F0C-A5CE-9EA3D9991B0D}" srcOrd="1" destOrd="0" presId="urn:microsoft.com/office/officeart/2005/8/layout/radial2"/>
    <dgm:cxn modelId="{6EC552D3-6564-40E0-9823-A390A31D3EF2}" type="presParOf" srcId="{FB5E77DF-A2F6-4F1F-A25B-145DB83D32E9}" destId="{5408B6DA-7019-4E52-A53E-EFFB898B6C9F}" srcOrd="5" destOrd="0" presId="urn:microsoft.com/office/officeart/2005/8/layout/radial2"/>
    <dgm:cxn modelId="{C4D51E06-0573-4B44-B7E7-70EADE65E036}" type="presParOf" srcId="{FB5E77DF-A2F6-4F1F-A25B-145DB83D32E9}" destId="{51A0FCDA-96B8-4B84-8AC9-384C8781E97C}" srcOrd="6" destOrd="0" presId="urn:microsoft.com/office/officeart/2005/8/layout/radial2"/>
    <dgm:cxn modelId="{E14842A2-3307-442C-B0F3-D39F7D6C9045}" type="presParOf" srcId="{51A0FCDA-96B8-4B84-8AC9-384C8781E97C}" destId="{6EDEE18D-5E5E-4065-8170-56E6417B8217}" srcOrd="0" destOrd="0" presId="urn:microsoft.com/office/officeart/2005/8/layout/radial2"/>
    <dgm:cxn modelId="{E7042FF8-A166-4082-92F0-9F640EF6B98A}" type="presParOf" srcId="{51A0FCDA-96B8-4B84-8AC9-384C8781E97C}" destId="{FFE8CF3D-0D78-4B25-BD95-B96EAAFE2268}" srcOrd="1" destOrd="0" presId="urn:microsoft.com/office/officeart/2005/8/layout/radial2"/>
    <dgm:cxn modelId="{586A3F4C-2A2A-42F2-A25B-47A9E8D6BFE3}" type="presParOf" srcId="{FB5E77DF-A2F6-4F1F-A25B-145DB83D32E9}" destId="{586D8E51-4649-4E5D-8447-FF68B73E8A38}" srcOrd="7" destOrd="0" presId="urn:microsoft.com/office/officeart/2005/8/layout/radial2"/>
    <dgm:cxn modelId="{DA49516C-DC45-46CE-BED0-9CE15CBEC983}" type="presParOf" srcId="{FB5E77DF-A2F6-4F1F-A25B-145DB83D32E9}" destId="{D539A5C7-C5B3-4FDF-8EB0-157FA7C11DC4}" srcOrd="8" destOrd="0" presId="urn:microsoft.com/office/officeart/2005/8/layout/radial2"/>
    <dgm:cxn modelId="{C03E9DC7-927C-4A6C-8737-431BD784ADC1}" type="presParOf" srcId="{D539A5C7-C5B3-4FDF-8EB0-157FA7C11DC4}" destId="{0899185E-3D13-45E5-8DF5-9A140CF5A588}" srcOrd="0" destOrd="0" presId="urn:microsoft.com/office/officeart/2005/8/layout/radial2"/>
    <dgm:cxn modelId="{8699F463-CCD6-491D-9616-D2E536E08A01}" type="presParOf" srcId="{D539A5C7-C5B3-4FDF-8EB0-157FA7C11DC4}" destId="{50BD24E5-750B-4DF4-8F4F-45AEFC36574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61E368-9471-43E9-849E-379D90987B3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B688F51-FBBB-43BB-9741-9A8847D3223A}">
      <dgm:prSet phldrT="[Text]"/>
      <dgm:spPr/>
      <dgm:t>
        <a:bodyPr/>
        <a:lstStyle/>
        <a:p>
          <a:r>
            <a:rPr lang="en-US" dirty="0" smtClean="0">
              <a:latin typeface="Calibri" panose="020F0502020204030204" pitchFamily="34" charset="0"/>
              <a:cs typeface="Calibri" panose="020F0502020204030204" pitchFamily="34" charset="0"/>
            </a:rPr>
            <a:t>Comprehensive Support and Improvement</a:t>
          </a:r>
          <a:endParaRPr lang="en-US" dirty="0">
            <a:latin typeface="Calibri" panose="020F0502020204030204" pitchFamily="34" charset="0"/>
            <a:cs typeface="Calibri" panose="020F0502020204030204" pitchFamily="34" charset="0"/>
          </a:endParaRPr>
        </a:p>
      </dgm:t>
    </dgm:pt>
    <dgm:pt modelId="{7E3854EB-932F-48E0-8649-968A67FF1C98}" type="parTrans" cxnId="{3FD1A262-EC8A-41EA-9618-434D7018BAA6}">
      <dgm:prSet/>
      <dgm:spPr/>
      <dgm:t>
        <a:bodyPr/>
        <a:lstStyle/>
        <a:p>
          <a:endParaRPr lang="en-US"/>
        </a:p>
      </dgm:t>
    </dgm:pt>
    <dgm:pt modelId="{F40F1460-6F05-4677-B7E2-7ED736703776}" type="sibTrans" cxnId="{3FD1A262-EC8A-41EA-9618-434D7018BAA6}">
      <dgm:prSet/>
      <dgm:spPr/>
      <dgm:t>
        <a:bodyPr/>
        <a:lstStyle/>
        <a:p>
          <a:endParaRPr lang="en-US"/>
        </a:p>
      </dgm:t>
    </dgm:pt>
    <dgm:pt modelId="{4FCB3143-F25C-448E-A2D8-F9F092B2612F}">
      <dgm:prSet phldrT="[Text]" custT="1"/>
      <dgm:spPr/>
      <dgm:t>
        <a:bodyPr/>
        <a:lstStyle/>
        <a:p>
          <a:r>
            <a:rPr lang="en-US" sz="1500" dirty="0" smtClean="0">
              <a:latin typeface="Calibri" panose="020F0502020204030204" pitchFamily="34" charset="0"/>
              <a:cs typeface="Calibri" panose="020F0502020204030204" pitchFamily="34" charset="0"/>
            </a:rPr>
            <a:t>Identification based on </a:t>
          </a:r>
          <a:r>
            <a:rPr lang="en-US" sz="1500" b="1" dirty="0" smtClean="0">
              <a:solidFill>
                <a:srgbClr val="C00000"/>
              </a:solidFill>
              <a:latin typeface="Calibri" panose="020F0502020204030204" pitchFamily="34" charset="0"/>
              <a:cs typeface="Calibri" panose="020F0502020204030204" pitchFamily="34" charset="0"/>
            </a:rPr>
            <a:t>ALL students </a:t>
          </a:r>
          <a:r>
            <a:rPr lang="en-US" sz="1500" dirty="0" smtClean="0">
              <a:latin typeface="Calibri" panose="020F0502020204030204" pitchFamily="34" charset="0"/>
              <a:cs typeface="Calibri" panose="020F0502020204030204" pitchFamily="34" charset="0"/>
            </a:rPr>
            <a:t>(not reporting groups</a:t>
          </a:r>
          <a:r>
            <a:rPr lang="en-US" sz="1400" dirty="0" smtClean="0">
              <a:latin typeface="Calibri" panose="020F0502020204030204" pitchFamily="34" charset="0"/>
              <a:cs typeface="Calibri" panose="020F0502020204030204" pitchFamily="34" charset="0"/>
            </a:rPr>
            <a:t>)</a:t>
          </a:r>
          <a:endParaRPr lang="en-US" sz="1400" dirty="0">
            <a:latin typeface="Calibri" panose="020F0502020204030204" pitchFamily="34" charset="0"/>
            <a:cs typeface="Calibri" panose="020F0502020204030204" pitchFamily="34" charset="0"/>
          </a:endParaRPr>
        </a:p>
      </dgm:t>
    </dgm:pt>
    <dgm:pt modelId="{7CB4F671-22B8-4353-9B50-91695F0AA6AE}" type="parTrans" cxnId="{CC979B92-FFE5-467C-8228-97B298C9301E}">
      <dgm:prSet/>
      <dgm:spPr/>
      <dgm:t>
        <a:bodyPr/>
        <a:lstStyle/>
        <a:p>
          <a:endParaRPr lang="en-US"/>
        </a:p>
      </dgm:t>
    </dgm:pt>
    <dgm:pt modelId="{A1EA3E09-3CFF-4980-8AC4-750A80E350A4}" type="sibTrans" cxnId="{CC979B92-FFE5-467C-8228-97B298C9301E}">
      <dgm:prSet/>
      <dgm:spPr/>
      <dgm:t>
        <a:bodyPr/>
        <a:lstStyle/>
        <a:p>
          <a:endParaRPr lang="en-US"/>
        </a:p>
      </dgm:t>
    </dgm:pt>
    <dgm:pt modelId="{7BC7D540-5A72-4AD5-A4A4-A2622775FC29}">
      <dgm:prSet phldrT="[Text]"/>
      <dgm:spPr/>
      <dgm:t>
        <a:bodyPr/>
        <a:lstStyle/>
        <a:p>
          <a:r>
            <a:rPr lang="en-US" dirty="0" smtClean="0">
              <a:latin typeface="Calibri" panose="020F0502020204030204" pitchFamily="34" charset="0"/>
              <a:cs typeface="Calibri" panose="020F0502020204030204" pitchFamily="34" charset="0"/>
            </a:rPr>
            <a:t>Additional Targeted Support and Improvement</a:t>
          </a:r>
          <a:endParaRPr lang="en-US" dirty="0">
            <a:latin typeface="Calibri" panose="020F0502020204030204" pitchFamily="34" charset="0"/>
            <a:cs typeface="Calibri" panose="020F0502020204030204" pitchFamily="34" charset="0"/>
          </a:endParaRPr>
        </a:p>
      </dgm:t>
    </dgm:pt>
    <dgm:pt modelId="{AAABDD16-29BD-42C4-9BEA-1B0B693EBCD4}" type="parTrans" cxnId="{DE0DEB80-F7FC-4D19-A437-FAA2974C36F3}">
      <dgm:prSet/>
      <dgm:spPr/>
      <dgm:t>
        <a:bodyPr/>
        <a:lstStyle/>
        <a:p>
          <a:endParaRPr lang="en-US"/>
        </a:p>
      </dgm:t>
    </dgm:pt>
    <dgm:pt modelId="{C5B315AB-EDC3-46DD-A295-A8B3D0CDA11B}" type="sibTrans" cxnId="{DE0DEB80-F7FC-4D19-A437-FAA2974C36F3}">
      <dgm:prSet/>
      <dgm:spPr/>
      <dgm:t>
        <a:bodyPr/>
        <a:lstStyle/>
        <a:p>
          <a:endParaRPr lang="en-US"/>
        </a:p>
      </dgm:t>
    </dgm:pt>
    <dgm:pt modelId="{E3F1FBEC-7412-4373-8F7D-E3E05AD2B91C}">
      <dgm:prSet phldrT="[Text]" custT="1"/>
      <dgm:spPr/>
      <dgm:t>
        <a:bodyPr/>
        <a:lstStyle/>
        <a:p>
          <a:r>
            <a:rPr lang="en-US" sz="1500" dirty="0" smtClean="0">
              <a:latin typeface="Calibri" panose="020F0502020204030204" pitchFamily="34" charset="0"/>
              <a:cs typeface="Calibri" panose="020F0502020204030204" pitchFamily="34" charset="0"/>
            </a:rPr>
            <a:t>Identification based on </a:t>
          </a:r>
          <a:r>
            <a:rPr lang="en-US" sz="1500" b="1" dirty="0" smtClean="0">
              <a:solidFill>
                <a:srgbClr val="C00000"/>
              </a:solidFill>
              <a:latin typeface="Calibri" panose="020F0502020204030204" pitchFamily="34" charset="0"/>
              <a:cs typeface="Calibri" panose="020F0502020204030204" pitchFamily="34" charset="0"/>
            </a:rPr>
            <a:t>reporting groups</a:t>
          </a:r>
          <a:endParaRPr lang="en-US" sz="1500" b="1" dirty="0">
            <a:solidFill>
              <a:srgbClr val="C00000"/>
            </a:solidFill>
            <a:latin typeface="Calibri" panose="020F0502020204030204" pitchFamily="34" charset="0"/>
            <a:cs typeface="Calibri" panose="020F0502020204030204" pitchFamily="34" charset="0"/>
          </a:endParaRPr>
        </a:p>
      </dgm:t>
    </dgm:pt>
    <dgm:pt modelId="{4BC2B26C-FB1D-4BC0-9790-53F224C35BB3}" type="parTrans" cxnId="{13773CE4-CB06-4BAC-BF52-8232E1A20A4B}">
      <dgm:prSet/>
      <dgm:spPr/>
      <dgm:t>
        <a:bodyPr/>
        <a:lstStyle/>
        <a:p>
          <a:endParaRPr lang="en-US"/>
        </a:p>
      </dgm:t>
    </dgm:pt>
    <dgm:pt modelId="{A9D26353-3639-4719-BEE4-61D96AC32B4F}" type="sibTrans" cxnId="{13773CE4-CB06-4BAC-BF52-8232E1A20A4B}">
      <dgm:prSet/>
      <dgm:spPr/>
      <dgm:t>
        <a:bodyPr/>
        <a:lstStyle/>
        <a:p>
          <a:endParaRPr lang="en-US"/>
        </a:p>
      </dgm:t>
    </dgm:pt>
    <dgm:pt modelId="{6722F135-E25F-4704-AF19-3D4900D0C613}">
      <dgm:prSet phldrT="[Text]"/>
      <dgm:spPr/>
      <dgm:t>
        <a:bodyPr/>
        <a:lstStyle/>
        <a:p>
          <a:r>
            <a:rPr lang="en-US" dirty="0" smtClean="0">
              <a:latin typeface="Calibri" panose="020F0502020204030204" pitchFamily="34" charset="0"/>
              <a:cs typeface="Calibri" panose="020F0502020204030204" pitchFamily="34" charset="0"/>
            </a:rPr>
            <a:t>Targeted Support and Improvement</a:t>
          </a:r>
          <a:endParaRPr lang="en-US" dirty="0">
            <a:latin typeface="Calibri" panose="020F0502020204030204" pitchFamily="34" charset="0"/>
            <a:cs typeface="Calibri" panose="020F0502020204030204" pitchFamily="34" charset="0"/>
          </a:endParaRPr>
        </a:p>
      </dgm:t>
    </dgm:pt>
    <dgm:pt modelId="{53D2C820-5524-4640-902A-FEBD494D5770}" type="parTrans" cxnId="{118F6E30-F236-4E38-A46B-47C2368F6458}">
      <dgm:prSet/>
      <dgm:spPr/>
      <dgm:t>
        <a:bodyPr/>
        <a:lstStyle/>
        <a:p>
          <a:endParaRPr lang="en-US"/>
        </a:p>
      </dgm:t>
    </dgm:pt>
    <dgm:pt modelId="{836F5868-7308-466F-9C73-3C1E9D099EF8}" type="sibTrans" cxnId="{118F6E30-F236-4E38-A46B-47C2368F6458}">
      <dgm:prSet/>
      <dgm:spPr/>
      <dgm:t>
        <a:bodyPr/>
        <a:lstStyle/>
        <a:p>
          <a:endParaRPr lang="en-US"/>
        </a:p>
      </dgm:t>
    </dgm:pt>
    <dgm:pt modelId="{32C37EA5-E51C-4113-9E00-DC86AD5CD009}">
      <dgm:prSet phldrT="[Text]" custT="1"/>
      <dgm:spPr/>
      <dgm:t>
        <a:bodyPr/>
        <a:lstStyle/>
        <a:p>
          <a:pPr algn="l"/>
          <a:r>
            <a:rPr lang="en-US" sz="1500" b="1" dirty="0" smtClean="0">
              <a:solidFill>
                <a:srgbClr val="C00000"/>
              </a:solidFill>
              <a:latin typeface="Calibri" panose="020F0502020204030204" pitchFamily="34" charset="0"/>
              <a:cs typeface="Calibri" panose="020F0502020204030204" pitchFamily="34" charset="0"/>
            </a:rPr>
            <a:t>Subset </a:t>
          </a:r>
          <a:r>
            <a:rPr lang="en-US" sz="1500" dirty="0" smtClean="0">
              <a:latin typeface="Calibri" panose="020F0502020204030204" pitchFamily="34" charset="0"/>
              <a:cs typeface="Calibri" panose="020F0502020204030204" pitchFamily="34" charset="0"/>
            </a:rPr>
            <a:t>of additional targeted support and improvement</a:t>
          </a:r>
          <a:endParaRPr lang="en-US" sz="1500" dirty="0">
            <a:latin typeface="Calibri" panose="020F0502020204030204" pitchFamily="34" charset="0"/>
            <a:cs typeface="Calibri" panose="020F0502020204030204" pitchFamily="34" charset="0"/>
          </a:endParaRPr>
        </a:p>
      </dgm:t>
    </dgm:pt>
    <dgm:pt modelId="{F935CF45-BD86-4E41-8EEE-70BAE4E51FC1}" type="parTrans" cxnId="{989A1A24-0338-4C73-8055-410F75EF4234}">
      <dgm:prSet/>
      <dgm:spPr/>
      <dgm:t>
        <a:bodyPr/>
        <a:lstStyle/>
        <a:p>
          <a:endParaRPr lang="en-US"/>
        </a:p>
      </dgm:t>
    </dgm:pt>
    <dgm:pt modelId="{40B2A9AD-8504-41ED-9185-A37C7A1FF135}" type="sibTrans" cxnId="{989A1A24-0338-4C73-8055-410F75EF4234}">
      <dgm:prSet/>
      <dgm:spPr/>
      <dgm:t>
        <a:bodyPr/>
        <a:lstStyle/>
        <a:p>
          <a:endParaRPr lang="en-US"/>
        </a:p>
      </dgm:t>
    </dgm:pt>
    <dgm:pt modelId="{1683023E-EDEA-41EB-9F82-BF31D6DB906E}">
      <dgm:prSet phldrT="[Text]" custT="1"/>
      <dgm:spPr/>
      <dgm:t>
        <a:bodyPr/>
        <a:lstStyle/>
        <a:p>
          <a:r>
            <a:rPr lang="en-US" sz="1500" dirty="0" smtClean="0">
              <a:latin typeface="Calibri" panose="020F0502020204030204" pitchFamily="34" charset="0"/>
              <a:cs typeface="Calibri" panose="020F0502020204030204" pitchFamily="34" charset="0"/>
            </a:rPr>
            <a:t>Lowest five percent of Title I schools</a:t>
          </a:r>
          <a:endParaRPr lang="en-US" sz="1500" dirty="0">
            <a:latin typeface="Calibri" panose="020F0502020204030204" pitchFamily="34" charset="0"/>
            <a:cs typeface="Calibri" panose="020F0502020204030204" pitchFamily="34" charset="0"/>
          </a:endParaRPr>
        </a:p>
      </dgm:t>
    </dgm:pt>
    <dgm:pt modelId="{BCC177BE-6EA6-4D46-94DF-A707F192AC77}" type="parTrans" cxnId="{B1FEB0CF-0FFE-42D3-84D8-A065A70C078C}">
      <dgm:prSet/>
      <dgm:spPr/>
      <dgm:t>
        <a:bodyPr/>
        <a:lstStyle/>
        <a:p>
          <a:endParaRPr lang="en-US"/>
        </a:p>
      </dgm:t>
    </dgm:pt>
    <dgm:pt modelId="{0970204D-3D36-4F56-8075-4D540DDBBCC9}" type="sibTrans" cxnId="{B1FEB0CF-0FFE-42D3-84D8-A065A70C078C}">
      <dgm:prSet/>
      <dgm:spPr/>
      <dgm:t>
        <a:bodyPr/>
        <a:lstStyle/>
        <a:p>
          <a:endParaRPr lang="en-US"/>
        </a:p>
      </dgm:t>
    </dgm:pt>
    <dgm:pt modelId="{E5193CD5-A3C8-46F9-BA6D-662080AC185D}">
      <dgm:prSet phldrT="[Text]" custT="1"/>
      <dgm:spPr/>
      <dgm:t>
        <a:bodyPr/>
        <a:lstStyle/>
        <a:p>
          <a:r>
            <a:rPr lang="en-US" sz="1500" dirty="0" smtClean="0">
              <a:latin typeface="Calibri" panose="020F0502020204030204" pitchFamily="34" charset="0"/>
              <a:cs typeface="Calibri" panose="020F0502020204030204" pitchFamily="34" charset="0"/>
            </a:rPr>
            <a:t>Any school with federal graduation rate below 67 percent</a:t>
          </a:r>
          <a:endParaRPr lang="en-US" sz="1500" dirty="0">
            <a:latin typeface="Calibri" panose="020F0502020204030204" pitchFamily="34" charset="0"/>
            <a:cs typeface="Calibri" panose="020F0502020204030204" pitchFamily="34" charset="0"/>
          </a:endParaRPr>
        </a:p>
      </dgm:t>
    </dgm:pt>
    <dgm:pt modelId="{00CCF0C3-29E9-409B-8F26-AEA22A217021}" type="parTrans" cxnId="{8EDDDA91-8148-460C-A439-E08E19AA6ACB}">
      <dgm:prSet/>
      <dgm:spPr/>
      <dgm:t>
        <a:bodyPr/>
        <a:lstStyle/>
        <a:p>
          <a:endParaRPr lang="en-US"/>
        </a:p>
      </dgm:t>
    </dgm:pt>
    <dgm:pt modelId="{47254A7D-31DF-4527-8F4E-8D63998AB2A4}" type="sibTrans" cxnId="{8EDDDA91-8148-460C-A439-E08E19AA6ACB}">
      <dgm:prSet/>
      <dgm:spPr/>
      <dgm:t>
        <a:bodyPr/>
        <a:lstStyle/>
        <a:p>
          <a:endParaRPr lang="en-US"/>
        </a:p>
      </dgm:t>
    </dgm:pt>
    <dgm:pt modelId="{D73F0BF2-5745-4565-9217-06451B0641E4}">
      <dgm:prSet phldrT="[Text]" custT="1"/>
      <dgm:spPr/>
      <dgm:t>
        <a:bodyPr/>
        <a:lstStyle/>
        <a:p>
          <a:r>
            <a:rPr lang="en-US" sz="1500" dirty="0" smtClean="0">
              <a:latin typeface="Calibri" panose="020F0502020204030204" pitchFamily="34" charset="0"/>
              <a:cs typeface="Calibri" panose="020F0502020204030204" pitchFamily="34" charset="0"/>
            </a:rPr>
            <a:t>Any school that performs at a lower level than comprehensive </a:t>
          </a:r>
          <a:r>
            <a:rPr lang="en-US" sz="1500" dirty="0" smtClean="0">
              <a:solidFill>
                <a:schemeClr val="tx1"/>
              </a:solidFill>
              <a:latin typeface="Calibri" panose="020F0502020204030204" pitchFamily="34" charset="0"/>
              <a:cs typeface="Calibri" panose="020F0502020204030204" pitchFamily="34" charset="0"/>
            </a:rPr>
            <a:t>schools</a:t>
          </a:r>
          <a:endParaRPr lang="en-US" sz="1500" dirty="0">
            <a:solidFill>
              <a:srgbClr val="FF0000"/>
            </a:solidFill>
            <a:latin typeface="Calibri" panose="020F0502020204030204" pitchFamily="34" charset="0"/>
            <a:cs typeface="Calibri" panose="020F0502020204030204" pitchFamily="34" charset="0"/>
          </a:endParaRPr>
        </a:p>
      </dgm:t>
    </dgm:pt>
    <dgm:pt modelId="{B49D8699-C7CB-4C29-978D-27CDEC7D09E0}" type="parTrans" cxnId="{B52A0362-7EE7-481F-9D5F-828E4BC4CCE8}">
      <dgm:prSet/>
      <dgm:spPr/>
      <dgm:t>
        <a:bodyPr/>
        <a:lstStyle/>
        <a:p>
          <a:endParaRPr lang="en-US"/>
        </a:p>
      </dgm:t>
    </dgm:pt>
    <dgm:pt modelId="{4547259B-96C5-4752-8A51-E23F6A026A82}" type="sibTrans" cxnId="{B52A0362-7EE7-481F-9D5F-828E4BC4CCE8}">
      <dgm:prSet/>
      <dgm:spPr/>
      <dgm:t>
        <a:bodyPr/>
        <a:lstStyle/>
        <a:p>
          <a:endParaRPr lang="en-US"/>
        </a:p>
      </dgm:t>
    </dgm:pt>
    <dgm:pt modelId="{269168F8-79A1-47EE-8A6F-4A1577FD37BF}">
      <dgm:prSet phldrT="[Text]" custT="1"/>
      <dgm:spPr/>
      <dgm:t>
        <a:bodyPr/>
        <a:lstStyle/>
        <a:p>
          <a:pPr algn="l"/>
          <a:r>
            <a:rPr lang="en-US" sz="1500" dirty="0" smtClean="0">
              <a:latin typeface="Calibri" panose="020F0502020204030204" pitchFamily="34" charset="0"/>
              <a:cs typeface="Calibri" panose="020F0502020204030204" pitchFamily="34" charset="0"/>
            </a:rPr>
            <a:t>Schools that do not improve over time</a:t>
          </a:r>
          <a:endParaRPr lang="en-US" sz="1500" dirty="0">
            <a:latin typeface="Calibri" panose="020F0502020204030204" pitchFamily="34" charset="0"/>
            <a:cs typeface="Calibri" panose="020F0502020204030204" pitchFamily="34" charset="0"/>
          </a:endParaRPr>
        </a:p>
      </dgm:t>
    </dgm:pt>
    <dgm:pt modelId="{B20613BA-01E1-45BA-B434-A4BE6EB0E60B}" type="parTrans" cxnId="{02D4DCDF-0938-4B62-8541-1DEBC4272F03}">
      <dgm:prSet/>
      <dgm:spPr/>
      <dgm:t>
        <a:bodyPr/>
        <a:lstStyle/>
        <a:p>
          <a:endParaRPr lang="en-US"/>
        </a:p>
      </dgm:t>
    </dgm:pt>
    <dgm:pt modelId="{870A0A1D-3B42-40E2-83AF-82AD192076F4}" type="sibTrans" cxnId="{02D4DCDF-0938-4B62-8541-1DEBC4272F03}">
      <dgm:prSet/>
      <dgm:spPr/>
      <dgm:t>
        <a:bodyPr/>
        <a:lstStyle/>
        <a:p>
          <a:endParaRPr lang="en-US"/>
        </a:p>
      </dgm:t>
    </dgm:pt>
    <dgm:pt modelId="{22A277F3-6AE9-42F9-AB2D-24E5497E5D58}">
      <dgm:prSet phldrT="[Text]" custT="1"/>
      <dgm:spPr/>
      <dgm:t>
        <a:bodyPr/>
        <a:lstStyle/>
        <a:p>
          <a:r>
            <a:rPr lang="en-US" sz="1500" dirty="0" smtClean="0">
              <a:latin typeface="Calibri" panose="020F0502020204030204" pitchFamily="34" charset="0"/>
              <a:cs typeface="Calibri" panose="020F0502020204030204" pitchFamily="34" charset="0"/>
            </a:rPr>
            <a:t>Low federal graduation rate </a:t>
          </a:r>
          <a:endParaRPr lang="en-US" sz="1500" dirty="0">
            <a:latin typeface="Calibri" panose="020F0502020204030204" pitchFamily="34" charset="0"/>
            <a:cs typeface="Calibri" panose="020F0502020204030204" pitchFamily="34" charset="0"/>
          </a:endParaRPr>
        </a:p>
      </dgm:t>
    </dgm:pt>
    <dgm:pt modelId="{400871B1-FF6A-4385-8F55-79FD5392F828}" type="parTrans" cxnId="{111AC3DF-3FA3-48A2-A867-9F35416CB282}">
      <dgm:prSet/>
      <dgm:spPr/>
      <dgm:t>
        <a:bodyPr/>
        <a:lstStyle/>
        <a:p>
          <a:endParaRPr lang="en-US"/>
        </a:p>
      </dgm:t>
    </dgm:pt>
    <dgm:pt modelId="{8896E4DA-6F46-464E-AB4F-9CBAC88A2207}" type="sibTrans" cxnId="{111AC3DF-3FA3-48A2-A867-9F35416CB282}">
      <dgm:prSet/>
      <dgm:spPr/>
      <dgm:t>
        <a:bodyPr/>
        <a:lstStyle/>
        <a:p>
          <a:endParaRPr lang="en-US"/>
        </a:p>
      </dgm:t>
    </dgm:pt>
    <dgm:pt modelId="{6536CEA9-5464-493C-9CBC-8C4D5103096A}" type="pres">
      <dgm:prSet presAssocID="{FC61E368-9471-43E9-849E-379D90987B36}" presName="diagram" presStyleCnt="0">
        <dgm:presLayoutVars>
          <dgm:chPref val="1"/>
          <dgm:dir/>
          <dgm:animOne val="branch"/>
          <dgm:animLvl val="lvl"/>
          <dgm:resizeHandles/>
        </dgm:presLayoutVars>
      </dgm:prSet>
      <dgm:spPr/>
      <dgm:t>
        <a:bodyPr/>
        <a:lstStyle/>
        <a:p>
          <a:endParaRPr lang="en-US"/>
        </a:p>
      </dgm:t>
    </dgm:pt>
    <dgm:pt modelId="{5F47591D-857E-42F1-93BF-87A27136A8CB}" type="pres">
      <dgm:prSet presAssocID="{FB688F51-FBBB-43BB-9741-9A8847D3223A}" presName="root" presStyleCnt="0"/>
      <dgm:spPr/>
    </dgm:pt>
    <dgm:pt modelId="{09A8A317-ED3B-4B04-8163-60FF4FBCB3D6}" type="pres">
      <dgm:prSet presAssocID="{FB688F51-FBBB-43BB-9741-9A8847D3223A}" presName="rootComposite" presStyleCnt="0"/>
      <dgm:spPr/>
    </dgm:pt>
    <dgm:pt modelId="{B1B09DF5-6EC6-4765-B813-524D51D6148D}" type="pres">
      <dgm:prSet presAssocID="{FB688F51-FBBB-43BB-9741-9A8847D3223A}" presName="rootText" presStyleLbl="node1" presStyleIdx="0" presStyleCnt="3"/>
      <dgm:spPr/>
      <dgm:t>
        <a:bodyPr/>
        <a:lstStyle/>
        <a:p>
          <a:endParaRPr lang="en-US"/>
        </a:p>
      </dgm:t>
    </dgm:pt>
    <dgm:pt modelId="{BFD19286-0F12-42B4-81D0-BDC0B4B5AB34}" type="pres">
      <dgm:prSet presAssocID="{FB688F51-FBBB-43BB-9741-9A8847D3223A}" presName="rootConnector" presStyleLbl="node1" presStyleIdx="0" presStyleCnt="3"/>
      <dgm:spPr/>
      <dgm:t>
        <a:bodyPr/>
        <a:lstStyle/>
        <a:p>
          <a:endParaRPr lang="en-US"/>
        </a:p>
      </dgm:t>
    </dgm:pt>
    <dgm:pt modelId="{AF87C779-CF84-4BE2-8792-9C0EC26FA044}" type="pres">
      <dgm:prSet presAssocID="{FB688F51-FBBB-43BB-9741-9A8847D3223A}" presName="childShape" presStyleCnt="0"/>
      <dgm:spPr/>
    </dgm:pt>
    <dgm:pt modelId="{EAF078BD-346F-4753-A4CC-0ABF0B1458CC}" type="pres">
      <dgm:prSet presAssocID="{7CB4F671-22B8-4353-9B50-91695F0AA6AE}" presName="Name13" presStyleLbl="parChTrans1D2" presStyleIdx="0" presStyleCnt="8"/>
      <dgm:spPr/>
      <dgm:t>
        <a:bodyPr/>
        <a:lstStyle/>
        <a:p>
          <a:endParaRPr lang="en-US"/>
        </a:p>
      </dgm:t>
    </dgm:pt>
    <dgm:pt modelId="{249A3AC7-7630-4653-A863-6828D1F635F1}" type="pres">
      <dgm:prSet presAssocID="{4FCB3143-F25C-448E-A2D8-F9F092B2612F}" presName="childText" presStyleLbl="bgAcc1" presStyleIdx="0" presStyleCnt="8">
        <dgm:presLayoutVars>
          <dgm:bulletEnabled val="1"/>
        </dgm:presLayoutVars>
      </dgm:prSet>
      <dgm:spPr/>
      <dgm:t>
        <a:bodyPr/>
        <a:lstStyle/>
        <a:p>
          <a:endParaRPr lang="en-US"/>
        </a:p>
      </dgm:t>
    </dgm:pt>
    <dgm:pt modelId="{B4BE8500-81C9-4F16-8AD6-DB83A9F29D4C}" type="pres">
      <dgm:prSet presAssocID="{BCC177BE-6EA6-4D46-94DF-A707F192AC77}" presName="Name13" presStyleLbl="parChTrans1D2" presStyleIdx="1" presStyleCnt="8"/>
      <dgm:spPr/>
      <dgm:t>
        <a:bodyPr/>
        <a:lstStyle/>
        <a:p>
          <a:endParaRPr lang="en-US"/>
        </a:p>
      </dgm:t>
    </dgm:pt>
    <dgm:pt modelId="{F3689A48-87C4-4D90-AD0D-61BDF421C5F7}" type="pres">
      <dgm:prSet presAssocID="{1683023E-EDEA-41EB-9F82-BF31D6DB906E}" presName="childText" presStyleLbl="bgAcc1" presStyleIdx="1" presStyleCnt="8">
        <dgm:presLayoutVars>
          <dgm:bulletEnabled val="1"/>
        </dgm:presLayoutVars>
      </dgm:prSet>
      <dgm:spPr/>
      <dgm:t>
        <a:bodyPr/>
        <a:lstStyle/>
        <a:p>
          <a:endParaRPr lang="en-US"/>
        </a:p>
      </dgm:t>
    </dgm:pt>
    <dgm:pt modelId="{3F3A4C59-6C3E-429C-82B3-4E265B91811B}" type="pres">
      <dgm:prSet presAssocID="{00CCF0C3-29E9-409B-8F26-AEA22A217021}" presName="Name13" presStyleLbl="parChTrans1D2" presStyleIdx="2" presStyleCnt="8"/>
      <dgm:spPr/>
      <dgm:t>
        <a:bodyPr/>
        <a:lstStyle/>
        <a:p>
          <a:endParaRPr lang="en-US"/>
        </a:p>
      </dgm:t>
    </dgm:pt>
    <dgm:pt modelId="{7F98B1BE-3D81-48E8-8A70-50E5521BB9A2}" type="pres">
      <dgm:prSet presAssocID="{E5193CD5-A3C8-46F9-BA6D-662080AC185D}" presName="childText" presStyleLbl="bgAcc1" presStyleIdx="2" presStyleCnt="8">
        <dgm:presLayoutVars>
          <dgm:bulletEnabled val="1"/>
        </dgm:presLayoutVars>
      </dgm:prSet>
      <dgm:spPr/>
      <dgm:t>
        <a:bodyPr/>
        <a:lstStyle/>
        <a:p>
          <a:endParaRPr lang="en-US"/>
        </a:p>
      </dgm:t>
    </dgm:pt>
    <dgm:pt modelId="{0E8C5AE2-15CD-463E-ADD8-09E795641DE1}" type="pres">
      <dgm:prSet presAssocID="{7BC7D540-5A72-4AD5-A4A4-A2622775FC29}" presName="root" presStyleCnt="0"/>
      <dgm:spPr/>
    </dgm:pt>
    <dgm:pt modelId="{CA0F239F-BD3A-4C8F-830B-A9141F227D52}" type="pres">
      <dgm:prSet presAssocID="{7BC7D540-5A72-4AD5-A4A4-A2622775FC29}" presName="rootComposite" presStyleCnt="0"/>
      <dgm:spPr/>
    </dgm:pt>
    <dgm:pt modelId="{1A901D1D-9CF6-4991-9459-008D7FB25641}" type="pres">
      <dgm:prSet presAssocID="{7BC7D540-5A72-4AD5-A4A4-A2622775FC29}" presName="rootText" presStyleLbl="node1" presStyleIdx="1" presStyleCnt="3"/>
      <dgm:spPr/>
      <dgm:t>
        <a:bodyPr/>
        <a:lstStyle/>
        <a:p>
          <a:endParaRPr lang="en-US"/>
        </a:p>
      </dgm:t>
    </dgm:pt>
    <dgm:pt modelId="{5F4E4B8E-5963-447B-BA85-B5772281737B}" type="pres">
      <dgm:prSet presAssocID="{7BC7D540-5A72-4AD5-A4A4-A2622775FC29}" presName="rootConnector" presStyleLbl="node1" presStyleIdx="1" presStyleCnt="3"/>
      <dgm:spPr/>
      <dgm:t>
        <a:bodyPr/>
        <a:lstStyle/>
        <a:p>
          <a:endParaRPr lang="en-US"/>
        </a:p>
      </dgm:t>
    </dgm:pt>
    <dgm:pt modelId="{F012A582-56A1-424B-B420-6AFF74B3AEA3}" type="pres">
      <dgm:prSet presAssocID="{7BC7D540-5A72-4AD5-A4A4-A2622775FC29}" presName="childShape" presStyleCnt="0"/>
      <dgm:spPr/>
    </dgm:pt>
    <dgm:pt modelId="{9277CF7F-71C5-4A03-B6ED-C2DB4BE31118}" type="pres">
      <dgm:prSet presAssocID="{4BC2B26C-FB1D-4BC0-9790-53F224C35BB3}" presName="Name13" presStyleLbl="parChTrans1D2" presStyleIdx="3" presStyleCnt="8"/>
      <dgm:spPr/>
      <dgm:t>
        <a:bodyPr/>
        <a:lstStyle/>
        <a:p>
          <a:endParaRPr lang="en-US"/>
        </a:p>
      </dgm:t>
    </dgm:pt>
    <dgm:pt modelId="{D673921E-F0DE-4966-83F7-1493FEA54A42}" type="pres">
      <dgm:prSet presAssocID="{E3F1FBEC-7412-4373-8F7D-E3E05AD2B91C}" presName="childText" presStyleLbl="bgAcc1" presStyleIdx="3" presStyleCnt="8">
        <dgm:presLayoutVars>
          <dgm:bulletEnabled val="1"/>
        </dgm:presLayoutVars>
      </dgm:prSet>
      <dgm:spPr/>
      <dgm:t>
        <a:bodyPr/>
        <a:lstStyle/>
        <a:p>
          <a:endParaRPr lang="en-US"/>
        </a:p>
      </dgm:t>
    </dgm:pt>
    <dgm:pt modelId="{8746C7EE-0FB1-449E-AEA6-931ED5E49E38}" type="pres">
      <dgm:prSet presAssocID="{B49D8699-C7CB-4C29-978D-27CDEC7D09E0}" presName="Name13" presStyleLbl="parChTrans1D2" presStyleIdx="4" presStyleCnt="8"/>
      <dgm:spPr/>
      <dgm:t>
        <a:bodyPr/>
        <a:lstStyle/>
        <a:p>
          <a:endParaRPr lang="en-US"/>
        </a:p>
      </dgm:t>
    </dgm:pt>
    <dgm:pt modelId="{85595432-F3E3-4175-99E5-F2CF97AD911A}" type="pres">
      <dgm:prSet presAssocID="{D73F0BF2-5745-4565-9217-06451B0641E4}" presName="childText" presStyleLbl="bgAcc1" presStyleIdx="4" presStyleCnt="8" custScaleY="135070">
        <dgm:presLayoutVars>
          <dgm:bulletEnabled val="1"/>
        </dgm:presLayoutVars>
      </dgm:prSet>
      <dgm:spPr/>
      <dgm:t>
        <a:bodyPr/>
        <a:lstStyle/>
        <a:p>
          <a:endParaRPr lang="en-US"/>
        </a:p>
      </dgm:t>
    </dgm:pt>
    <dgm:pt modelId="{6FDE99B0-B969-478D-A3E7-803664B1975F}" type="pres">
      <dgm:prSet presAssocID="{400871B1-FF6A-4385-8F55-79FD5392F828}" presName="Name13" presStyleLbl="parChTrans1D2" presStyleIdx="5" presStyleCnt="8"/>
      <dgm:spPr/>
      <dgm:t>
        <a:bodyPr/>
        <a:lstStyle/>
        <a:p>
          <a:endParaRPr lang="en-US"/>
        </a:p>
      </dgm:t>
    </dgm:pt>
    <dgm:pt modelId="{6DA6725A-B1F2-4378-AE23-27A92FDFCAB7}" type="pres">
      <dgm:prSet presAssocID="{22A277F3-6AE9-42F9-AB2D-24E5497E5D58}" presName="childText" presStyleLbl="bgAcc1" presStyleIdx="5" presStyleCnt="8" custScaleY="82069" custLinFactNeighborY="-3961">
        <dgm:presLayoutVars>
          <dgm:bulletEnabled val="1"/>
        </dgm:presLayoutVars>
      </dgm:prSet>
      <dgm:spPr/>
      <dgm:t>
        <a:bodyPr/>
        <a:lstStyle/>
        <a:p>
          <a:endParaRPr lang="en-US"/>
        </a:p>
      </dgm:t>
    </dgm:pt>
    <dgm:pt modelId="{F34EEC2C-5A46-4543-BA94-1A5368E276C8}" type="pres">
      <dgm:prSet presAssocID="{6722F135-E25F-4704-AF19-3D4900D0C613}" presName="root" presStyleCnt="0"/>
      <dgm:spPr/>
    </dgm:pt>
    <dgm:pt modelId="{632E685D-E836-4D9D-B785-6371B6C9E7FA}" type="pres">
      <dgm:prSet presAssocID="{6722F135-E25F-4704-AF19-3D4900D0C613}" presName="rootComposite" presStyleCnt="0"/>
      <dgm:spPr/>
    </dgm:pt>
    <dgm:pt modelId="{813E8ECA-4246-42CC-BA49-2BBC71FB4267}" type="pres">
      <dgm:prSet presAssocID="{6722F135-E25F-4704-AF19-3D4900D0C613}" presName="rootText" presStyleLbl="node1" presStyleIdx="2" presStyleCnt="3" custLinFactY="23912" custLinFactNeighborY="100000"/>
      <dgm:spPr/>
      <dgm:t>
        <a:bodyPr/>
        <a:lstStyle/>
        <a:p>
          <a:endParaRPr lang="en-US"/>
        </a:p>
      </dgm:t>
    </dgm:pt>
    <dgm:pt modelId="{D863CC38-5896-4534-8B1B-38BA12D3C348}" type="pres">
      <dgm:prSet presAssocID="{6722F135-E25F-4704-AF19-3D4900D0C613}" presName="rootConnector" presStyleLbl="node1" presStyleIdx="2" presStyleCnt="3"/>
      <dgm:spPr/>
      <dgm:t>
        <a:bodyPr/>
        <a:lstStyle/>
        <a:p>
          <a:endParaRPr lang="en-US"/>
        </a:p>
      </dgm:t>
    </dgm:pt>
    <dgm:pt modelId="{70171F5D-40C7-4A2E-A362-3CD9B74738FB}" type="pres">
      <dgm:prSet presAssocID="{6722F135-E25F-4704-AF19-3D4900D0C613}" presName="childShape" presStyleCnt="0"/>
      <dgm:spPr/>
    </dgm:pt>
    <dgm:pt modelId="{A0A7D21D-64C4-4950-AC05-9A19058D5DE0}" type="pres">
      <dgm:prSet presAssocID="{F935CF45-BD86-4E41-8EEE-70BAE4E51FC1}" presName="Name13" presStyleLbl="parChTrans1D2" presStyleIdx="6" presStyleCnt="8"/>
      <dgm:spPr/>
      <dgm:t>
        <a:bodyPr/>
        <a:lstStyle/>
        <a:p>
          <a:endParaRPr lang="en-US"/>
        </a:p>
      </dgm:t>
    </dgm:pt>
    <dgm:pt modelId="{C1AAF31E-8B16-42F8-921F-3B4B2A8D2B0A}" type="pres">
      <dgm:prSet presAssocID="{32C37EA5-E51C-4113-9E00-DC86AD5CD009}" presName="childText" presStyleLbl="bgAcc1" presStyleIdx="6" presStyleCnt="8" custScaleX="113341" custLinFactY="26955" custLinFactNeighborY="100000">
        <dgm:presLayoutVars>
          <dgm:bulletEnabled val="1"/>
        </dgm:presLayoutVars>
      </dgm:prSet>
      <dgm:spPr/>
      <dgm:t>
        <a:bodyPr/>
        <a:lstStyle/>
        <a:p>
          <a:endParaRPr lang="en-US"/>
        </a:p>
      </dgm:t>
    </dgm:pt>
    <dgm:pt modelId="{C562F060-1077-4415-9465-2DBC6231469F}" type="pres">
      <dgm:prSet presAssocID="{B20613BA-01E1-45BA-B434-A4BE6EB0E60B}" presName="Name13" presStyleLbl="parChTrans1D2" presStyleIdx="7" presStyleCnt="8"/>
      <dgm:spPr/>
      <dgm:t>
        <a:bodyPr/>
        <a:lstStyle/>
        <a:p>
          <a:endParaRPr lang="en-US"/>
        </a:p>
      </dgm:t>
    </dgm:pt>
    <dgm:pt modelId="{FC113386-BAB8-4A85-9A69-4D82947AEB60}" type="pres">
      <dgm:prSet presAssocID="{269168F8-79A1-47EE-8A6F-4A1577FD37BF}" presName="childText" presStyleLbl="bgAcc1" presStyleIdx="7" presStyleCnt="8" custScaleX="114670" custScaleY="84308" custLinFactY="21995" custLinFactNeighborY="100000">
        <dgm:presLayoutVars>
          <dgm:bulletEnabled val="1"/>
        </dgm:presLayoutVars>
      </dgm:prSet>
      <dgm:spPr/>
      <dgm:t>
        <a:bodyPr/>
        <a:lstStyle/>
        <a:p>
          <a:endParaRPr lang="en-US"/>
        </a:p>
      </dgm:t>
    </dgm:pt>
  </dgm:ptLst>
  <dgm:cxnLst>
    <dgm:cxn modelId="{DE0DEB80-F7FC-4D19-A437-FAA2974C36F3}" srcId="{FC61E368-9471-43E9-849E-379D90987B36}" destId="{7BC7D540-5A72-4AD5-A4A4-A2622775FC29}" srcOrd="1" destOrd="0" parTransId="{AAABDD16-29BD-42C4-9BEA-1B0B693EBCD4}" sibTransId="{C5B315AB-EDC3-46DD-A295-A8B3D0CDA11B}"/>
    <dgm:cxn modelId="{BE251CD5-5AE7-4202-AD14-346265B1349E}" type="presOf" srcId="{FC61E368-9471-43E9-849E-379D90987B36}" destId="{6536CEA9-5464-493C-9CBC-8C4D5103096A}" srcOrd="0" destOrd="0" presId="urn:microsoft.com/office/officeart/2005/8/layout/hierarchy3"/>
    <dgm:cxn modelId="{F2ECB772-5476-4BBA-9C91-720A26A21DDA}" type="presOf" srcId="{1683023E-EDEA-41EB-9F82-BF31D6DB906E}" destId="{F3689A48-87C4-4D90-AD0D-61BDF421C5F7}" srcOrd="0" destOrd="0" presId="urn:microsoft.com/office/officeart/2005/8/layout/hierarchy3"/>
    <dgm:cxn modelId="{118F6E30-F236-4E38-A46B-47C2368F6458}" srcId="{FC61E368-9471-43E9-849E-379D90987B36}" destId="{6722F135-E25F-4704-AF19-3D4900D0C613}" srcOrd="2" destOrd="0" parTransId="{53D2C820-5524-4640-902A-FEBD494D5770}" sibTransId="{836F5868-7308-466F-9C73-3C1E9D099EF8}"/>
    <dgm:cxn modelId="{2FFE3E01-4C18-400E-B2B2-02785CE0E039}" type="presOf" srcId="{6722F135-E25F-4704-AF19-3D4900D0C613}" destId="{813E8ECA-4246-42CC-BA49-2BBC71FB4267}" srcOrd="0" destOrd="0" presId="urn:microsoft.com/office/officeart/2005/8/layout/hierarchy3"/>
    <dgm:cxn modelId="{DA3B6941-39EA-4910-8663-D4B834409BB9}" type="presOf" srcId="{E3F1FBEC-7412-4373-8F7D-E3E05AD2B91C}" destId="{D673921E-F0DE-4966-83F7-1493FEA54A42}" srcOrd="0" destOrd="0" presId="urn:microsoft.com/office/officeart/2005/8/layout/hierarchy3"/>
    <dgm:cxn modelId="{92FEF38B-01B2-4B87-938F-BFCA6BDF0012}" type="presOf" srcId="{400871B1-FF6A-4385-8F55-79FD5392F828}" destId="{6FDE99B0-B969-478D-A3E7-803664B1975F}" srcOrd="0" destOrd="0" presId="urn:microsoft.com/office/officeart/2005/8/layout/hierarchy3"/>
    <dgm:cxn modelId="{76117C53-DF4D-4493-B7F7-F16960ECD41C}" type="presOf" srcId="{B49D8699-C7CB-4C29-978D-27CDEC7D09E0}" destId="{8746C7EE-0FB1-449E-AEA6-931ED5E49E38}" srcOrd="0" destOrd="0" presId="urn:microsoft.com/office/officeart/2005/8/layout/hierarchy3"/>
    <dgm:cxn modelId="{B1FEB0CF-0FFE-42D3-84D8-A065A70C078C}" srcId="{FB688F51-FBBB-43BB-9741-9A8847D3223A}" destId="{1683023E-EDEA-41EB-9F82-BF31D6DB906E}" srcOrd="1" destOrd="0" parTransId="{BCC177BE-6EA6-4D46-94DF-A707F192AC77}" sibTransId="{0970204D-3D36-4F56-8075-4D540DDBBCC9}"/>
    <dgm:cxn modelId="{111AC3DF-3FA3-48A2-A867-9F35416CB282}" srcId="{7BC7D540-5A72-4AD5-A4A4-A2622775FC29}" destId="{22A277F3-6AE9-42F9-AB2D-24E5497E5D58}" srcOrd="2" destOrd="0" parTransId="{400871B1-FF6A-4385-8F55-79FD5392F828}" sibTransId="{8896E4DA-6F46-464E-AB4F-9CBAC88A2207}"/>
    <dgm:cxn modelId="{02D4DCDF-0938-4B62-8541-1DEBC4272F03}" srcId="{6722F135-E25F-4704-AF19-3D4900D0C613}" destId="{269168F8-79A1-47EE-8A6F-4A1577FD37BF}" srcOrd="1" destOrd="0" parTransId="{B20613BA-01E1-45BA-B434-A4BE6EB0E60B}" sibTransId="{870A0A1D-3B42-40E2-83AF-82AD192076F4}"/>
    <dgm:cxn modelId="{72CCC279-B635-4C19-854D-F9F76F3F0D79}" type="presOf" srcId="{D73F0BF2-5745-4565-9217-06451B0641E4}" destId="{85595432-F3E3-4175-99E5-F2CF97AD911A}" srcOrd="0" destOrd="0" presId="urn:microsoft.com/office/officeart/2005/8/layout/hierarchy3"/>
    <dgm:cxn modelId="{2334A3B2-B6BA-4FA5-BCCA-46CC87A7307C}" type="presOf" srcId="{269168F8-79A1-47EE-8A6F-4A1577FD37BF}" destId="{FC113386-BAB8-4A85-9A69-4D82947AEB60}" srcOrd="0" destOrd="0" presId="urn:microsoft.com/office/officeart/2005/8/layout/hierarchy3"/>
    <dgm:cxn modelId="{13773CE4-CB06-4BAC-BF52-8232E1A20A4B}" srcId="{7BC7D540-5A72-4AD5-A4A4-A2622775FC29}" destId="{E3F1FBEC-7412-4373-8F7D-E3E05AD2B91C}" srcOrd="0" destOrd="0" parTransId="{4BC2B26C-FB1D-4BC0-9790-53F224C35BB3}" sibTransId="{A9D26353-3639-4719-BEE4-61D96AC32B4F}"/>
    <dgm:cxn modelId="{9786707B-4299-4482-8B76-205501DCF02D}" type="presOf" srcId="{FB688F51-FBBB-43BB-9741-9A8847D3223A}" destId="{B1B09DF5-6EC6-4765-B813-524D51D6148D}" srcOrd="0" destOrd="0" presId="urn:microsoft.com/office/officeart/2005/8/layout/hierarchy3"/>
    <dgm:cxn modelId="{7161E48C-56F8-4AF3-AF2C-D7BB622859A8}" type="presOf" srcId="{7BC7D540-5A72-4AD5-A4A4-A2622775FC29}" destId="{5F4E4B8E-5963-447B-BA85-B5772281737B}" srcOrd="1" destOrd="0" presId="urn:microsoft.com/office/officeart/2005/8/layout/hierarchy3"/>
    <dgm:cxn modelId="{1A2F8044-F8E1-49F3-884B-ED5B24587C69}" type="presOf" srcId="{6722F135-E25F-4704-AF19-3D4900D0C613}" destId="{D863CC38-5896-4534-8B1B-38BA12D3C348}" srcOrd="1" destOrd="0" presId="urn:microsoft.com/office/officeart/2005/8/layout/hierarchy3"/>
    <dgm:cxn modelId="{B0C34C9B-FB74-4126-8983-85F9EAD2DC71}" type="presOf" srcId="{7CB4F671-22B8-4353-9B50-91695F0AA6AE}" destId="{EAF078BD-346F-4753-A4CC-0ABF0B1458CC}" srcOrd="0" destOrd="0" presId="urn:microsoft.com/office/officeart/2005/8/layout/hierarchy3"/>
    <dgm:cxn modelId="{C05355C3-140E-4892-BF24-889FE514E191}" type="presOf" srcId="{E5193CD5-A3C8-46F9-BA6D-662080AC185D}" destId="{7F98B1BE-3D81-48E8-8A70-50E5521BB9A2}" srcOrd="0" destOrd="0" presId="urn:microsoft.com/office/officeart/2005/8/layout/hierarchy3"/>
    <dgm:cxn modelId="{CC979B92-FFE5-467C-8228-97B298C9301E}" srcId="{FB688F51-FBBB-43BB-9741-9A8847D3223A}" destId="{4FCB3143-F25C-448E-A2D8-F9F092B2612F}" srcOrd="0" destOrd="0" parTransId="{7CB4F671-22B8-4353-9B50-91695F0AA6AE}" sibTransId="{A1EA3E09-3CFF-4980-8AC4-750A80E350A4}"/>
    <dgm:cxn modelId="{61890571-89F1-4CBE-8D63-B55B2C8DA9D0}" type="presOf" srcId="{BCC177BE-6EA6-4D46-94DF-A707F192AC77}" destId="{B4BE8500-81C9-4F16-8AD6-DB83A9F29D4C}" srcOrd="0" destOrd="0" presId="urn:microsoft.com/office/officeart/2005/8/layout/hierarchy3"/>
    <dgm:cxn modelId="{EF85DFDD-E4EC-4484-9781-F0B94B1407FF}" type="presOf" srcId="{32C37EA5-E51C-4113-9E00-DC86AD5CD009}" destId="{C1AAF31E-8B16-42F8-921F-3B4B2A8D2B0A}" srcOrd="0" destOrd="0" presId="urn:microsoft.com/office/officeart/2005/8/layout/hierarchy3"/>
    <dgm:cxn modelId="{6530802E-0FB0-4644-8D5E-CBC313A54FBE}" type="presOf" srcId="{FB688F51-FBBB-43BB-9741-9A8847D3223A}" destId="{BFD19286-0F12-42B4-81D0-BDC0B4B5AB34}" srcOrd="1" destOrd="0" presId="urn:microsoft.com/office/officeart/2005/8/layout/hierarchy3"/>
    <dgm:cxn modelId="{9DDFE2D8-2EB3-4697-A217-BE47B152FEE2}" type="presOf" srcId="{F935CF45-BD86-4E41-8EEE-70BAE4E51FC1}" destId="{A0A7D21D-64C4-4950-AC05-9A19058D5DE0}" srcOrd="0" destOrd="0" presId="urn:microsoft.com/office/officeart/2005/8/layout/hierarchy3"/>
    <dgm:cxn modelId="{B9A2E6AB-6415-4AF2-93A0-16CBD33FD761}" type="presOf" srcId="{4FCB3143-F25C-448E-A2D8-F9F092B2612F}" destId="{249A3AC7-7630-4653-A863-6828D1F635F1}" srcOrd="0" destOrd="0" presId="urn:microsoft.com/office/officeart/2005/8/layout/hierarchy3"/>
    <dgm:cxn modelId="{8EDDDA91-8148-460C-A439-E08E19AA6ACB}" srcId="{FB688F51-FBBB-43BB-9741-9A8847D3223A}" destId="{E5193CD5-A3C8-46F9-BA6D-662080AC185D}" srcOrd="2" destOrd="0" parTransId="{00CCF0C3-29E9-409B-8F26-AEA22A217021}" sibTransId="{47254A7D-31DF-4527-8F4E-8D63998AB2A4}"/>
    <dgm:cxn modelId="{D428A3E3-CF33-407B-82A1-B272CBECEB02}" type="presOf" srcId="{22A277F3-6AE9-42F9-AB2D-24E5497E5D58}" destId="{6DA6725A-B1F2-4378-AE23-27A92FDFCAB7}" srcOrd="0" destOrd="0" presId="urn:microsoft.com/office/officeart/2005/8/layout/hierarchy3"/>
    <dgm:cxn modelId="{A5A5DBBC-DDDE-4A5E-BA6B-C8A647D0C623}" type="presOf" srcId="{B20613BA-01E1-45BA-B434-A4BE6EB0E60B}" destId="{C562F060-1077-4415-9465-2DBC6231469F}" srcOrd="0" destOrd="0" presId="urn:microsoft.com/office/officeart/2005/8/layout/hierarchy3"/>
    <dgm:cxn modelId="{9920618A-54B0-4403-8EC8-5350FBF81273}" type="presOf" srcId="{7BC7D540-5A72-4AD5-A4A4-A2622775FC29}" destId="{1A901D1D-9CF6-4991-9459-008D7FB25641}" srcOrd="0" destOrd="0" presId="urn:microsoft.com/office/officeart/2005/8/layout/hierarchy3"/>
    <dgm:cxn modelId="{2C1D0ABB-DCB4-4453-B3A2-B4225B353DBE}" type="presOf" srcId="{00CCF0C3-29E9-409B-8F26-AEA22A217021}" destId="{3F3A4C59-6C3E-429C-82B3-4E265B91811B}" srcOrd="0" destOrd="0" presId="urn:microsoft.com/office/officeart/2005/8/layout/hierarchy3"/>
    <dgm:cxn modelId="{989A1A24-0338-4C73-8055-410F75EF4234}" srcId="{6722F135-E25F-4704-AF19-3D4900D0C613}" destId="{32C37EA5-E51C-4113-9E00-DC86AD5CD009}" srcOrd="0" destOrd="0" parTransId="{F935CF45-BD86-4E41-8EEE-70BAE4E51FC1}" sibTransId="{40B2A9AD-8504-41ED-9185-A37C7A1FF135}"/>
    <dgm:cxn modelId="{B52A0362-7EE7-481F-9D5F-828E4BC4CCE8}" srcId="{7BC7D540-5A72-4AD5-A4A4-A2622775FC29}" destId="{D73F0BF2-5745-4565-9217-06451B0641E4}" srcOrd="1" destOrd="0" parTransId="{B49D8699-C7CB-4C29-978D-27CDEC7D09E0}" sibTransId="{4547259B-96C5-4752-8A51-E23F6A026A82}"/>
    <dgm:cxn modelId="{FCB98C9F-2E79-4C0E-B910-E293D560F240}" type="presOf" srcId="{4BC2B26C-FB1D-4BC0-9790-53F224C35BB3}" destId="{9277CF7F-71C5-4A03-B6ED-C2DB4BE31118}" srcOrd="0" destOrd="0" presId="urn:microsoft.com/office/officeart/2005/8/layout/hierarchy3"/>
    <dgm:cxn modelId="{3FD1A262-EC8A-41EA-9618-434D7018BAA6}" srcId="{FC61E368-9471-43E9-849E-379D90987B36}" destId="{FB688F51-FBBB-43BB-9741-9A8847D3223A}" srcOrd="0" destOrd="0" parTransId="{7E3854EB-932F-48E0-8649-968A67FF1C98}" sibTransId="{F40F1460-6F05-4677-B7E2-7ED736703776}"/>
    <dgm:cxn modelId="{DBCC1A82-B23A-4562-8FBC-FF0835512F7C}" type="presParOf" srcId="{6536CEA9-5464-493C-9CBC-8C4D5103096A}" destId="{5F47591D-857E-42F1-93BF-87A27136A8CB}" srcOrd="0" destOrd="0" presId="urn:microsoft.com/office/officeart/2005/8/layout/hierarchy3"/>
    <dgm:cxn modelId="{0F4259C7-1D21-4A50-9DBF-49941E261E86}" type="presParOf" srcId="{5F47591D-857E-42F1-93BF-87A27136A8CB}" destId="{09A8A317-ED3B-4B04-8163-60FF4FBCB3D6}" srcOrd="0" destOrd="0" presId="urn:microsoft.com/office/officeart/2005/8/layout/hierarchy3"/>
    <dgm:cxn modelId="{8A13B4D9-B013-46FA-8FDC-B234EA9D1DBF}" type="presParOf" srcId="{09A8A317-ED3B-4B04-8163-60FF4FBCB3D6}" destId="{B1B09DF5-6EC6-4765-B813-524D51D6148D}" srcOrd="0" destOrd="0" presId="urn:microsoft.com/office/officeart/2005/8/layout/hierarchy3"/>
    <dgm:cxn modelId="{08E9861F-6D12-440E-9E79-CDC0F19FA8DA}" type="presParOf" srcId="{09A8A317-ED3B-4B04-8163-60FF4FBCB3D6}" destId="{BFD19286-0F12-42B4-81D0-BDC0B4B5AB34}" srcOrd="1" destOrd="0" presId="urn:microsoft.com/office/officeart/2005/8/layout/hierarchy3"/>
    <dgm:cxn modelId="{B65932BF-9C61-4175-9351-9859A43DD2FC}" type="presParOf" srcId="{5F47591D-857E-42F1-93BF-87A27136A8CB}" destId="{AF87C779-CF84-4BE2-8792-9C0EC26FA044}" srcOrd="1" destOrd="0" presId="urn:microsoft.com/office/officeart/2005/8/layout/hierarchy3"/>
    <dgm:cxn modelId="{1FC210CB-C35B-4B85-92CB-F302341AA4C1}" type="presParOf" srcId="{AF87C779-CF84-4BE2-8792-9C0EC26FA044}" destId="{EAF078BD-346F-4753-A4CC-0ABF0B1458CC}" srcOrd="0" destOrd="0" presId="urn:microsoft.com/office/officeart/2005/8/layout/hierarchy3"/>
    <dgm:cxn modelId="{DE5C84CF-5F98-48EF-8F97-6A867524B7F1}" type="presParOf" srcId="{AF87C779-CF84-4BE2-8792-9C0EC26FA044}" destId="{249A3AC7-7630-4653-A863-6828D1F635F1}" srcOrd="1" destOrd="0" presId="urn:microsoft.com/office/officeart/2005/8/layout/hierarchy3"/>
    <dgm:cxn modelId="{4C9007AB-1E14-4D71-966F-C4718814EF56}" type="presParOf" srcId="{AF87C779-CF84-4BE2-8792-9C0EC26FA044}" destId="{B4BE8500-81C9-4F16-8AD6-DB83A9F29D4C}" srcOrd="2" destOrd="0" presId="urn:microsoft.com/office/officeart/2005/8/layout/hierarchy3"/>
    <dgm:cxn modelId="{64F1649A-6AA2-4EBB-8615-9175DA0E5E03}" type="presParOf" srcId="{AF87C779-CF84-4BE2-8792-9C0EC26FA044}" destId="{F3689A48-87C4-4D90-AD0D-61BDF421C5F7}" srcOrd="3" destOrd="0" presId="urn:microsoft.com/office/officeart/2005/8/layout/hierarchy3"/>
    <dgm:cxn modelId="{C9919842-0778-4333-A875-2372AB6BF5FF}" type="presParOf" srcId="{AF87C779-CF84-4BE2-8792-9C0EC26FA044}" destId="{3F3A4C59-6C3E-429C-82B3-4E265B91811B}" srcOrd="4" destOrd="0" presId="urn:microsoft.com/office/officeart/2005/8/layout/hierarchy3"/>
    <dgm:cxn modelId="{2A348953-0A6D-4B72-A88F-CE10FF0F47C5}" type="presParOf" srcId="{AF87C779-CF84-4BE2-8792-9C0EC26FA044}" destId="{7F98B1BE-3D81-48E8-8A70-50E5521BB9A2}" srcOrd="5" destOrd="0" presId="urn:microsoft.com/office/officeart/2005/8/layout/hierarchy3"/>
    <dgm:cxn modelId="{7D87BEF1-9E95-4991-B01B-081F15947C88}" type="presParOf" srcId="{6536CEA9-5464-493C-9CBC-8C4D5103096A}" destId="{0E8C5AE2-15CD-463E-ADD8-09E795641DE1}" srcOrd="1" destOrd="0" presId="urn:microsoft.com/office/officeart/2005/8/layout/hierarchy3"/>
    <dgm:cxn modelId="{D2A11CBE-2565-4D8D-847A-50F8BE585421}" type="presParOf" srcId="{0E8C5AE2-15CD-463E-ADD8-09E795641DE1}" destId="{CA0F239F-BD3A-4C8F-830B-A9141F227D52}" srcOrd="0" destOrd="0" presId="urn:microsoft.com/office/officeart/2005/8/layout/hierarchy3"/>
    <dgm:cxn modelId="{04D1A41B-E6E3-4773-AB99-933541DCB99D}" type="presParOf" srcId="{CA0F239F-BD3A-4C8F-830B-A9141F227D52}" destId="{1A901D1D-9CF6-4991-9459-008D7FB25641}" srcOrd="0" destOrd="0" presId="urn:microsoft.com/office/officeart/2005/8/layout/hierarchy3"/>
    <dgm:cxn modelId="{D6BAEE5D-861C-47DC-AC82-3A1A565B7C88}" type="presParOf" srcId="{CA0F239F-BD3A-4C8F-830B-A9141F227D52}" destId="{5F4E4B8E-5963-447B-BA85-B5772281737B}" srcOrd="1" destOrd="0" presId="urn:microsoft.com/office/officeart/2005/8/layout/hierarchy3"/>
    <dgm:cxn modelId="{05C3D98D-8A27-43C6-8821-609CF7808C5D}" type="presParOf" srcId="{0E8C5AE2-15CD-463E-ADD8-09E795641DE1}" destId="{F012A582-56A1-424B-B420-6AFF74B3AEA3}" srcOrd="1" destOrd="0" presId="urn:microsoft.com/office/officeart/2005/8/layout/hierarchy3"/>
    <dgm:cxn modelId="{C2AD9F43-827A-410D-8B46-D5C7D50108BA}" type="presParOf" srcId="{F012A582-56A1-424B-B420-6AFF74B3AEA3}" destId="{9277CF7F-71C5-4A03-B6ED-C2DB4BE31118}" srcOrd="0" destOrd="0" presId="urn:microsoft.com/office/officeart/2005/8/layout/hierarchy3"/>
    <dgm:cxn modelId="{9D739033-7092-48E7-A842-8AB5229E362D}" type="presParOf" srcId="{F012A582-56A1-424B-B420-6AFF74B3AEA3}" destId="{D673921E-F0DE-4966-83F7-1493FEA54A42}" srcOrd="1" destOrd="0" presId="urn:microsoft.com/office/officeart/2005/8/layout/hierarchy3"/>
    <dgm:cxn modelId="{10151388-3E7E-4881-B85F-9E7C402DCBF6}" type="presParOf" srcId="{F012A582-56A1-424B-B420-6AFF74B3AEA3}" destId="{8746C7EE-0FB1-449E-AEA6-931ED5E49E38}" srcOrd="2" destOrd="0" presId="urn:microsoft.com/office/officeart/2005/8/layout/hierarchy3"/>
    <dgm:cxn modelId="{41BE4415-4FC8-4C58-81FE-0BE4D88B2F48}" type="presParOf" srcId="{F012A582-56A1-424B-B420-6AFF74B3AEA3}" destId="{85595432-F3E3-4175-99E5-F2CF97AD911A}" srcOrd="3" destOrd="0" presId="urn:microsoft.com/office/officeart/2005/8/layout/hierarchy3"/>
    <dgm:cxn modelId="{CD04DC65-DAAF-4A92-834E-82CBDA7AD115}" type="presParOf" srcId="{F012A582-56A1-424B-B420-6AFF74B3AEA3}" destId="{6FDE99B0-B969-478D-A3E7-803664B1975F}" srcOrd="4" destOrd="0" presId="urn:microsoft.com/office/officeart/2005/8/layout/hierarchy3"/>
    <dgm:cxn modelId="{FC9E05D8-4812-4CDE-8A85-04068A87E7EE}" type="presParOf" srcId="{F012A582-56A1-424B-B420-6AFF74B3AEA3}" destId="{6DA6725A-B1F2-4378-AE23-27A92FDFCAB7}" srcOrd="5" destOrd="0" presId="urn:microsoft.com/office/officeart/2005/8/layout/hierarchy3"/>
    <dgm:cxn modelId="{DF313077-AE3E-4BF4-84F5-612528545D92}" type="presParOf" srcId="{6536CEA9-5464-493C-9CBC-8C4D5103096A}" destId="{F34EEC2C-5A46-4543-BA94-1A5368E276C8}" srcOrd="2" destOrd="0" presId="urn:microsoft.com/office/officeart/2005/8/layout/hierarchy3"/>
    <dgm:cxn modelId="{9115443F-32F5-45F1-A5A0-C8A9C0B4B91F}" type="presParOf" srcId="{F34EEC2C-5A46-4543-BA94-1A5368E276C8}" destId="{632E685D-E836-4D9D-B785-6371B6C9E7FA}" srcOrd="0" destOrd="0" presId="urn:microsoft.com/office/officeart/2005/8/layout/hierarchy3"/>
    <dgm:cxn modelId="{646F1A16-971A-4232-A2C3-76B916FF1772}" type="presParOf" srcId="{632E685D-E836-4D9D-B785-6371B6C9E7FA}" destId="{813E8ECA-4246-42CC-BA49-2BBC71FB4267}" srcOrd="0" destOrd="0" presId="urn:microsoft.com/office/officeart/2005/8/layout/hierarchy3"/>
    <dgm:cxn modelId="{B303F0BE-AC32-4856-818F-FED47465FBB4}" type="presParOf" srcId="{632E685D-E836-4D9D-B785-6371B6C9E7FA}" destId="{D863CC38-5896-4534-8B1B-38BA12D3C348}" srcOrd="1" destOrd="0" presId="urn:microsoft.com/office/officeart/2005/8/layout/hierarchy3"/>
    <dgm:cxn modelId="{B1D27593-2968-4668-B8A3-90CAB419CCF9}" type="presParOf" srcId="{F34EEC2C-5A46-4543-BA94-1A5368E276C8}" destId="{70171F5D-40C7-4A2E-A362-3CD9B74738FB}" srcOrd="1" destOrd="0" presId="urn:microsoft.com/office/officeart/2005/8/layout/hierarchy3"/>
    <dgm:cxn modelId="{B05C7866-62F8-4A21-8B0D-1E1432379A19}" type="presParOf" srcId="{70171F5D-40C7-4A2E-A362-3CD9B74738FB}" destId="{A0A7D21D-64C4-4950-AC05-9A19058D5DE0}" srcOrd="0" destOrd="0" presId="urn:microsoft.com/office/officeart/2005/8/layout/hierarchy3"/>
    <dgm:cxn modelId="{3F82395E-92F8-4B35-A86A-643F021D407A}" type="presParOf" srcId="{70171F5D-40C7-4A2E-A362-3CD9B74738FB}" destId="{C1AAF31E-8B16-42F8-921F-3B4B2A8D2B0A}" srcOrd="1" destOrd="0" presId="urn:microsoft.com/office/officeart/2005/8/layout/hierarchy3"/>
    <dgm:cxn modelId="{CA3A8983-E60A-45BA-A508-DAB169588B45}" type="presParOf" srcId="{70171F5D-40C7-4A2E-A362-3CD9B74738FB}" destId="{C562F060-1077-4415-9465-2DBC6231469F}" srcOrd="2" destOrd="0" presId="urn:microsoft.com/office/officeart/2005/8/layout/hierarchy3"/>
    <dgm:cxn modelId="{EF8515AA-D1A3-4F8E-AAD6-8972C3B59A20}" type="presParOf" srcId="{70171F5D-40C7-4A2E-A362-3CD9B74738FB}" destId="{FC113386-BAB8-4A85-9A69-4D82947AEB6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61E368-9471-43E9-849E-379D90987B3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B688F51-FBBB-43BB-9741-9A8847D3223A}">
      <dgm:prSet phldrT="[Text]"/>
      <dgm:spPr/>
      <dgm:t>
        <a:bodyPr/>
        <a:lstStyle/>
        <a:p>
          <a:r>
            <a:rPr lang="en-US" dirty="0" smtClean="0">
              <a:latin typeface="Calibri" panose="020F0502020204030204" pitchFamily="34" charset="0"/>
              <a:cs typeface="Calibri" panose="020F0502020204030204" pitchFamily="34" charset="0"/>
            </a:rPr>
            <a:t>Comprehensive Support and Improvement</a:t>
          </a:r>
          <a:endParaRPr lang="en-US" dirty="0">
            <a:latin typeface="Calibri" panose="020F0502020204030204" pitchFamily="34" charset="0"/>
            <a:cs typeface="Calibri" panose="020F0502020204030204" pitchFamily="34" charset="0"/>
          </a:endParaRPr>
        </a:p>
      </dgm:t>
    </dgm:pt>
    <dgm:pt modelId="{7E3854EB-932F-48E0-8649-968A67FF1C98}" type="parTrans" cxnId="{3FD1A262-EC8A-41EA-9618-434D7018BAA6}">
      <dgm:prSet/>
      <dgm:spPr/>
      <dgm:t>
        <a:bodyPr/>
        <a:lstStyle/>
        <a:p>
          <a:endParaRPr lang="en-US"/>
        </a:p>
      </dgm:t>
    </dgm:pt>
    <dgm:pt modelId="{F40F1460-6F05-4677-B7E2-7ED736703776}" type="sibTrans" cxnId="{3FD1A262-EC8A-41EA-9618-434D7018BAA6}">
      <dgm:prSet/>
      <dgm:spPr/>
      <dgm:t>
        <a:bodyPr/>
        <a:lstStyle/>
        <a:p>
          <a:endParaRPr lang="en-US"/>
        </a:p>
      </dgm:t>
    </dgm:pt>
    <dgm:pt modelId="{4FCB3143-F25C-448E-A2D8-F9F092B2612F}">
      <dgm:prSet phldrT="[Text]"/>
      <dgm:spPr/>
      <dgm:t>
        <a:bodyPr/>
        <a:lstStyle/>
        <a:p>
          <a:r>
            <a:rPr lang="en-US" dirty="0" smtClean="0">
              <a:latin typeface="Calibri" panose="020F0502020204030204" pitchFamily="34" charset="0"/>
              <a:cs typeface="Calibri" panose="020F0502020204030204" pitchFamily="34" charset="0"/>
            </a:rPr>
            <a:t>Identification based on </a:t>
          </a:r>
          <a:r>
            <a:rPr lang="en-US" b="1" dirty="0" smtClean="0">
              <a:solidFill>
                <a:srgbClr val="C00000"/>
              </a:solidFill>
              <a:latin typeface="Calibri" panose="020F0502020204030204" pitchFamily="34" charset="0"/>
              <a:cs typeface="Calibri" panose="020F0502020204030204" pitchFamily="34" charset="0"/>
            </a:rPr>
            <a:t>ALL students </a:t>
          </a:r>
          <a:r>
            <a:rPr lang="en-US" dirty="0" smtClean="0">
              <a:latin typeface="Calibri" panose="020F0502020204030204" pitchFamily="34" charset="0"/>
              <a:cs typeface="Calibri" panose="020F0502020204030204" pitchFamily="34" charset="0"/>
            </a:rPr>
            <a:t>(not reporting groups)</a:t>
          </a:r>
          <a:endParaRPr lang="en-US" dirty="0">
            <a:latin typeface="Calibri" panose="020F0502020204030204" pitchFamily="34" charset="0"/>
            <a:cs typeface="Calibri" panose="020F0502020204030204" pitchFamily="34" charset="0"/>
          </a:endParaRPr>
        </a:p>
      </dgm:t>
    </dgm:pt>
    <dgm:pt modelId="{7CB4F671-22B8-4353-9B50-91695F0AA6AE}" type="parTrans" cxnId="{CC979B92-FFE5-467C-8228-97B298C9301E}">
      <dgm:prSet/>
      <dgm:spPr/>
      <dgm:t>
        <a:bodyPr/>
        <a:lstStyle/>
        <a:p>
          <a:endParaRPr lang="en-US"/>
        </a:p>
      </dgm:t>
    </dgm:pt>
    <dgm:pt modelId="{A1EA3E09-3CFF-4980-8AC4-750A80E350A4}" type="sibTrans" cxnId="{CC979B92-FFE5-467C-8228-97B298C9301E}">
      <dgm:prSet/>
      <dgm:spPr/>
      <dgm:t>
        <a:bodyPr/>
        <a:lstStyle/>
        <a:p>
          <a:endParaRPr lang="en-US"/>
        </a:p>
      </dgm:t>
    </dgm:pt>
    <dgm:pt modelId="{1683023E-EDEA-41EB-9F82-BF31D6DB906E}">
      <dgm:prSet phldrT="[Text]"/>
      <dgm:spPr/>
      <dgm:t>
        <a:bodyPr/>
        <a:lstStyle/>
        <a:p>
          <a:r>
            <a:rPr lang="en-US" dirty="0" smtClean="0">
              <a:latin typeface="Calibri" panose="020F0502020204030204" pitchFamily="34" charset="0"/>
              <a:cs typeface="Calibri" panose="020F0502020204030204" pitchFamily="34" charset="0"/>
            </a:rPr>
            <a:t>Lowest five percent of Title I schools</a:t>
          </a:r>
          <a:endParaRPr lang="en-US" dirty="0">
            <a:latin typeface="Calibri" panose="020F0502020204030204" pitchFamily="34" charset="0"/>
            <a:cs typeface="Calibri" panose="020F0502020204030204" pitchFamily="34" charset="0"/>
          </a:endParaRPr>
        </a:p>
      </dgm:t>
    </dgm:pt>
    <dgm:pt modelId="{BCC177BE-6EA6-4D46-94DF-A707F192AC77}" type="parTrans" cxnId="{B1FEB0CF-0FFE-42D3-84D8-A065A70C078C}">
      <dgm:prSet/>
      <dgm:spPr/>
      <dgm:t>
        <a:bodyPr/>
        <a:lstStyle/>
        <a:p>
          <a:endParaRPr lang="en-US"/>
        </a:p>
      </dgm:t>
    </dgm:pt>
    <dgm:pt modelId="{0970204D-3D36-4F56-8075-4D540DDBBCC9}" type="sibTrans" cxnId="{B1FEB0CF-0FFE-42D3-84D8-A065A70C078C}">
      <dgm:prSet/>
      <dgm:spPr/>
      <dgm:t>
        <a:bodyPr/>
        <a:lstStyle/>
        <a:p>
          <a:endParaRPr lang="en-US"/>
        </a:p>
      </dgm:t>
    </dgm:pt>
    <dgm:pt modelId="{E5193CD5-A3C8-46F9-BA6D-662080AC185D}">
      <dgm:prSet phldrT="[Text]"/>
      <dgm:spPr/>
      <dgm:t>
        <a:bodyPr/>
        <a:lstStyle/>
        <a:p>
          <a:r>
            <a:rPr lang="en-US" dirty="0" smtClean="0">
              <a:latin typeface="Calibri" panose="020F0502020204030204" pitchFamily="34" charset="0"/>
              <a:cs typeface="Calibri" panose="020F0502020204030204" pitchFamily="34" charset="0"/>
            </a:rPr>
            <a:t>Any school with federal graduation rate below 67 percent</a:t>
          </a:r>
          <a:endParaRPr lang="en-US" dirty="0">
            <a:latin typeface="Calibri" panose="020F0502020204030204" pitchFamily="34" charset="0"/>
            <a:cs typeface="Calibri" panose="020F0502020204030204" pitchFamily="34" charset="0"/>
          </a:endParaRPr>
        </a:p>
      </dgm:t>
    </dgm:pt>
    <dgm:pt modelId="{00CCF0C3-29E9-409B-8F26-AEA22A217021}" type="parTrans" cxnId="{8EDDDA91-8148-460C-A439-E08E19AA6ACB}">
      <dgm:prSet/>
      <dgm:spPr/>
      <dgm:t>
        <a:bodyPr/>
        <a:lstStyle/>
        <a:p>
          <a:endParaRPr lang="en-US"/>
        </a:p>
      </dgm:t>
    </dgm:pt>
    <dgm:pt modelId="{47254A7D-31DF-4527-8F4E-8D63998AB2A4}" type="sibTrans" cxnId="{8EDDDA91-8148-460C-A439-E08E19AA6ACB}">
      <dgm:prSet/>
      <dgm:spPr/>
      <dgm:t>
        <a:bodyPr/>
        <a:lstStyle/>
        <a:p>
          <a:endParaRPr lang="en-US"/>
        </a:p>
      </dgm:t>
    </dgm:pt>
    <dgm:pt modelId="{6536CEA9-5464-493C-9CBC-8C4D5103096A}" type="pres">
      <dgm:prSet presAssocID="{FC61E368-9471-43E9-849E-379D90987B36}" presName="diagram" presStyleCnt="0">
        <dgm:presLayoutVars>
          <dgm:chPref val="1"/>
          <dgm:dir/>
          <dgm:animOne val="branch"/>
          <dgm:animLvl val="lvl"/>
          <dgm:resizeHandles/>
        </dgm:presLayoutVars>
      </dgm:prSet>
      <dgm:spPr/>
      <dgm:t>
        <a:bodyPr/>
        <a:lstStyle/>
        <a:p>
          <a:endParaRPr lang="en-US"/>
        </a:p>
      </dgm:t>
    </dgm:pt>
    <dgm:pt modelId="{5F47591D-857E-42F1-93BF-87A27136A8CB}" type="pres">
      <dgm:prSet presAssocID="{FB688F51-FBBB-43BB-9741-9A8847D3223A}" presName="root" presStyleCnt="0"/>
      <dgm:spPr/>
    </dgm:pt>
    <dgm:pt modelId="{09A8A317-ED3B-4B04-8163-60FF4FBCB3D6}" type="pres">
      <dgm:prSet presAssocID="{FB688F51-FBBB-43BB-9741-9A8847D3223A}" presName="rootComposite" presStyleCnt="0"/>
      <dgm:spPr/>
    </dgm:pt>
    <dgm:pt modelId="{B1B09DF5-6EC6-4765-B813-524D51D6148D}" type="pres">
      <dgm:prSet presAssocID="{FB688F51-FBBB-43BB-9741-9A8847D3223A}" presName="rootText" presStyleLbl="node1" presStyleIdx="0" presStyleCnt="1"/>
      <dgm:spPr/>
      <dgm:t>
        <a:bodyPr/>
        <a:lstStyle/>
        <a:p>
          <a:endParaRPr lang="en-US"/>
        </a:p>
      </dgm:t>
    </dgm:pt>
    <dgm:pt modelId="{BFD19286-0F12-42B4-81D0-BDC0B4B5AB34}" type="pres">
      <dgm:prSet presAssocID="{FB688F51-FBBB-43BB-9741-9A8847D3223A}" presName="rootConnector" presStyleLbl="node1" presStyleIdx="0" presStyleCnt="1"/>
      <dgm:spPr/>
      <dgm:t>
        <a:bodyPr/>
        <a:lstStyle/>
        <a:p>
          <a:endParaRPr lang="en-US"/>
        </a:p>
      </dgm:t>
    </dgm:pt>
    <dgm:pt modelId="{AF87C779-CF84-4BE2-8792-9C0EC26FA044}" type="pres">
      <dgm:prSet presAssocID="{FB688F51-FBBB-43BB-9741-9A8847D3223A}" presName="childShape" presStyleCnt="0"/>
      <dgm:spPr/>
    </dgm:pt>
    <dgm:pt modelId="{EAF078BD-346F-4753-A4CC-0ABF0B1458CC}" type="pres">
      <dgm:prSet presAssocID="{7CB4F671-22B8-4353-9B50-91695F0AA6AE}" presName="Name13" presStyleLbl="parChTrans1D2" presStyleIdx="0" presStyleCnt="3"/>
      <dgm:spPr/>
      <dgm:t>
        <a:bodyPr/>
        <a:lstStyle/>
        <a:p>
          <a:endParaRPr lang="en-US"/>
        </a:p>
      </dgm:t>
    </dgm:pt>
    <dgm:pt modelId="{249A3AC7-7630-4653-A863-6828D1F635F1}" type="pres">
      <dgm:prSet presAssocID="{4FCB3143-F25C-448E-A2D8-F9F092B2612F}" presName="childText" presStyleLbl="bgAcc1" presStyleIdx="0" presStyleCnt="3">
        <dgm:presLayoutVars>
          <dgm:bulletEnabled val="1"/>
        </dgm:presLayoutVars>
      </dgm:prSet>
      <dgm:spPr/>
      <dgm:t>
        <a:bodyPr/>
        <a:lstStyle/>
        <a:p>
          <a:endParaRPr lang="en-US"/>
        </a:p>
      </dgm:t>
    </dgm:pt>
    <dgm:pt modelId="{B4BE8500-81C9-4F16-8AD6-DB83A9F29D4C}" type="pres">
      <dgm:prSet presAssocID="{BCC177BE-6EA6-4D46-94DF-A707F192AC77}" presName="Name13" presStyleLbl="parChTrans1D2" presStyleIdx="1" presStyleCnt="3"/>
      <dgm:spPr/>
      <dgm:t>
        <a:bodyPr/>
        <a:lstStyle/>
        <a:p>
          <a:endParaRPr lang="en-US"/>
        </a:p>
      </dgm:t>
    </dgm:pt>
    <dgm:pt modelId="{F3689A48-87C4-4D90-AD0D-61BDF421C5F7}" type="pres">
      <dgm:prSet presAssocID="{1683023E-EDEA-41EB-9F82-BF31D6DB906E}" presName="childText" presStyleLbl="bgAcc1" presStyleIdx="1" presStyleCnt="3">
        <dgm:presLayoutVars>
          <dgm:bulletEnabled val="1"/>
        </dgm:presLayoutVars>
      </dgm:prSet>
      <dgm:spPr/>
      <dgm:t>
        <a:bodyPr/>
        <a:lstStyle/>
        <a:p>
          <a:endParaRPr lang="en-US"/>
        </a:p>
      </dgm:t>
    </dgm:pt>
    <dgm:pt modelId="{3F3A4C59-6C3E-429C-82B3-4E265B91811B}" type="pres">
      <dgm:prSet presAssocID="{00CCF0C3-29E9-409B-8F26-AEA22A217021}" presName="Name13" presStyleLbl="parChTrans1D2" presStyleIdx="2" presStyleCnt="3"/>
      <dgm:spPr/>
      <dgm:t>
        <a:bodyPr/>
        <a:lstStyle/>
        <a:p>
          <a:endParaRPr lang="en-US"/>
        </a:p>
      </dgm:t>
    </dgm:pt>
    <dgm:pt modelId="{7F98B1BE-3D81-48E8-8A70-50E5521BB9A2}" type="pres">
      <dgm:prSet presAssocID="{E5193CD5-A3C8-46F9-BA6D-662080AC185D}" presName="childText" presStyleLbl="bgAcc1" presStyleIdx="2" presStyleCnt="3">
        <dgm:presLayoutVars>
          <dgm:bulletEnabled val="1"/>
        </dgm:presLayoutVars>
      </dgm:prSet>
      <dgm:spPr/>
      <dgm:t>
        <a:bodyPr/>
        <a:lstStyle/>
        <a:p>
          <a:endParaRPr lang="en-US"/>
        </a:p>
      </dgm:t>
    </dgm:pt>
  </dgm:ptLst>
  <dgm:cxnLst>
    <dgm:cxn modelId="{77B4A48C-6853-447D-9B78-EB390FBC5D7A}" type="presOf" srcId="{1683023E-EDEA-41EB-9F82-BF31D6DB906E}" destId="{F3689A48-87C4-4D90-AD0D-61BDF421C5F7}" srcOrd="0" destOrd="0" presId="urn:microsoft.com/office/officeart/2005/8/layout/hierarchy3"/>
    <dgm:cxn modelId="{CC979B92-FFE5-467C-8228-97B298C9301E}" srcId="{FB688F51-FBBB-43BB-9741-9A8847D3223A}" destId="{4FCB3143-F25C-448E-A2D8-F9F092B2612F}" srcOrd="0" destOrd="0" parTransId="{7CB4F671-22B8-4353-9B50-91695F0AA6AE}" sibTransId="{A1EA3E09-3CFF-4980-8AC4-750A80E350A4}"/>
    <dgm:cxn modelId="{273CB38D-F6C8-4AE6-B99F-E18479DB0E0B}" type="presOf" srcId="{FC61E368-9471-43E9-849E-379D90987B36}" destId="{6536CEA9-5464-493C-9CBC-8C4D5103096A}" srcOrd="0" destOrd="0" presId="urn:microsoft.com/office/officeart/2005/8/layout/hierarchy3"/>
    <dgm:cxn modelId="{501CFD90-CE79-4BF7-B2A3-F15B9D3017FF}" type="presOf" srcId="{4FCB3143-F25C-448E-A2D8-F9F092B2612F}" destId="{249A3AC7-7630-4653-A863-6828D1F635F1}" srcOrd="0" destOrd="0" presId="urn:microsoft.com/office/officeart/2005/8/layout/hierarchy3"/>
    <dgm:cxn modelId="{3FE79BCC-77F6-4DE2-85ED-C36D6A746796}" type="presOf" srcId="{E5193CD5-A3C8-46F9-BA6D-662080AC185D}" destId="{7F98B1BE-3D81-48E8-8A70-50E5521BB9A2}" srcOrd="0" destOrd="0" presId="urn:microsoft.com/office/officeart/2005/8/layout/hierarchy3"/>
    <dgm:cxn modelId="{58D79545-25A1-48B7-8B46-5E8581A05872}" type="presOf" srcId="{FB688F51-FBBB-43BB-9741-9A8847D3223A}" destId="{BFD19286-0F12-42B4-81D0-BDC0B4B5AB34}" srcOrd="1" destOrd="0" presId="urn:microsoft.com/office/officeart/2005/8/layout/hierarchy3"/>
    <dgm:cxn modelId="{B1FEB0CF-0FFE-42D3-84D8-A065A70C078C}" srcId="{FB688F51-FBBB-43BB-9741-9A8847D3223A}" destId="{1683023E-EDEA-41EB-9F82-BF31D6DB906E}" srcOrd="1" destOrd="0" parTransId="{BCC177BE-6EA6-4D46-94DF-A707F192AC77}" sibTransId="{0970204D-3D36-4F56-8075-4D540DDBBCC9}"/>
    <dgm:cxn modelId="{8EDDDA91-8148-460C-A439-E08E19AA6ACB}" srcId="{FB688F51-FBBB-43BB-9741-9A8847D3223A}" destId="{E5193CD5-A3C8-46F9-BA6D-662080AC185D}" srcOrd="2" destOrd="0" parTransId="{00CCF0C3-29E9-409B-8F26-AEA22A217021}" sibTransId="{47254A7D-31DF-4527-8F4E-8D63998AB2A4}"/>
    <dgm:cxn modelId="{3FD1A262-EC8A-41EA-9618-434D7018BAA6}" srcId="{FC61E368-9471-43E9-849E-379D90987B36}" destId="{FB688F51-FBBB-43BB-9741-9A8847D3223A}" srcOrd="0" destOrd="0" parTransId="{7E3854EB-932F-48E0-8649-968A67FF1C98}" sibTransId="{F40F1460-6F05-4677-B7E2-7ED736703776}"/>
    <dgm:cxn modelId="{CC36A6DF-5315-44A3-90D9-3F9CC707F921}" type="presOf" srcId="{BCC177BE-6EA6-4D46-94DF-A707F192AC77}" destId="{B4BE8500-81C9-4F16-8AD6-DB83A9F29D4C}" srcOrd="0" destOrd="0" presId="urn:microsoft.com/office/officeart/2005/8/layout/hierarchy3"/>
    <dgm:cxn modelId="{4919E771-91AB-4873-BAB0-EA63AA91825D}" type="presOf" srcId="{7CB4F671-22B8-4353-9B50-91695F0AA6AE}" destId="{EAF078BD-346F-4753-A4CC-0ABF0B1458CC}" srcOrd="0" destOrd="0" presId="urn:microsoft.com/office/officeart/2005/8/layout/hierarchy3"/>
    <dgm:cxn modelId="{694F1421-C721-419A-B985-0924093FDCEA}" type="presOf" srcId="{FB688F51-FBBB-43BB-9741-9A8847D3223A}" destId="{B1B09DF5-6EC6-4765-B813-524D51D6148D}" srcOrd="0" destOrd="0" presId="urn:microsoft.com/office/officeart/2005/8/layout/hierarchy3"/>
    <dgm:cxn modelId="{0A1B6AB2-EA85-4649-A103-36161158A042}" type="presOf" srcId="{00CCF0C3-29E9-409B-8F26-AEA22A217021}" destId="{3F3A4C59-6C3E-429C-82B3-4E265B91811B}" srcOrd="0" destOrd="0" presId="urn:microsoft.com/office/officeart/2005/8/layout/hierarchy3"/>
    <dgm:cxn modelId="{03949E34-0B60-4BA9-B973-2C53929FE839}" type="presParOf" srcId="{6536CEA9-5464-493C-9CBC-8C4D5103096A}" destId="{5F47591D-857E-42F1-93BF-87A27136A8CB}" srcOrd="0" destOrd="0" presId="urn:microsoft.com/office/officeart/2005/8/layout/hierarchy3"/>
    <dgm:cxn modelId="{3E30903E-13BE-457D-A4D5-566A83C07532}" type="presParOf" srcId="{5F47591D-857E-42F1-93BF-87A27136A8CB}" destId="{09A8A317-ED3B-4B04-8163-60FF4FBCB3D6}" srcOrd="0" destOrd="0" presId="urn:microsoft.com/office/officeart/2005/8/layout/hierarchy3"/>
    <dgm:cxn modelId="{0001701A-C629-4572-9C35-20159548C1BB}" type="presParOf" srcId="{09A8A317-ED3B-4B04-8163-60FF4FBCB3D6}" destId="{B1B09DF5-6EC6-4765-B813-524D51D6148D}" srcOrd="0" destOrd="0" presId="urn:microsoft.com/office/officeart/2005/8/layout/hierarchy3"/>
    <dgm:cxn modelId="{D6AC1248-A72C-4CFC-A9FE-0851DDC0CDCA}" type="presParOf" srcId="{09A8A317-ED3B-4B04-8163-60FF4FBCB3D6}" destId="{BFD19286-0F12-42B4-81D0-BDC0B4B5AB34}" srcOrd="1" destOrd="0" presId="urn:microsoft.com/office/officeart/2005/8/layout/hierarchy3"/>
    <dgm:cxn modelId="{C969110B-68A5-4F75-BDEA-CC6BA3B7D5E7}" type="presParOf" srcId="{5F47591D-857E-42F1-93BF-87A27136A8CB}" destId="{AF87C779-CF84-4BE2-8792-9C0EC26FA044}" srcOrd="1" destOrd="0" presId="urn:microsoft.com/office/officeart/2005/8/layout/hierarchy3"/>
    <dgm:cxn modelId="{A9A0151E-D4C9-4502-B721-AD9FC41D936F}" type="presParOf" srcId="{AF87C779-CF84-4BE2-8792-9C0EC26FA044}" destId="{EAF078BD-346F-4753-A4CC-0ABF0B1458CC}" srcOrd="0" destOrd="0" presId="urn:microsoft.com/office/officeart/2005/8/layout/hierarchy3"/>
    <dgm:cxn modelId="{55BF7874-3DB5-4726-A1A6-A8338DF4B1A7}" type="presParOf" srcId="{AF87C779-CF84-4BE2-8792-9C0EC26FA044}" destId="{249A3AC7-7630-4653-A863-6828D1F635F1}" srcOrd="1" destOrd="0" presId="urn:microsoft.com/office/officeart/2005/8/layout/hierarchy3"/>
    <dgm:cxn modelId="{C5852841-59BE-442F-B8F1-443697C169DC}" type="presParOf" srcId="{AF87C779-CF84-4BE2-8792-9C0EC26FA044}" destId="{B4BE8500-81C9-4F16-8AD6-DB83A9F29D4C}" srcOrd="2" destOrd="0" presId="urn:microsoft.com/office/officeart/2005/8/layout/hierarchy3"/>
    <dgm:cxn modelId="{D765D1D6-4026-49A8-8499-8BC42DEE467E}" type="presParOf" srcId="{AF87C779-CF84-4BE2-8792-9C0EC26FA044}" destId="{F3689A48-87C4-4D90-AD0D-61BDF421C5F7}" srcOrd="3" destOrd="0" presId="urn:microsoft.com/office/officeart/2005/8/layout/hierarchy3"/>
    <dgm:cxn modelId="{3043B2ED-5F42-456D-A87B-0EDB3E0A4AEA}" type="presParOf" srcId="{AF87C779-CF84-4BE2-8792-9C0EC26FA044}" destId="{3F3A4C59-6C3E-429C-82B3-4E265B91811B}" srcOrd="4" destOrd="0" presId="urn:microsoft.com/office/officeart/2005/8/layout/hierarchy3"/>
    <dgm:cxn modelId="{9E86C44D-FF76-46F6-930C-6E3ACD64F805}" type="presParOf" srcId="{AF87C779-CF84-4BE2-8792-9C0EC26FA044}" destId="{7F98B1BE-3D81-48E8-8A70-50E5521BB9A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61E368-9471-43E9-849E-379D90987B3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7BC7D540-5A72-4AD5-A4A4-A2622775FC29}">
      <dgm:prSet phldrT="[Text]" custT="1"/>
      <dgm:spPr/>
      <dgm:t>
        <a:bodyPr/>
        <a:lstStyle/>
        <a:p>
          <a:r>
            <a:rPr lang="en-US" sz="2000" dirty="0" smtClean="0">
              <a:latin typeface="Calibri" panose="020F0502020204030204" pitchFamily="34" charset="0"/>
              <a:cs typeface="Calibri" panose="020F0502020204030204" pitchFamily="34" charset="0"/>
            </a:rPr>
            <a:t>Additional Targeted Support and Improvement</a:t>
          </a:r>
          <a:endParaRPr lang="en-US" sz="2000" dirty="0">
            <a:latin typeface="Calibri" panose="020F0502020204030204" pitchFamily="34" charset="0"/>
            <a:cs typeface="Calibri" panose="020F0502020204030204" pitchFamily="34" charset="0"/>
          </a:endParaRPr>
        </a:p>
      </dgm:t>
    </dgm:pt>
    <dgm:pt modelId="{AAABDD16-29BD-42C4-9BEA-1B0B693EBCD4}" type="parTrans" cxnId="{DE0DEB80-F7FC-4D19-A437-FAA2974C36F3}">
      <dgm:prSet/>
      <dgm:spPr/>
      <dgm:t>
        <a:bodyPr/>
        <a:lstStyle/>
        <a:p>
          <a:endParaRPr lang="en-US"/>
        </a:p>
      </dgm:t>
    </dgm:pt>
    <dgm:pt modelId="{C5B315AB-EDC3-46DD-A295-A8B3D0CDA11B}" type="sibTrans" cxnId="{DE0DEB80-F7FC-4D19-A437-FAA2974C36F3}">
      <dgm:prSet/>
      <dgm:spPr/>
      <dgm:t>
        <a:bodyPr/>
        <a:lstStyle/>
        <a:p>
          <a:endParaRPr lang="en-US"/>
        </a:p>
      </dgm:t>
    </dgm:pt>
    <dgm:pt modelId="{E3F1FBEC-7412-4373-8F7D-E3E05AD2B91C}">
      <dgm:prSet phldrT="[Text]" custT="1"/>
      <dgm:spPr/>
      <dgm:t>
        <a:bodyPr/>
        <a:lstStyle/>
        <a:p>
          <a:r>
            <a:rPr lang="en-US" sz="1500" dirty="0" smtClean="0">
              <a:latin typeface="Calibri" panose="020F0502020204030204" pitchFamily="34" charset="0"/>
              <a:cs typeface="Calibri" panose="020F0502020204030204" pitchFamily="34" charset="0"/>
            </a:rPr>
            <a:t>Identification based on </a:t>
          </a:r>
          <a:r>
            <a:rPr lang="en-US" sz="1500" b="1" dirty="0" smtClean="0">
              <a:solidFill>
                <a:srgbClr val="C00000"/>
              </a:solidFill>
              <a:latin typeface="Calibri" panose="020F0502020204030204" pitchFamily="34" charset="0"/>
              <a:cs typeface="Calibri" panose="020F0502020204030204" pitchFamily="34" charset="0"/>
            </a:rPr>
            <a:t>reporting groups</a:t>
          </a:r>
          <a:endParaRPr lang="en-US" sz="1500" b="1" dirty="0">
            <a:solidFill>
              <a:srgbClr val="C00000"/>
            </a:solidFill>
            <a:latin typeface="Calibri" panose="020F0502020204030204" pitchFamily="34" charset="0"/>
            <a:cs typeface="Calibri" panose="020F0502020204030204" pitchFamily="34" charset="0"/>
          </a:endParaRPr>
        </a:p>
      </dgm:t>
    </dgm:pt>
    <dgm:pt modelId="{4BC2B26C-FB1D-4BC0-9790-53F224C35BB3}" type="parTrans" cxnId="{13773CE4-CB06-4BAC-BF52-8232E1A20A4B}">
      <dgm:prSet/>
      <dgm:spPr/>
      <dgm:t>
        <a:bodyPr/>
        <a:lstStyle/>
        <a:p>
          <a:endParaRPr lang="en-US"/>
        </a:p>
      </dgm:t>
    </dgm:pt>
    <dgm:pt modelId="{A9D26353-3639-4719-BEE4-61D96AC32B4F}" type="sibTrans" cxnId="{13773CE4-CB06-4BAC-BF52-8232E1A20A4B}">
      <dgm:prSet/>
      <dgm:spPr/>
      <dgm:t>
        <a:bodyPr/>
        <a:lstStyle/>
        <a:p>
          <a:endParaRPr lang="en-US"/>
        </a:p>
      </dgm:t>
    </dgm:pt>
    <dgm:pt modelId="{D73F0BF2-5745-4565-9217-06451B0641E4}">
      <dgm:prSet phldrT="[Text]" custT="1"/>
      <dgm:spPr/>
      <dgm:t>
        <a:bodyPr/>
        <a:lstStyle/>
        <a:p>
          <a:r>
            <a:rPr lang="en-US" sz="1500" dirty="0" smtClean="0">
              <a:latin typeface="Calibri" panose="020F0502020204030204" pitchFamily="34" charset="0"/>
              <a:cs typeface="Calibri" panose="020F0502020204030204" pitchFamily="34" charset="0"/>
            </a:rPr>
            <a:t>Any school that performs at a lower level than comprehensive </a:t>
          </a:r>
          <a:r>
            <a:rPr lang="en-US" sz="1500" dirty="0" smtClean="0">
              <a:solidFill>
                <a:schemeClr val="tx1"/>
              </a:solidFill>
              <a:latin typeface="Calibri" panose="020F0502020204030204" pitchFamily="34" charset="0"/>
              <a:cs typeface="Calibri" panose="020F0502020204030204" pitchFamily="34" charset="0"/>
            </a:rPr>
            <a:t>schools</a:t>
          </a:r>
          <a:endParaRPr lang="en-US" sz="1500" dirty="0">
            <a:solidFill>
              <a:schemeClr val="tx1"/>
            </a:solidFill>
            <a:latin typeface="Calibri" panose="020F0502020204030204" pitchFamily="34" charset="0"/>
            <a:cs typeface="Calibri" panose="020F0502020204030204" pitchFamily="34" charset="0"/>
          </a:endParaRPr>
        </a:p>
      </dgm:t>
    </dgm:pt>
    <dgm:pt modelId="{B49D8699-C7CB-4C29-978D-27CDEC7D09E0}" type="parTrans" cxnId="{B52A0362-7EE7-481F-9D5F-828E4BC4CCE8}">
      <dgm:prSet/>
      <dgm:spPr/>
      <dgm:t>
        <a:bodyPr/>
        <a:lstStyle/>
        <a:p>
          <a:endParaRPr lang="en-US"/>
        </a:p>
      </dgm:t>
    </dgm:pt>
    <dgm:pt modelId="{4547259B-96C5-4752-8A51-E23F6A026A82}" type="sibTrans" cxnId="{B52A0362-7EE7-481F-9D5F-828E4BC4CCE8}">
      <dgm:prSet/>
      <dgm:spPr/>
      <dgm:t>
        <a:bodyPr/>
        <a:lstStyle/>
        <a:p>
          <a:endParaRPr lang="en-US"/>
        </a:p>
      </dgm:t>
    </dgm:pt>
    <dgm:pt modelId="{22A277F3-6AE9-42F9-AB2D-24E5497E5D58}">
      <dgm:prSet phldrT="[Text]" custT="1"/>
      <dgm:spPr/>
      <dgm:t>
        <a:bodyPr/>
        <a:lstStyle/>
        <a:p>
          <a:r>
            <a:rPr lang="en-US" sz="1500" dirty="0" smtClean="0">
              <a:latin typeface="Calibri" panose="020F0502020204030204" pitchFamily="34" charset="0"/>
              <a:cs typeface="Calibri" panose="020F0502020204030204" pitchFamily="34" charset="0"/>
            </a:rPr>
            <a:t>Low federal graduation rate </a:t>
          </a:r>
          <a:endParaRPr lang="en-US" sz="1500" dirty="0">
            <a:latin typeface="Calibri" panose="020F0502020204030204" pitchFamily="34" charset="0"/>
            <a:cs typeface="Calibri" panose="020F0502020204030204" pitchFamily="34" charset="0"/>
          </a:endParaRPr>
        </a:p>
      </dgm:t>
    </dgm:pt>
    <dgm:pt modelId="{400871B1-FF6A-4385-8F55-79FD5392F828}" type="parTrans" cxnId="{111AC3DF-3FA3-48A2-A867-9F35416CB282}">
      <dgm:prSet/>
      <dgm:spPr/>
      <dgm:t>
        <a:bodyPr/>
        <a:lstStyle/>
        <a:p>
          <a:endParaRPr lang="en-US"/>
        </a:p>
      </dgm:t>
    </dgm:pt>
    <dgm:pt modelId="{8896E4DA-6F46-464E-AB4F-9CBAC88A2207}" type="sibTrans" cxnId="{111AC3DF-3FA3-48A2-A867-9F35416CB282}">
      <dgm:prSet/>
      <dgm:spPr/>
      <dgm:t>
        <a:bodyPr/>
        <a:lstStyle/>
        <a:p>
          <a:endParaRPr lang="en-US"/>
        </a:p>
      </dgm:t>
    </dgm:pt>
    <dgm:pt modelId="{6536CEA9-5464-493C-9CBC-8C4D5103096A}" type="pres">
      <dgm:prSet presAssocID="{FC61E368-9471-43E9-849E-379D90987B36}" presName="diagram" presStyleCnt="0">
        <dgm:presLayoutVars>
          <dgm:chPref val="1"/>
          <dgm:dir/>
          <dgm:animOne val="branch"/>
          <dgm:animLvl val="lvl"/>
          <dgm:resizeHandles/>
        </dgm:presLayoutVars>
      </dgm:prSet>
      <dgm:spPr/>
      <dgm:t>
        <a:bodyPr/>
        <a:lstStyle/>
        <a:p>
          <a:endParaRPr lang="en-US"/>
        </a:p>
      </dgm:t>
    </dgm:pt>
    <dgm:pt modelId="{0E8C5AE2-15CD-463E-ADD8-09E795641DE1}" type="pres">
      <dgm:prSet presAssocID="{7BC7D540-5A72-4AD5-A4A4-A2622775FC29}" presName="root" presStyleCnt="0"/>
      <dgm:spPr/>
    </dgm:pt>
    <dgm:pt modelId="{CA0F239F-BD3A-4C8F-830B-A9141F227D52}" type="pres">
      <dgm:prSet presAssocID="{7BC7D540-5A72-4AD5-A4A4-A2622775FC29}" presName="rootComposite" presStyleCnt="0"/>
      <dgm:spPr/>
    </dgm:pt>
    <dgm:pt modelId="{1A901D1D-9CF6-4991-9459-008D7FB25641}" type="pres">
      <dgm:prSet presAssocID="{7BC7D540-5A72-4AD5-A4A4-A2622775FC29}" presName="rootText" presStyleLbl="node1" presStyleIdx="0" presStyleCnt="1"/>
      <dgm:spPr/>
      <dgm:t>
        <a:bodyPr/>
        <a:lstStyle/>
        <a:p>
          <a:endParaRPr lang="en-US"/>
        </a:p>
      </dgm:t>
    </dgm:pt>
    <dgm:pt modelId="{5F4E4B8E-5963-447B-BA85-B5772281737B}" type="pres">
      <dgm:prSet presAssocID="{7BC7D540-5A72-4AD5-A4A4-A2622775FC29}" presName="rootConnector" presStyleLbl="node1" presStyleIdx="0" presStyleCnt="1"/>
      <dgm:spPr/>
      <dgm:t>
        <a:bodyPr/>
        <a:lstStyle/>
        <a:p>
          <a:endParaRPr lang="en-US"/>
        </a:p>
      </dgm:t>
    </dgm:pt>
    <dgm:pt modelId="{F012A582-56A1-424B-B420-6AFF74B3AEA3}" type="pres">
      <dgm:prSet presAssocID="{7BC7D540-5A72-4AD5-A4A4-A2622775FC29}" presName="childShape" presStyleCnt="0"/>
      <dgm:spPr/>
    </dgm:pt>
    <dgm:pt modelId="{9277CF7F-71C5-4A03-B6ED-C2DB4BE31118}" type="pres">
      <dgm:prSet presAssocID="{4BC2B26C-FB1D-4BC0-9790-53F224C35BB3}" presName="Name13" presStyleLbl="parChTrans1D2" presStyleIdx="0" presStyleCnt="3"/>
      <dgm:spPr/>
      <dgm:t>
        <a:bodyPr/>
        <a:lstStyle/>
        <a:p>
          <a:endParaRPr lang="en-US"/>
        </a:p>
      </dgm:t>
    </dgm:pt>
    <dgm:pt modelId="{D673921E-F0DE-4966-83F7-1493FEA54A42}" type="pres">
      <dgm:prSet presAssocID="{E3F1FBEC-7412-4373-8F7D-E3E05AD2B91C}" presName="childText" presStyleLbl="bgAcc1" presStyleIdx="0" presStyleCnt="3">
        <dgm:presLayoutVars>
          <dgm:bulletEnabled val="1"/>
        </dgm:presLayoutVars>
      </dgm:prSet>
      <dgm:spPr/>
      <dgm:t>
        <a:bodyPr/>
        <a:lstStyle/>
        <a:p>
          <a:endParaRPr lang="en-US"/>
        </a:p>
      </dgm:t>
    </dgm:pt>
    <dgm:pt modelId="{8746C7EE-0FB1-449E-AEA6-931ED5E49E38}" type="pres">
      <dgm:prSet presAssocID="{B49D8699-C7CB-4C29-978D-27CDEC7D09E0}" presName="Name13" presStyleLbl="parChTrans1D2" presStyleIdx="1" presStyleCnt="3"/>
      <dgm:spPr/>
      <dgm:t>
        <a:bodyPr/>
        <a:lstStyle/>
        <a:p>
          <a:endParaRPr lang="en-US"/>
        </a:p>
      </dgm:t>
    </dgm:pt>
    <dgm:pt modelId="{85595432-F3E3-4175-99E5-F2CF97AD911A}" type="pres">
      <dgm:prSet presAssocID="{D73F0BF2-5745-4565-9217-06451B0641E4}" presName="childText" presStyleLbl="bgAcc1" presStyleIdx="1" presStyleCnt="3">
        <dgm:presLayoutVars>
          <dgm:bulletEnabled val="1"/>
        </dgm:presLayoutVars>
      </dgm:prSet>
      <dgm:spPr/>
      <dgm:t>
        <a:bodyPr/>
        <a:lstStyle/>
        <a:p>
          <a:endParaRPr lang="en-US"/>
        </a:p>
      </dgm:t>
    </dgm:pt>
    <dgm:pt modelId="{6FDE99B0-B969-478D-A3E7-803664B1975F}" type="pres">
      <dgm:prSet presAssocID="{400871B1-FF6A-4385-8F55-79FD5392F828}" presName="Name13" presStyleLbl="parChTrans1D2" presStyleIdx="2" presStyleCnt="3"/>
      <dgm:spPr/>
      <dgm:t>
        <a:bodyPr/>
        <a:lstStyle/>
        <a:p>
          <a:endParaRPr lang="en-US"/>
        </a:p>
      </dgm:t>
    </dgm:pt>
    <dgm:pt modelId="{6DA6725A-B1F2-4378-AE23-27A92FDFCAB7}" type="pres">
      <dgm:prSet presAssocID="{22A277F3-6AE9-42F9-AB2D-24E5497E5D58}" presName="childText" presStyleLbl="bgAcc1" presStyleIdx="2" presStyleCnt="3">
        <dgm:presLayoutVars>
          <dgm:bulletEnabled val="1"/>
        </dgm:presLayoutVars>
      </dgm:prSet>
      <dgm:spPr/>
      <dgm:t>
        <a:bodyPr/>
        <a:lstStyle/>
        <a:p>
          <a:endParaRPr lang="en-US"/>
        </a:p>
      </dgm:t>
    </dgm:pt>
  </dgm:ptLst>
  <dgm:cxnLst>
    <dgm:cxn modelId="{13773CE4-CB06-4BAC-BF52-8232E1A20A4B}" srcId="{7BC7D540-5A72-4AD5-A4A4-A2622775FC29}" destId="{E3F1FBEC-7412-4373-8F7D-E3E05AD2B91C}" srcOrd="0" destOrd="0" parTransId="{4BC2B26C-FB1D-4BC0-9790-53F224C35BB3}" sibTransId="{A9D26353-3639-4719-BEE4-61D96AC32B4F}"/>
    <dgm:cxn modelId="{062EF006-5815-44EE-B485-F293AA3065FD}" type="presOf" srcId="{D73F0BF2-5745-4565-9217-06451B0641E4}" destId="{85595432-F3E3-4175-99E5-F2CF97AD911A}" srcOrd="0" destOrd="0" presId="urn:microsoft.com/office/officeart/2005/8/layout/hierarchy3"/>
    <dgm:cxn modelId="{111AC3DF-3FA3-48A2-A867-9F35416CB282}" srcId="{7BC7D540-5A72-4AD5-A4A4-A2622775FC29}" destId="{22A277F3-6AE9-42F9-AB2D-24E5497E5D58}" srcOrd="2" destOrd="0" parTransId="{400871B1-FF6A-4385-8F55-79FD5392F828}" sibTransId="{8896E4DA-6F46-464E-AB4F-9CBAC88A2207}"/>
    <dgm:cxn modelId="{B52A0362-7EE7-481F-9D5F-828E4BC4CCE8}" srcId="{7BC7D540-5A72-4AD5-A4A4-A2622775FC29}" destId="{D73F0BF2-5745-4565-9217-06451B0641E4}" srcOrd="1" destOrd="0" parTransId="{B49D8699-C7CB-4C29-978D-27CDEC7D09E0}" sibTransId="{4547259B-96C5-4752-8A51-E23F6A026A82}"/>
    <dgm:cxn modelId="{8C3EB9BE-8CB6-423C-B7E6-3A57C0AFFA06}" type="presOf" srcId="{400871B1-FF6A-4385-8F55-79FD5392F828}" destId="{6FDE99B0-B969-478D-A3E7-803664B1975F}" srcOrd="0" destOrd="0" presId="urn:microsoft.com/office/officeart/2005/8/layout/hierarchy3"/>
    <dgm:cxn modelId="{1C69BCCE-5D88-4B6C-B092-39A7102311A3}" type="presOf" srcId="{E3F1FBEC-7412-4373-8F7D-E3E05AD2B91C}" destId="{D673921E-F0DE-4966-83F7-1493FEA54A42}" srcOrd="0" destOrd="0" presId="urn:microsoft.com/office/officeart/2005/8/layout/hierarchy3"/>
    <dgm:cxn modelId="{DDB34D1D-0F52-4292-9B96-D3E22191735D}" type="presOf" srcId="{FC61E368-9471-43E9-849E-379D90987B36}" destId="{6536CEA9-5464-493C-9CBC-8C4D5103096A}" srcOrd="0" destOrd="0" presId="urn:microsoft.com/office/officeart/2005/8/layout/hierarchy3"/>
    <dgm:cxn modelId="{E866EA0B-6F8E-4E0E-98DF-160886709F17}" type="presOf" srcId="{B49D8699-C7CB-4C29-978D-27CDEC7D09E0}" destId="{8746C7EE-0FB1-449E-AEA6-931ED5E49E38}" srcOrd="0" destOrd="0" presId="urn:microsoft.com/office/officeart/2005/8/layout/hierarchy3"/>
    <dgm:cxn modelId="{E3756725-82C6-4A63-863F-3DDEDECA0C36}" type="presOf" srcId="{22A277F3-6AE9-42F9-AB2D-24E5497E5D58}" destId="{6DA6725A-B1F2-4378-AE23-27A92FDFCAB7}" srcOrd="0" destOrd="0" presId="urn:microsoft.com/office/officeart/2005/8/layout/hierarchy3"/>
    <dgm:cxn modelId="{57FCBB33-F1F0-424E-BAD8-7B9494F0A0BA}" type="presOf" srcId="{4BC2B26C-FB1D-4BC0-9790-53F224C35BB3}" destId="{9277CF7F-71C5-4A03-B6ED-C2DB4BE31118}" srcOrd="0" destOrd="0" presId="urn:microsoft.com/office/officeart/2005/8/layout/hierarchy3"/>
    <dgm:cxn modelId="{D7CD4FE7-B9A7-4339-8C01-C6256AF3077A}" type="presOf" srcId="{7BC7D540-5A72-4AD5-A4A4-A2622775FC29}" destId="{5F4E4B8E-5963-447B-BA85-B5772281737B}" srcOrd="1" destOrd="0" presId="urn:microsoft.com/office/officeart/2005/8/layout/hierarchy3"/>
    <dgm:cxn modelId="{B90A925A-FB3C-4A29-8C2F-D059EF934070}" type="presOf" srcId="{7BC7D540-5A72-4AD5-A4A4-A2622775FC29}" destId="{1A901D1D-9CF6-4991-9459-008D7FB25641}" srcOrd="0" destOrd="0" presId="urn:microsoft.com/office/officeart/2005/8/layout/hierarchy3"/>
    <dgm:cxn modelId="{DE0DEB80-F7FC-4D19-A437-FAA2974C36F3}" srcId="{FC61E368-9471-43E9-849E-379D90987B36}" destId="{7BC7D540-5A72-4AD5-A4A4-A2622775FC29}" srcOrd="0" destOrd="0" parTransId="{AAABDD16-29BD-42C4-9BEA-1B0B693EBCD4}" sibTransId="{C5B315AB-EDC3-46DD-A295-A8B3D0CDA11B}"/>
    <dgm:cxn modelId="{23601611-85A6-4A09-B7F9-E96A465BA5B8}" type="presParOf" srcId="{6536CEA9-5464-493C-9CBC-8C4D5103096A}" destId="{0E8C5AE2-15CD-463E-ADD8-09E795641DE1}" srcOrd="0" destOrd="0" presId="urn:microsoft.com/office/officeart/2005/8/layout/hierarchy3"/>
    <dgm:cxn modelId="{85BF1B7B-9F2D-466D-A773-6A237E71DFB5}" type="presParOf" srcId="{0E8C5AE2-15CD-463E-ADD8-09E795641DE1}" destId="{CA0F239F-BD3A-4C8F-830B-A9141F227D52}" srcOrd="0" destOrd="0" presId="urn:microsoft.com/office/officeart/2005/8/layout/hierarchy3"/>
    <dgm:cxn modelId="{AAFE1BDF-8E97-4FB9-95E1-78134BBD6323}" type="presParOf" srcId="{CA0F239F-BD3A-4C8F-830B-A9141F227D52}" destId="{1A901D1D-9CF6-4991-9459-008D7FB25641}" srcOrd="0" destOrd="0" presId="urn:microsoft.com/office/officeart/2005/8/layout/hierarchy3"/>
    <dgm:cxn modelId="{261B2B7C-1DD9-4B88-9E19-F255F8EFDAA0}" type="presParOf" srcId="{CA0F239F-BD3A-4C8F-830B-A9141F227D52}" destId="{5F4E4B8E-5963-447B-BA85-B5772281737B}" srcOrd="1" destOrd="0" presId="urn:microsoft.com/office/officeart/2005/8/layout/hierarchy3"/>
    <dgm:cxn modelId="{DB041935-0028-406F-A22A-7D489B824F14}" type="presParOf" srcId="{0E8C5AE2-15CD-463E-ADD8-09E795641DE1}" destId="{F012A582-56A1-424B-B420-6AFF74B3AEA3}" srcOrd="1" destOrd="0" presId="urn:microsoft.com/office/officeart/2005/8/layout/hierarchy3"/>
    <dgm:cxn modelId="{8449DC59-F244-48B2-B9F9-9B918645C3E6}" type="presParOf" srcId="{F012A582-56A1-424B-B420-6AFF74B3AEA3}" destId="{9277CF7F-71C5-4A03-B6ED-C2DB4BE31118}" srcOrd="0" destOrd="0" presId="urn:microsoft.com/office/officeart/2005/8/layout/hierarchy3"/>
    <dgm:cxn modelId="{1E2F4665-825C-49FD-8F6A-DBB9638A66A0}" type="presParOf" srcId="{F012A582-56A1-424B-B420-6AFF74B3AEA3}" destId="{D673921E-F0DE-4966-83F7-1493FEA54A42}" srcOrd="1" destOrd="0" presId="urn:microsoft.com/office/officeart/2005/8/layout/hierarchy3"/>
    <dgm:cxn modelId="{32710255-ACF7-46EF-AC03-6A37AB3E85BB}" type="presParOf" srcId="{F012A582-56A1-424B-B420-6AFF74B3AEA3}" destId="{8746C7EE-0FB1-449E-AEA6-931ED5E49E38}" srcOrd="2" destOrd="0" presId="urn:microsoft.com/office/officeart/2005/8/layout/hierarchy3"/>
    <dgm:cxn modelId="{697B119E-8985-4F77-9F34-91819C9ADFE8}" type="presParOf" srcId="{F012A582-56A1-424B-B420-6AFF74B3AEA3}" destId="{85595432-F3E3-4175-99E5-F2CF97AD911A}" srcOrd="3" destOrd="0" presId="urn:microsoft.com/office/officeart/2005/8/layout/hierarchy3"/>
    <dgm:cxn modelId="{2B9AF527-07D0-4A49-9A28-E50558360401}" type="presParOf" srcId="{F012A582-56A1-424B-B420-6AFF74B3AEA3}" destId="{6FDE99B0-B969-478D-A3E7-803664B1975F}" srcOrd="4" destOrd="0" presId="urn:microsoft.com/office/officeart/2005/8/layout/hierarchy3"/>
    <dgm:cxn modelId="{FC5A29DB-EC52-44CB-AA25-8E1BEDD62042}" type="presParOf" srcId="{F012A582-56A1-424B-B420-6AFF74B3AEA3}" destId="{6DA6725A-B1F2-4378-AE23-27A92FDFCAB7}"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61E368-9471-43E9-849E-379D90987B36}"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722F135-E25F-4704-AF19-3D4900D0C613}">
      <dgm:prSet phldrT="[Text]" custT="1"/>
      <dgm:spPr/>
      <dgm:t>
        <a:bodyPr/>
        <a:lstStyle/>
        <a:p>
          <a:r>
            <a:rPr lang="en-US" sz="2000" dirty="0" smtClean="0">
              <a:latin typeface="Calibri" panose="020F0502020204030204" pitchFamily="34" charset="0"/>
              <a:cs typeface="Calibri" panose="020F0502020204030204" pitchFamily="34" charset="0"/>
            </a:rPr>
            <a:t>Targeted Support and Improvement</a:t>
          </a:r>
          <a:endParaRPr lang="en-US" sz="2000" dirty="0">
            <a:latin typeface="Calibri" panose="020F0502020204030204" pitchFamily="34" charset="0"/>
            <a:cs typeface="Calibri" panose="020F0502020204030204" pitchFamily="34" charset="0"/>
          </a:endParaRPr>
        </a:p>
      </dgm:t>
    </dgm:pt>
    <dgm:pt modelId="{53D2C820-5524-4640-902A-FEBD494D5770}" type="parTrans" cxnId="{118F6E30-F236-4E38-A46B-47C2368F6458}">
      <dgm:prSet/>
      <dgm:spPr/>
      <dgm:t>
        <a:bodyPr/>
        <a:lstStyle/>
        <a:p>
          <a:endParaRPr lang="en-US"/>
        </a:p>
      </dgm:t>
    </dgm:pt>
    <dgm:pt modelId="{836F5868-7308-466F-9C73-3C1E9D099EF8}" type="sibTrans" cxnId="{118F6E30-F236-4E38-A46B-47C2368F6458}">
      <dgm:prSet/>
      <dgm:spPr/>
      <dgm:t>
        <a:bodyPr/>
        <a:lstStyle/>
        <a:p>
          <a:endParaRPr lang="en-US"/>
        </a:p>
      </dgm:t>
    </dgm:pt>
    <dgm:pt modelId="{32C37EA5-E51C-4113-9E00-DC86AD5CD009}">
      <dgm:prSet phldrT="[Text]" custT="1"/>
      <dgm:spPr/>
      <dgm:t>
        <a:bodyPr/>
        <a:lstStyle/>
        <a:p>
          <a:pPr algn="l"/>
          <a:r>
            <a:rPr lang="en-US" sz="1500" b="1" dirty="0" smtClean="0">
              <a:solidFill>
                <a:srgbClr val="C00000"/>
              </a:solidFill>
              <a:latin typeface="Calibri" panose="020F0502020204030204" pitchFamily="34" charset="0"/>
              <a:cs typeface="Calibri" panose="020F0502020204030204" pitchFamily="34" charset="0"/>
            </a:rPr>
            <a:t>Subset </a:t>
          </a:r>
          <a:r>
            <a:rPr lang="en-US" sz="1500" dirty="0" smtClean="0">
              <a:latin typeface="Calibri" panose="020F0502020204030204" pitchFamily="34" charset="0"/>
              <a:cs typeface="Calibri" panose="020F0502020204030204" pitchFamily="34" charset="0"/>
            </a:rPr>
            <a:t>of additional targeted support and improvement</a:t>
          </a:r>
          <a:endParaRPr lang="en-US" sz="1500" dirty="0">
            <a:latin typeface="Calibri" panose="020F0502020204030204" pitchFamily="34" charset="0"/>
            <a:cs typeface="Calibri" panose="020F0502020204030204" pitchFamily="34" charset="0"/>
          </a:endParaRPr>
        </a:p>
      </dgm:t>
    </dgm:pt>
    <dgm:pt modelId="{F935CF45-BD86-4E41-8EEE-70BAE4E51FC1}" type="parTrans" cxnId="{989A1A24-0338-4C73-8055-410F75EF4234}">
      <dgm:prSet/>
      <dgm:spPr/>
      <dgm:t>
        <a:bodyPr/>
        <a:lstStyle/>
        <a:p>
          <a:endParaRPr lang="en-US"/>
        </a:p>
      </dgm:t>
    </dgm:pt>
    <dgm:pt modelId="{40B2A9AD-8504-41ED-9185-A37C7A1FF135}" type="sibTrans" cxnId="{989A1A24-0338-4C73-8055-410F75EF4234}">
      <dgm:prSet/>
      <dgm:spPr/>
      <dgm:t>
        <a:bodyPr/>
        <a:lstStyle/>
        <a:p>
          <a:endParaRPr lang="en-US"/>
        </a:p>
      </dgm:t>
    </dgm:pt>
    <dgm:pt modelId="{269168F8-79A1-47EE-8A6F-4A1577FD37BF}">
      <dgm:prSet phldrT="[Text]" custT="1"/>
      <dgm:spPr/>
      <dgm:t>
        <a:bodyPr/>
        <a:lstStyle/>
        <a:p>
          <a:pPr algn="l"/>
          <a:r>
            <a:rPr lang="en-US" sz="1500" dirty="0" smtClean="0">
              <a:latin typeface="Calibri" panose="020F0502020204030204" pitchFamily="34" charset="0"/>
              <a:cs typeface="Calibri" panose="020F0502020204030204" pitchFamily="34" charset="0"/>
            </a:rPr>
            <a:t>Schools that do not improve over time</a:t>
          </a:r>
          <a:endParaRPr lang="en-US" sz="1500" dirty="0">
            <a:latin typeface="Calibri" panose="020F0502020204030204" pitchFamily="34" charset="0"/>
            <a:cs typeface="Calibri" panose="020F0502020204030204" pitchFamily="34" charset="0"/>
          </a:endParaRPr>
        </a:p>
      </dgm:t>
    </dgm:pt>
    <dgm:pt modelId="{B20613BA-01E1-45BA-B434-A4BE6EB0E60B}" type="parTrans" cxnId="{02D4DCDF-0938-4B62-8541-1DEBC4272F03}">
      <dgm:prSet/>
      <dgm:spPr/>
      <dgm:t>
        <a:bodyPr/>
        <a:lstStyle/>
        <a:p>
          <a:endParaRPr lang="en-US"/>
        </a:p>
      </dgm:t>
    </dgm:pt>
    <dgm:pt modelId="{870A0A1D-3B42-40E2-83AF-82AD192076F4}" type="sibTrans" cxnId="{02D4DCDF-0938-4B62-8541-1DEBC4272F03}">
      <dgm:prSet/>
      <dgm:spPr/>
      <dgm:t>
        <a:bodyPr/>
        <a:lstStyle/>
        <a:p>
          <a:endParaRPr lang="en-US"/>
        </a:p>
      </dgm:t>
    </dgm:pt>
    <dgm:pt modelId="{6536CEA9-5464-493C-9CBC-8C4D5103096A}" type="pres">
      <dgm:prSet presAssocID="{FC61E368-9471-43E9-849E-379D90987B36}" presName="diagram" presStyleCnt="0">
        <dgm:presLayoutVars>
          <dgm:chPref val="1"/>
          <dgm:dir/>
          <dgm:animOne val="branch"/>
          <dgm:animLvl val="lvl"/>
          <dgm:resizeHandles/>
        </dgm:presLayoutVars>
      </dgm:prSet>
      <dgm:spPr/>
      <dgm:t>
        <a:bodyPr/>
        <a:lstStyle/>
        <a:p>
          <a:endParaRPr lang="en-US"/>
        </a:p>
      </dgm:t>
    </dgm:pt>
    <dgm:pt modelId="{F34EEC2C-5A46-4543-BA94-1A5368E276C8}" type="pres">
      <dgm:prSet presAssocID="{6722F135-E25F-4704-AF19-3D4900D0C613}" presName="root" presStyleCnt="0"/>
      <dgm:spPr/>
    </dgm:pt>
    <dgm:pt modelId="{632E685D-E836-4D9D-B785-6371B6C9E7FA}" type="pres">
      <dgm:prSet presAssocID="{6722F135-E25F-4704-AF19-3D4900D0C613}" presName="rootComposite" presStyleCnt="0"/>
      <dgm:spPr/>
    </dgm:pt>
    <dgm:pt modelId="{813E8ECA-4246-42CC-BA49-2BBC71FB4267}" type="pres">
      <dgm:prSet presAssocID="{6722F135-E25F-4704-AF19-3D4900D0C613}" presName="rootText" presStyleLbl="node1" presStyleIdx="0" presStyleCnt="1" custScaleX="64042" custScaleY="77322" custLinFactNeighborY="-6075"/>
      <dgm:spPr/>
      <dgm:t>
        <a:bodyPr/>
        <a:lstStyle/>
        <a:p>
          <a:endParaRPr lang="en-US"/>
        </a:p>
      </dgm:t>
    </dgm:pt>
    <dgm:pt modelId="{D863CC38-5896-4534-8B1B-38BA12D3C348}" type="pres">
      <dgm:prSet presAssocID="{6722F135-E25F-4704-AF19-3D4900D0C613}" presName="rootConnector" presStyleLbl="node1" presStyleIdx="0" presStyleCnt="1"/>
      <dgm:spPr/>
      <dgm:t>
        <a:bodyPr/>
        <a:lstStyle/>
        <a:p>
          <a:endParaRPr lang="en-US"/>
        </a:p>
      </dgm:t>
    </dgm:pt>
    <dgm:pt modelId="{70171F5D-40C7-4A2E-A362-3CD9B74738FB}" type="pres">
      <dgm:prSet presAssocID="{6722F135-E25F-4704-AF19-3D4900D0C613}" presName="childShape" presStyleCnt="0"/>
      <dgm:spPr/>
    </dgm:pt>
    <dgm:pt modelId="{A0A7D21D-64C4-4950-AC05-9A19058D5DE0}" type="pres">
      <dgm:prSet presAssocID="{F935CF45-BD86-4E41-8EEE-70BAE4E51FC1}" presName="Name13" presStyleLbl="parChTrans1D2" presStyleIdx="0" presStyleCnt="2"/>
      <dgm:spPr/>
      <dgm:t>
        <a:bodyPr/>
        <a:lstStyle/>
        <a:p>
          <a:endParaRPr lang="en-US"/>
        </a:p>
      </dgm:t>
    </dgm:pt>
    <dgm:pt modelId="{C1AAF31E-8B16-42F8-921F-3B4B2A8D2B0A}" type="pres">
      <dgm:prSet presAssocID="{32C37EA5-E51C-4113-9E00-DC86AD5CD009}" presName="childText" presStyleLbl="bgAcc1" presStyleIdx="0" presStyleCnt="2" custScaleX="78779" custScaleY="79640" custLinFactNeighborY="-12272">
        <dgm:presLayoutVars>
          <dgm:bulletEnabled val="1"/>
        </dgm:presLayoutVars>
      </dgm:prSet>
      <dgm:spPr/>
      <dgm:t>
        <a:bodyPr/>
        <a:lstStyle/>
        <a:p>
          <a:endParaRPr lang="en-US"/>
        </a:p>
      </dgm:t>
    </dgm:pt>
    <dgm:pt modelId="{C562F060-1077-4415-9465-2DBC6231469F}" type="pres">
      <dgm:prSet presAssocID="{B20613BA-01E1-45BA-B434-A4BE6EB0E60B}" presName="Name13" presStyleLbl="parChTrans1D2" presStyleIdx="1" presStyleCnt="2"/>
      <dgm:spPr/>
      <dgm:t>
        <a:bodyPr/>
        <a:lstStyle/>
        <a:p>
          <a:endParaRPr lang="en-US"/>
        </a:p>
      </dgm:t>
    </dgm:pt>
    <dgm:pt modelId="{FC113386-BAB8-4A85-9A69-4D82947AEB60}" type="pres">
      <dgm:prSet presAssocID="{269168F8-79A1-47EE-8A6F-4A1577FD37BF}" presName="childText" presStyleLbl="bgAcc1" presStyleIdx="1" presStyleCnt="2" custAng="10800000" custFlipVert="1" custScaleX="78779" custScaleY="75156" custLinFactNeighborX="-46" custLinFactNeighborY="-17418">
        <dgm:presLayoutVars>
          <dgm:bulletEnabled val="1"/>
        </dgm:presLayoutVars>
      </dgm:prSet>
      <dgm:spPr/>
      <dgm:t>
        <a:bodyPr/>
        <a:lstStyle/>
        <a:p>
          <a:endParaRPr lang="en-US"/>
        </a:p>
      </dgm:t>
    </dgm:pt>
  </dgm:ptLst>
  <dgm:cxnLst>
    <dgm:cxn modelId="{F8FE2F4E-D9D4-41DC-9ED7-F7529054D146}" type="presOf" srcId="{F935CF45-BD86-4E41-8EEE-70BAE4E51FC1}" destId="{A0A7D21D-64C4-4950-AC05-9A19058D5DE0}" srcOrd="0" destOrd="0" presId="urn:microsoft.com/office/officeart/2005/8/layout/hierarchy3"/>
    <dgm:cxn modelId="{118F6E30-F236-4E38-A46B-47C2368F6458}" srcId="{FC61E368-9471-43E9-849E-379D90987B36}" destId="{6722F135-E25F-4704-AF19-3D4900D0C613}" srcOrd="0" destOrd="0" parTransId="{53D2C820-5524-4640-902A-FEBD494D5770}" sibTransId="{836F5868-7308-466F-9C73-3C1E9D099EF8}"/>
    <dgm:cxn modelId="{169881DC-C6C5-4909-ABE4-7F4B15D9E889}" type="presOf" srcId="{6722F135-E25F-4704-AF19-3D4900D0C613}" destId="{813E8ECA-4246-42CC-BA49-2BBC71FB4267}" srcOrd="0" destOrd="0" presId="urn:microsoft.com/office/officeart/2005/8/layout/hierarchy3"/>
    <dgm:cxn modelId="{ABF3777E-A0D5-466C-BC9E-2A317FDC245C}" type="presOf" srcId="{6722F135-E25F-4704-AF19-3D4900D0C613}" destId="{D863CC38-5896-4534-8B1B-38BA12D3C348}" srcOrd="1" destOrd="0" presId="urn:microsoft.com/office/officeart/2005/8/layout/hierarchy3"/>
    <dgm:cxn modelId="{60DE5565-40AC-4283-8E7A-8F15A3185257}" type="presOf" srcId="{B20613BA-01E1-45BA-B434-A4BE6EB0E60B}" destId="{C562F060-1077-4415-9465-2DBC6231469F}" srcOrd="0" destOrd="0" presId="urn:microsoft.com/office/officeart/2005/8/layout/hierarchy3"/>
    <dgm:cxn modelId="{5A3A1920-6C8F-4E00-B220-B6E6591B8844}" type="presOf" srcId="{32C37EA5-E51C-4113-9E00-DC86AD5CD009}" destId="{C1AAF31E-8B16-42F8-921F-3B4B2A8D2B0A}" srcOrd="0" destOrd="0" presId="urn:microsoft.com/office/officeart/2005/8/layout/hierarchy3"/>
    <dgm:cxn modelId="{2D5E6296-1E30-4F9C-8CE0-A8E92BDAD11A}" type="presOf" srcId="{FC61E368-9471-43E9-849E-379D90987B36}" destId="{6536CEA9-5464-493C-9CBC-8C4D5103096A}" srcOrd="0" destOrd="0" presId="urn:microsoft.com/office/officeart/2005/8/layout/hierarchy3"/>
    <dgm:cxn modelId="{02D4DCDF-0938-4B62-8541-1DEBC4272F03}" srcId="{6722F135-E25F-4704-AF19-3D4900D0C613}" destId="{269168F8-79A1-47EE-8A6F-4A1577FD37BF}" srcOrd="1" destOrd="0" parTransId="{B20613BA-01E1-45BA-B434-A4BE6EB0E60B}" sibTransId="{870A0A1D-3B42-40E2-83AF-82AD192076F4}"/>
    <dgm:cxn modelId="{C72E66FA-0D0E-4019-AF13-3816CA5608EC}" type="presOf" srcId="{269168F8-79A1-47EE-8A6F-4A1577FD37BF}" destId="{FC113386-BAB8-4A85-9A69-4D82947AEB60}" srcOrd="0" destOrd="0" presId="urn:microsoft.com/office/officeart/2005/8/layout/hierarchy3"/>
    <dgm:cxn modelId="{989A1A24-0338-4C73-8055-410F75EF4234}" srcId="{6722F135-E25F-4704-AF19-3D4900D0C613}" destId="{32C37EA5-E51C-4113-9E00-DC86AD5CD009}" srcOrd="0" destOrd="0" parTransId="{F935CF45-BD86-4E41-8EEE-70BAE4E51FC1}" sibTransId="{40B2A9AD-8504-41ED-9185-A37C7A1FF135}"/>
    <dgm:cxn modelId="{999F624B-6B0C-4F1B-BBCE-F81247887FB7}" type="presParOf" srcId="{6536CEA9-5464-493C-9CBC-8C4D5103096A}" destId="{F34EEC2C-5A46-4543-BA94-1A5368E276C8}" srcOrd="0" destOrd="0" presId="urn:microsoft.com/office/officeart/2005/8/layout/hierarchy3"/>
    <dgm:cxn modelId="{CDF09037-4E2E-4943-B6D0-06D76F1AB575}" type="presParOf" srcId="{F34EEC2C-5A46-4543-BA94-1A5368E276C8}" destId="{632E685D-E836-4D9D-B785-6371B6C9E7FA}" srcOrd="0" destOrd="0" presId="urn:microsoft.com/office/officeart/2005/8/layout/hierarchy3"/>
    <dgm:cxn modelId="{24853AF7-97B6-42A1-8DEE-150C509E2C21}" type="presParOf" srcId="{632E685D-E836-4D9D-B785-6371B6C9E7FA}" destId="{813E8ECA-4246-42CC-BA49-2BBC71FB4267}" srcOrd="0" destOrd="0" presId="urn:microsoft.com/office/officeart/2005/8/layout/hierarchy3"/>
    <dgm:cxn modelId="{6E4B6B7C-BCB1-4A18-AE38-666CBA991BA4}" type="presParOf" srcId="{632E685D-E836-4D9D-B785-6371B6C9E7FA}" destId="{D863CC38-5896-4534-8B1B-38BA12D3C348}" srcOrd="1" destOrd="0" presId="urn:microsoft.com/office/officeart/2005/8/layout/hierarchy3"/>
    <dgm:cxn modelId="{45D21C26-14E7-40E0-BE63-DA5A0F284D86}" type="presParOf" srcId="{F34EEC2C-5A46-4543-BA94-1A5368E276C8}" destId="{70171F5D-40C7-4A2E-A362-3CD9B74738FB}" srcOrd="1" destOrd="0" presId="urn:microsoft.com/office/officeart/2005/8/layout/hierarchy3"/>
    <dgm:cxn modelId="{6F5DCC01-FD62-482C-A14F-C44CDAE37024}" type="presParOf" srcId="{70171F5D-40C7-4A2E-A362-3CD9B74738FB}" destId="{A0A7D21D-64C4-4950-AC05-9A19058D5DE0}" srcOrd="0" destOrd="0" presId="urn:microsoft.com/office/officeart/2005/8/layout/hierarchy3"/>
    <dgm:cxn modelId="{2FEFB76E-F8BC-47B7-AB6A-1D5F6197F2F7}" type="presParOf" srcId="{70171F5D-40C7-4A2E-A362-3CD9B74738FB}" destId="{C1AAF31E-8B16-42F8-921F-3B4B2A8D2B0A}" srcOrd="1" destOrd="0" presId="urn:microsoft.com/office/officeart/2005/8/layout/hierarchy3"/>
    <dgm:cxn modelId="{FE19E130-961C-4D84-90A7-2FEAE1C60AE0}" type="presParOf" srcId="{70171F5D-40C7-4A2E-A362-3CD9B74738FB}" destId="{C562F060-1077-4415-9465-2DBC6231469F}" srcOrd="2" destOrd="0" presId="urn:microsoft.com/office/officeart/2005/8/layout/hierarchy3"/>
    <dgm:cxn modelId="{D7E69A53-F0B8-4CA2-890D-374BD664037B}" type="presParOf" srcId="{70171F5D-40C7-4A2E-A362-3CD9B74738FB}" destId="{FC113386-BAB8-4A85-9A69-4D82947AEB60}"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0E492F4-C5F8-4321-BCAC-A04406E93AD2}" type="doc">
      <dgm:prSet loTypeId="urn:microsoft.com/office/officeart/2005/8/layout/pyramid3" loCatId="pyramid" qsTypeId="urn:microsoft.com/office/officeart/2005/8/quickstyle/simple1" qsCatId="simple" csTypeId="urn:microsoft.com/office/officeart/2005/8/colors/colorful1" csCatId="colorful" phldr="1"/>
      <dgm:spPr/>
    </dgm:pt>
    <dgm:pt modelId="{37332B83-829A-468B-8086-F70210216C1B}">
      <dgm:prSet phldrT="[Text]" custT="1"/>
      <dgm:spPr/>
      <dgm:t>
        <a:bodyPr/>
        <a:lstStyle/>
        <a:p>
          <a:r>
            <a:rPr lang="en-US" sz="2000" dirty="0" smtClean="0"/>
            <a:t>Additional Targeted Support and Improvement</a:t>
          </a:r>
          <a:endParaRPr lang="en-US" sz="2000" dirty="0"/>
        </a:p>
      </dgm:t>
    </dgm:pt>
    <dgm:pt modelId="{F2CA2AF5-C542-4154-A1F4-63454D55EB4A}" type="parTrans" cxnId="{630D580F-6D58-4A4A-84A4-D254942EA30B}">
      <dgm:prSet/>
      <dgm:spPr/>
      <dgm:t>
        <a:bodyPr/>
        <a:lstStyle/>
        <a:p>
          <a:endParaRPr lang="en-US"/>
        </a:p>
      </dgm:t>
    </dgm:pt>
    <dgm:pt modelId="{477428BE-56E2-4DAB-9ABD-5754751A102A}" type="sibTrans" cxnId="{630D580F-6D58-4A4A-84A4-D254942EA30B}">
      <dgm:prSet/>
      <dgm:spPr/>
      <dgm:t>
        <a:bodyPr/>
        <a:lstStyle/>
        <a:p>
          <a:endParaRPr lang="en-US"/>
        </a:p>
      </dgm:t>
    </dgm:pt>
    <dgm:pt modelId="{9B947A25-E2AB-48FA-AFFE-443D5F23C5B5}">
      <dgm:prSet phldrT="[Text]" custT="1"/>
      <dgm:spPr/>
      <dgm:t>
        <a:bodyPr/>
        <a:lstStyle/>
        <a:p>
          <a:r>
            <a:rPr lang="en-US" sz="1800" dirty="0" smtClean="0"/>
            <a:t>Comprehensive Support and Improvement </a:t>
          </a:r>
        </a:p>
        <a:p>
          <a:r>
            <a:rPr lang="en-US" sz="1800" dirty="0" smtClean="0"/>
            <a:t>(Year 4 - Title I only)</a:t>
          </a:r>
          <a:endParaRPr lang="en-US" sz="1800" dirty="0"/>
        </a:p>
      </dgm:t>
    </dgm:pt>
    <dgm:pt modelId="{CD76BBAB-8767-4ABB-9998-019F581D48F0}" type="parTrans" cxnId="{83C327A8-C82C-4EA6-A801-7B777CA3BCFB}">
      <dgm:prSet/>
      <dgm:spPr/>
      <dgm:t>
        <a:bodyPr/>
        <a:lstStyle/>
        <a:p>
          <a:endParaRPr lang="en-US"/>
        </a:p>
      </dgm:t>
    </dgm:pt>
    <dgm:pt modelId="{CB0B4AA1-8ED4-42CB-BED9-04B5BA91B81C}" type="sibTrans" cxnId="{83C327A8-C82C-4EA6-A801-7B777CA3BCFB}">
      <dgm:prSet/>
      <dgm:spPr/>
      <dgm:t>
        <a:bodyPr/>
        <a:lstStyle/>
        <a:p>
          <a:endParaRPr lang="en-US"/>
        </a:p>
      </dgm:t>
    </dgm:pt>
    <dgm:pt modelId="{1DF9A895-586F-4C9F-9873-5EE47056770F}">
      <dgm:prSet phldrT="[Text]" custT="1"/>
      <dgm:spPr/>
      <dgm:t>
        <a:bodyPr/>
        <a:lstStyle/>
        <a:p>
          <a:r>
            <a:rPr lang="en-US" sz="1800" dirty="0" smtClean="0"/>
            <a:t>More Rigorous Interventions   (Year 7)</a:t>
          </a:r>
          <a:endParaRPr lang="en-US" sz="1800" dirty="0"/>
        </a:p>
      </dgm:t>
    </dgm:pt>
    <dgm:pt modelId="{371B09C9-6C8A-46EB-9161-11F1FF6FEE77}" type="parTrans" cxnId="{631928E6-E574-42E7-9550-57A8AE003BE0}">
      <dgm:prSet/>
      <dgm:spPr/>
      <dgm:t>
        <a:bodyPr/>
        <a:lstStyle/>
        <a:p>
          <a:endParaRPr lang="en-US"/>
        </a:p>
      </dgm:t>
    </dgm:pt>
    <dgm:pt modelId="{26D75645-3B7F-4891-895E-B5E6B632A926}" type="sibTrans" cxnId="{631928E6-E574-42E7-9550-57A8AE003BE0}">
      <dgm:prSet/>
      <dgm:spPr/>
      <dgm:t>
        <a:bodyPr/>
        <a:lstStyle/>
        <a:p>
          <a:endParaRPr lang="en-US"/>
        </a:p>
      </dgm:t>
    </dgm:pt>
    <dgm:pt modelId="{3D0AA3BD-D084-4120-A9ED-E700A5F6B789}">
      <dgm:prSet custT="1"/>
      <dgm:spPr/>
      <dgm:t>
        <a:bodyPr/>
        <a:lstStyle/>
        <a:p>
          <a:r>
            <a:rPr lang="en-US" sz="2000" dirty="0" smtClean="0"/>
            <a:t>Targeted Support and Improvement</a:t>
          </a:r>
          <a:endParaRPr lang="en-US" sz="2000" dirty="0"/>
        </a:p>
      </dgm:t>
    </dgm:pt>
    <dgm:pt modelId="{85393F67-2678-4AC7-8F55-114F217F98D2}" type="parTrans" cxnId="{9D0B2145-24A9-49FA-A7E6-43FE9848F5A6}">
      <dgm:prSet/>
      <dgm:spPr/>
      <dgm:t>
        <a:bodyPr/>
        <a:lstStyle/>
        <a:p>
          <a:endParaRPr lang="en-US"/>
        </a:p>
      </dgm:t>
    </dgm:pt>
    <dgm:pt modelId="{2F8617DA-0BCE-4C76-963F-E212ACE29BD0}" type="sibTrans" cxnId="{9D0B2145-24A9-49FA-A7E6-43FE9848F5A6}">
      <dgm:prSet/>
      <dgm:spPr/>
      <dgm:t>
        <a:bodyPr/>
        <a:lstStyle/>
        <a:p>
          <a:endParaRPr lang="en-US"/>
        </a:p>
      </dgm:t>
    </dgm:pt>
    <dgm:pt modelId="{57FE41B9-77A7-443F-97E7-EAC4B764134D}" type="pres">
      <dgm:prSet presAssocID="{00E492F4-C5F8-4321-BCAC-A04406E93AD2}" presName="Name0" presStyleCnt="0">
        <dgm:presLayoutVars>
          <dgm:dir/>
          <dgm:animLvl val="lvl"/>
          <dgm:resizeHandles val="exact"/>
        </dgm:presLayoutVars>
      </dgm:prSet>
      <dgm:spPr/>
    </dgm:pt>
    <dgm:pt modelId="{66AA76D3-3C90-46AB-A401-7B28924769DA}" type="pres">
      <dgm:prSet presAssocID="{37332B83-829A-468B-8086-F70210216C1B}" presName="Name8" presStyleCnt="0"/>
      <dgm:spPr/>
    </dgm:pt>
    <dgm:pt modelId="{3AC4FE14-600C-422B-9088-82FC620131E8}" type="pres">
      <dgm:prSet presAssocID="{37332B83-829A-468B-8086-F70210216C1B}" presName="level" presStyleLbl="node1" presStyleIdx="0" presStyleCnt="4">
        <dgm:presLayoutVars>
          <dgm:chMax val="1"/>
          <dgm:bulletEnabled val="1"/>
        </dgm:presLayoutVars>
      </dgm:prSet>
      <dgm:spPr/>
      <dgm:t>
        <a:bodyPr/>
        <a:lstStyle/>
        <a:p>
          <a:endParaRPr lang="en-US"/>
        </a:p>
      </dgm:t>
    </dgm:pt>
    <dgm:pt modelId="{C9632D02-A23B-4A76-A791-B2776742F19E}" type="pres">
      <dgm:prSet presAssocID="{37332B83-829A-468B-8086-F70210216C1B}" presName="levelTx" presStyleLbl="revTx" presStyleIdx="0" presStyleCnt="0">
        <dgm:presLayoutVars>
          <dgm:chMax val="1"/>
          <dgm:bulletEnabled val="1"/>
        </dgm:presLayoutVars>
      </dgm:prSet>
      <dgm:spPr/>
      <dgm:t>
        <a:bodyPr/>
        <a:lstStyle/>
        <a:p>
          <a:endParaRPr lang="en-US"/>
        </a:p>
      </dgm:t>
    </dgm:pt>
    <dgm:pt modelId="{C0436B4D-E2A5-4D72-8705-5363E377030A}" type="pres">
      <dgm:prSet presAssocID="{3D0AA3BD-D084-4120-A9ED-E700A5F6B789}" presName="Name8" presStyleCnt="0"/>
      <dgm:spPr/>
    </dgm:pt>
    <dgm:pt modelId="{E0847EEB-8AC5-4104-8045-8881F63B7B20}" type="pres">
      <dgm:prSet presAssocID="{3D0AA3BD-D084-4120-A9ED-E700A5F6B789}" presName="level" presStyleLbl="node1" presStyleIdx="1" presStyleCnt="4">
        <dgm:presLayoutVars>
          <dgm:chMax val="1"/>
          <dgm:bulletEnabled val="1"/>
        </dgm:presLayoutVars>
      </dgm:prSet>
      <dgm:spPr/>
      <dgm:t>
        <a:bodyPr/>
        <a:lstStyle/>
        <a:p>
          <a:endParaRPr lang="en-US"/>
        </a:p>
      </dgm:t>
    </dgm:pt>
    <dgm:pt modelId="{4CBC4B7A-0D4E-42F2-9163-0B905482D190}" type="pres">
      <dgm:prSet presAssocID="{3D0AA3BD-D084-4120-A9ED-E700A5F6B789}" presName="levelTx" presStyleLbl="revTx" presStyleIdx="0" presStyleCnt="0">
        <dgm:presLayoutVars>
          <dgm:chMax val="1"/>
          <dgm:bulletEnabled val="1"/>
        </dgm:presLayoutVars>
      </dgm:prSet>
      <dgm:spPr/>
      <dgm:t>
        <a:bodyPr/>
        <a:lstStyle/>
        <a:p>
          <a:endParaRPr lang="en-US"/>
        </a:p>
      </dgm:t>
    </dgm:pt>
    <dgm:pt modelId="{588F9243-A088-4468-AEB4-26FB8C3B5542}" type="pres">
      <dgm:prSet presAssocID="{9B947A25-E2AB-48FA-AFFE-443D5F23C5B5}" presName="Name8" presStyleCnt="0"/>
      <dgm:spPr/>
    </dgm:pt>
    <dgm:pt modelId="{B8E2A064-A676-4DEA-B28C-475002A118DE}" type="pres">
      <dgm:prSet presAssocID="{9B947A25-E2AB-48FA-AFFE-443D5F23C5B5}" presName="level" presStyleLbl="node1" presStyleIdx="2" presStyleCnt="4">
        <dgm:presLayoutVars>
          <dgm:chMax val="1"/>
          <dgm:bulletEnabled val="1"/>
        </dgm:presLayoutVars>
      </dgm:prSet>
      <dgm:spPr/>
      <dgm:t>
        <a:bodyPr/>
        <a:lstStyle/>
        <a:p>
          <a:endParaRPr lang="en-US"/>
        </a:p>
      </dgm:t>
    </dgm:pt>
    <dgm:pt modelId="{5573E984-27C6-4413-8C79-11504D55AEF7}" type="pres">
      <dgm:prSet presAssocID="{9B947A25-E2AB-48FA-AFFE-443D5F23C5B5}" presName="levelTx" presStyleLbl="revTx" presStyleIdx="0" presStyleCnt="0">
        <dgm:presLayoutVars>
          <dgm:chMax val="1"/>
          <dgm:bulletEnabled val="1"/>
        </dgm:presLayoutVars>
      </dgm:prSet>
      <dgm:spPr/>
      <dgm:t>
        <a:bodyPr/>
        <a:lstStyle/>
        <a:p>
          <a:endParaRPr lang="en-US"/>
        </a:p>
      </dgm:t>
    </dgm:pt>
    <dgm:pt modelId="{DA6C5838-ECBB-4926-91F0-051F3BC03524}" type="pres">
      <dgm:prSet presAssocID="{1DF9A895-586F-4C9F-9873-5EE47056770F}" presName="Name8" presStyleCnt="0"/>
      <dgm:spPr/>
    </dgm:pt>
    <dgm:pt modelId="{6114696A-6124-4E38-88E4-E8AB0F912514}" type="pres">
      <dgm:prSet presAssocID="{1DF9A895-586F-4C9F-9873-5EE47056770F}" presName="level" presStyleLbl="node1" presStyleIdx="3" presStyleCnt="4">
        <dgm:presLayoutVars>
          <dgm:chMax val="1"/>
          <dgm:bulletEnabled val="1"/>
        </dgm:presLayoutVars>
      </dgm:prSet>
      <dgm:spPr/>
      <dgm:t>
        <a:bodyPr/>
        <a:lstStyle/>
        <a:p>
          <a:endParaRPr lang="en-US"/>
        </a:p>
      </dgm:t>
    </dgm:pt>
    <dgm:pt modelId="{31557256-3BDC-411B-B761-00C0EFB284BE}" type="pres">
      <dgm:prSet presAssocID="{1DF9A895-586F-4C9F-9873-5EE47056770F}" presName="levelTx" presStyleLbl="revTx" presStyleIdx="0" presStyleCnt="0">
        <dgm:presLayoutVars>
          <dgm:chMax val="1"/>
          <dgm:bulletEnabled val="1"/>
        </dgm:presLayoutVars>
      </dgm:prSet>
      <dgm:spPr/>
      <dgm:t>
        <a:bodyPr/>
        <a:lstStyle/>
        <a:p>
          <a:endParaRPr lang="en-US"/>
        </a:p>
      </dgm:t>
    </dgm:pt>
  </dgm:ptLst>
  <dgm:cxnLst>
    <dgm:cxn modelId="{630D580F-6D58-4A4A-84A4-D254942EA30B}" srcId="{00E492F4-C5F8-4321-BCAC-A04406E93AD2}" destId="{37332B83-829A-468B-8086-F70210216C1B}" srcOrd="0" destOrd="0" parTransId="{F2CA2AF5-C542-4154-A1F4-63454D55EB4A}" sibTransId="{477428BE-56E2-4DAB-9ABD-5754751A102A}"/>
    <dgm:cxn modelId="{7E5E8531-0B78-48F2-8AEA-BB104E2362E8}" type="presOf" srcId="{9B947A25-E2AB-48FA-AFFE-443D5F23C5B5}" destId="{5573E984-27C6-4413-8C79-11504D55AEF7}" srcOrd="1" destOrd="0" presId="urn:microsoft.com/office/officeart/2005/8/layout/pyramid3"/>
    <dgm:cxn modelId="{631928E6-E574-42E7-9550-57A8AE003BE0}" srcId="{00E492F4-C5F8-4321-BCAC-A04406E93AD2}" destId="{1DF9A895-586F-4C9F-9873-5EE47056770F}" srcOrd="3" destOrd="0" parTransId="{371B09C9-6C8A-46EB-9161-11F1FF6FEE77}" sibTransId="{26D75645-3B7F-4891-895E-B5E6B632A926}"/>
    <dgm:cxn modelId="{B00585D1-9A65-4C0F-A710-52DF953D50D0}" type="presOf" srcId="{37332B83-829A-468B-8086-F70210216C1B}" destId="{C9632D02-A23B-4A76-A791-B2776742F19E}" srcOrd="1" destOrd="0" presId="urn:microsoft.com/office/officeart/2005/8/layout/pyramid3"/>
    <dgm:cxn modelId="{9511C44C-4A17-4C75-BB3B-B7CEC85ED089}" type="presOf" srcId="{00E492F4-C5F8-4321-BCAC-A04406E93AD2}" destId="{57FE41B9-77A7-443F-97E7-EAC4B764134D}" srcOrd="0" destOrd="0" presId="urn:microsoft.com/office/officeart/2005/8/layout/pyramid3"/>
    <dgm:cxn modelId="{8EF166E6-0485-4455-88A3-1D4DBCAEDBA6}" type="presOf" srcId="{1DF9A895-586F-4C9F-9873-5EE47056770F}" destId="{6114696A-6124-4E38-88E4-E8AB0F912514}" srcOrd="0" destOrd="0" presId="urn:microsoft.com/office/officeart/2005/8/layout/pyramid3"/>
    <dgm:cxn modelId="{188F68F6-3476-41E8-BFDF-EB2969A927C3}" type="presOf" srcId="{3D0AA3BD-D084-4120-A9ED-E700A5F6B789}" destId="{E0847EEB-8AC5-4104-8045-8881F63B7B20}" srcOrd="0" destOrd="0" presId="urn:microsoft.com/office/officeart/2005/8/layout/pyramid3"/>
    <dgm:cxn modelId="{47EEE5EA-70BF-4CDF-AD44-A31D74192E1C}" type="presOf" srcId="{1DF9A895-586F-4C9F-9873-5EE47056770F}" destId="{31557256-3BDC-411B-B761-00C0EFB284BE}" srcOrd="1" destOrd="0" presId="urn:microsoft.com/office/officeart/2005/8/layout/pyramid3"/>
    <dgm:cxn modelId="{26777A3F-2D73-4045-91B3-478F98F7B0D1}" type="presOf" srcId="{37332B83-829A-468B-8086-F70210216C1B}" destId="{3AC4FE14-600C-422B-9088-82FC620131E8}" srcOrd="0" destOrd="0" presId="urn:microsoft.com/office/officeart/2005/8/layout/pyramid3"/>
    <dgm:cxn modelId="{83C327A8-C82C-4EA6-A801-7B777CA3BCFB}" srcId="{00E492F4-C5F8-4321-BCAC-A04406E93AD2}" destId="{9B947A25-E2AB-48FA-AFFE-443D5F23C5B5}" srcOrd="2" destOrd="0" parTransId="{CD76BBAB-8767-4ABB-9998-019F581D48F0}" sibTransId="{CB0B4AA1-8ED4-42CB-BED9-04B5BA91B81C}"/>
    <dgm:cxn modelId="{F1D4F006-85B1-4E31-9BC3-FFE7312C876D}" type="presOf" srcId="{9B947A25-E2AB-48FA-AFFE-443D5F23C5B5}" destId="{B8E2A064-A676-4DEA-B28C-475002A118DE}" srcOrd="0" destOrd="0" presId="urn:microsoft.com/office/officeart/2005/8/layout/pyramid3"/>
    <dgm:cxn modelId="{9D0B2145-24A9-49FA-A7E6-43FE9848F5A6}" srcId="{00E492F4-C5F8-4321-BCAC-A04406E93AD2}" destId="{3D0AA3BD-D084-4120-A9ED-E700A5F6B789}" srcOrd="1" destOrd="0" parTransId="{85393F67-2678-4AC7-8F55-114F217F98D2}" sibTransId="{2F8617DA-0BCE-4C76-963F-E212ACE29BD0}"/>
    <dgm:cxn modelId="{ECC147B4-05F8-45DA-87A4-EEE9CF800692}" type="presOf" srcId="{3D0AA3BD-D084-4120-A9ED-E700A5F6B789}" destId="{4CBC4B7A-0D4E-42F2-9163-0B905482D190}" srcOrd="1" destOrd="0" presId="urn:microsoft.com/office/officeart/2005/8/layout/pyramid3"/>
    <dgm:cxn modelId="{D03568A8-2FEA-47A0-A34D-2175CA94056E}" type="presParOf" srcId="{57FE41B9-77A7-443F-97E7-EAC4B764134D}" destId="{66AA76D3-3C90-46AB-A401-7B28924769DA}" srcOrd="0" destOrd="0" presId="urn:microsoft.com/office/officeart/2005/8/layout/pyramid3"/>
    <dgm:cxn modelId="{31C64FC3-2204-4CE1-828A-172E059FC7C3}" type="presParOf" srcId="{66AA76D3-3C90-46AB-A401-7B28924769DA}" destId="{3AC4FE14-600C-422B-9088-82FC620131E8}" srcOrd="0" destOrd="0" presId="urn:microsoft.com/office/officeart/2005/8/layout/pyramid3"/>
    <dgm:cxn modelId="{E4C38D45-2118-4A4D-90B3-4FE33CF861E1}" type="presParOf" srcId="{66AA76D3-3C90-46AB-A401-7B28924769DA}" destId="{C9632D02-A23B-4A76-A791-B2776742F19E}" srcOrd="1" destOrd="0" presId="urn:microsoft.com/office/officeart/2005/8/layout/pyramid3"/>
    <dgm:cxn modelId="{30B18154-D59E-4B66-97B3-6A7E3211DA51}" type="presParOf" srcId="{57FE41B9-77A7-443F-97E7-EAC4B764134D}" destId="{C0436B4D-E2A5-4D72-8705-5363E377030A}" srcOrd="1" destOrd="0" presId="urn:microsoft.com/office/officeart/2005/8/layout/pyramid3"/>
    <dgm:cxn modelId="{531B80A8-F2C9-4256-BCF3-66E5A8F86666}" type="presParOf" srcId="{C0436B4D-E2A5-4D72-8705-5363E377030A}" destId="{E0847EEB-8AC5-4104-8045-8881F63B7B20}" srcOrd="0" destOrd="0" presId="urn:microsoft.com/office/officeart/2005/8/layout/pyramid3"/>
    <dgm:cxn modelId="{3BA59891-730C-45C9-849B-69080F09AE1A}" type="presParOf" srcId="{C0436B4D-E2A5-4D72-8705-5363E377030A}" destId="{4CBC4B7A-0D4E-42F2-9163-0B905482D190}" srcOrd="1" destOrd="0" presId="urn:microsoft.com/office/officeart/2005/8/layout/pyramid3"/>
    <dgm:cxn modelId="{E52284AD-B698-49B3-8408-210B177D496B}" type="presParOf" srcId="{57FE41B9-77A7-443F-97E7-EAC4B764134D}" destId="{588F9243-A088-4468-AEB4-26FB8C3B5542}" srcOrd="2" destOrd="0" presId="urn:microsoft.com/office/officeart/2005/8/layout/pyramid3"/>
    <dgm:cxn modelId="{14F8B415-4D98-410D-92CA-F98125AEA6CC}" type="presParOf" srcId="{588F9243-A088-4468-AEB4-26FB8C3B5542}" destId="{B8E2A064-A676-4DEA-B28C-475002A118DE}" srcOrd="0" destOrd="0" presId="urn:microsoft.com/office/officeart/2005/8/layout/pyramid3"/>
    <dgm:cxn modelId="{EAB13EC4-AFB8-4CAD-A71B-CB088B7CB731}" type="presParOf" srcId="{588F9243-A088-4468-AEB4-26FB8C3B5542}" destId="{5573E984-27C6-4413-8C79-11504D55AEF7}" srcOrd="1" destOrd="0" presId="urn:microsoft.com/office/officeart/2005/8/layout/pyramid3"/>
    <dgm:cxn modelId="{7D252925-1174-4CEF-B2AA-78ADEBD82A23}" type="presParOf" srcId="{57FE41B9-77A7-443F-97E7-EAC4B764134D}" destId="{DA6C5838-ECBB-4926-91F0-051F3BC03524}" srcOrd="3" destOrd="0" presId="urn:microsoft.com/office/officeart/2005/8/layout/pyramid3"/>
    <dgm:cxn modelId="{3A122C9E-4B34-49BD-B519-B3C69A84FA82}" type="presParOf" srcId="{DA6C5838-ECBB-4926-91F0-051F3BC03524}" destId="{6114696A-6124-4E38-88E4-E8AB0F912514}" srcOrd="0" destOrd="0" presId="urn:microsoft.com/office/officeart/2005/8/layout/pyramid3"/>
    <dgm:cxn modelId="{6F946AA8-E162-44F3-A4E8-9859928B2E4C}" type="presParOf" srcId="{DA6C5838-ECBB-4926-91F0-051F3BC03524}" destId="{31557256-3BDC-411B-B761-00C0EFB284BE}"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6D8E51-4649-4E5D-8447-FF68B73E8A38}">
      <dsp:nvSpPr>
        <dsp:cNvPr id="0" name=""/>
        <dsp:cNvSpPr/>
      </dsp:nvSpPr>
      <dsp:spPr>
        <a:xfrm rot="3720819">
          <a:off x="1509137" y="3502083"/>
          <a:ext cx="823943" cy="53964"/>
        </a:xfrm>
        <a:custGeom>
          <a:avLst/>
          <a:gdLst/>
          <a:ahLst/>
          <a:cxnLst/>
          <a:rect l="0" t="0" r="0" b="0"/>
          <a:pathLst>
            <a:path>
              <a:moveTo>
                <a:pt x="0" y="26982"/>
              </a:moveTo>
              <a:lnTo>
                <a:pt x="823943" y="2698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408B6DA-7019-4E52-A53E-EFFB898B6C9F}">
      <dsp:nvSpPr>
        <dsp:cNvPr id="0" name=""/>
        <dsp:cNvSpPr/>
      </dsp:nvSpPr>
      <dsp:spPr>
        <a:xfrm rot="1339144">
          <a:off x="2013456" y="2846842"/>
          <a:ext cx="475756" cy="53964"/>
        </a:xfrm>
        <a:custGeom>
          <a:avLst/>
          <a:gdLst/>
          <a:ahLst/>
          <a:cxnLst/>
          <a:rect l="0" t="0" r="0" b="0"/>
          <a:pathLst>
            <a:path>
              <a:moveTo>
                <a:pt x="0" y="26982"/>
              </a:moveTo>
              <a:lnTo>
                <a:pt x="475756" y="2698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20B3141-2DEC-4142-BF16-64B81774A183}">
      <dsp:nvSpPr>
        <dsp:cNvPr id="0" name=""/>
        <dsp:cNvSpPr/>
      </dsp:nvSpPr>
      <dsp:spPr>
        <a:xfrm rot="20259367">
          <a:off x="2014078" y="2137336"/>
          <a:ext cx="458162" cy="53964"/>
        </a:xfrm>
        <a:custGeom>
          <a:avLst/>
          <a:gdLst/>
          <a:ahLst/>
          <a:cxnLst/>
          <a:rect l="0" t="0" r="0" b="0"/>
          <a:pathLst>
            <a:path>
              <a:moveTo>
                <a:pt x="0" y="26982"/>
              </a:moveTo>
              <a:lnTo>
                <a:pt x="458162" y="2698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8F7FE4-C6EA-45DA-BF7C-FB4CE63817D5}">
      <dsp:nvSpPr>
        <dsp:cNvPr id="0" name=""/>
        <dsp:cNvSpPr/>
      </dsp:nvSpPr>
      <dsp:spPr>
        <a:xfrm rot="17879181">
          <a:off x="1510399" y="1481273"/>
          <a:ext cx="819189" cy="53964"/>
        </a:xfrm>
        <a:custGeom>
          <a:avLst/>
          <a:gdLst/>
          <a:ahLst/>
          <a:cxnLst/>
          <a:rect l="0" t="0" r="0" b="0"/>
          <a:pathLst>
            <a:path>
              <a:moveTo>
                <a:pt x="0" y="26982"/>
              </a:moveTo>
              <a:lnTo>
                <a:pt x="819189" y="26982"/>
              </a:lnTo>
            </a:path>
          </a:pathLst>
        </a:custGeom>
        <a:noFill/>
        <a:ln w="9525" cap="flat" cmpd="sng" algn="ctr">
          <a:solidFill>
            <a:schemeClr val="dk2">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846FF3F-D28E-47C4-AADC-02B90712B759}">
      <dsp:nvSpPr>
        <dsp:cNvPr id="0" name=""/>
        <dsp:cNvSpPr/>
      </dsp:nvSpPr>
      <dsp:spPr>
        <a:xfrm>
          <a:off x="458391" y="1592384"/>
          <a:ext cx="1850454" cy="1850454"/>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9B812AF-F1F6-4C63-BE11-2C531EF55F24}">
      <dsp:nvSpPr>
        <dsp:cNvPr id="0" name=""/>
        <dsp:cNvSpPr/>
      </dsp:nvSpPr>
      <dsp:spPr>
        <a:xfrm>
          <a:off x="1752502" y="-101941"/>
          <a:ext cx="1342652" cy="1324155"/>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School Quality Profiles</a:t>
          </a:r>
          <a:endParaRPr lang="en-US" sz="1400" kern="1200" dirty="0"/>
        </a:p>
      </dsp:txBody>
      <dsp:txXfrm>
        <a:off x="1949129" y="91977"/>
        <a:ext cx="949398" cy="936319"/>
      </dsp:txXfrm>
    </dsp:sp>
    <dsp:sp modelId="{E16656A0-76C4-4C7E-AD2B-15470A9AD824}">
      <dsp:nvSpPr>
        <dsp:cNvPr id="0" name=""/>
        <dsp:cNvSpPr/>
      </dsp:nvSpPr>
      <dsp:spPr>
        <a:xfrm>
          <a:off x="2401351" y="1069811"/>
          <a:ext cx="1450871" cy="1462628"/>
        </a:xfrm>
        <a:prstGeom prst="ellipse">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Accreditation</a:t>
          </a:r>
        </a:p>
        <a:p>
          <a:pPr lvl="0" algn="ctr" defTabSz="622300">
            <a:lnSpc>
              <a:spcPct val="90000"/>
            </a:lnSpc>
            <a:spcBef>
              <a:spcPct val="0"/>
            </a:spcBef>
            <a:spcAft>
              <a:spcPct val="35000"/>
            </a:spcAft>
          </a:pPr>
          <a:r>
            <a:rPr lang="en-US" sz="1400" kern="1200" dirty="0" smtClean="0"/>
            <a:t>(State) </a:t>
          </a:r>
          <a:endParaRPr lang="en-US" sz="1400" kern="1200" dirty="0"/>
        </a:p>
      </dsp:txBody>
      <dsp:txXfrm>
        <a:off x="2613826" y="1284008"/>
        <a:ext cx="1025921" cy="1034234"/>
      </dsp:txXfrm>
    </dsp:sp>
    <dsp:sp modelId="{6EDEE18D-5E5E-4065-8170-56E6417B8217}">
      <dsp:nvSpPr>
        <dsp:cNvPr id="0" name=""/>
        <dsp:cNvSpPr/>
      </dsp:nvSpPr>
      <dsp:spPr>
        <a:xfrm>
          <a:off x="2412100" y="2556253"/>
          <a:ext cx="1433672" cy="1355687"/>
        </a:xfrm>
        <a:prstGeom prst="ellipse">
          <a:avLst/>
        </a:prstGeom>
        <a:solidFill>
          <a:srgbClr val="00B05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Every Student Succeeds Act</a:t>
          </a:r>
        </a:p>
        <a:p>
          <a:pPr lvl="0" algn="ctr" defTabSz="622300">
            <a:lnSpc>
              <a:spcPct val="90000"/>
            </a:lnSpc>
            <a:spcBef>
              <a:spcPct val="0"/>
            </a:spcBef>
            <a:spcAft>
              <a:spcPct val="35000"/>
            </a:spcAft>
          </a:pPr>
          <a:r>
            <a:rPr lang="en-US" sz="1400" kern="1200" dirty="0" smtClean="0"/>
            <a:t>(Federal) </a:t>
          </a:r>
          <a:endParaRPr lang="en-US" sz="1400" kern="1200" dirty="0"/>
        </a:p>
      </dsp:txBody>
      <dsp:txXfrm>
        <a:off x="2622056" y="2754789"/>
        <a:ext cx="1013760" cy="958615"/>
      </dsp:txXfrm>
    </dsp:sp>
    <dsp:sp modelId="{0899185E-3D13-45E5-8DF5-9A140CF5A588}">
      <dsp:nvSpPr>
        <dsp:cNvPr id="0" name=""/>
        <dsp:cNvSpPr/>
      </dsp:nvSpPr>
      <dsp:spPr>
        <a:xfrm>
          <a:off x="1752502" y="3819032"/>
          <a:ext cx="1342652" cy="1312109"/>
        </a:xfrm>
        <a:prstGeom prst="ellipse">
          <a:avLst/>
        </a:prstGeom>
        <a:solidFill>
          <a:schemeClr val="accent1"/>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t>Standards of Quality </a:t>
          </a:r>
          <a:endParaRPr lang="en-US" sz="1400" kern="1200" dirty="0"/>
        </a:p>
      </dsp:txBody>
      <dsp:txXfrm>
        <a:off x="1949129" y="4011186"/>
        <a:ext cx="949398" cy="9278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4" y="8685213"/>
            <a:ext cx="2971800" cy="457200"/>
          </a:xfrm>
          <a:prstGeom prst="rect">
            <a:avLst/>
          </a:prstGeom>
        </p:spPr>
        <p:txBody>
          <a:bodyPr vert="horz" lIns="91430" tIns="45715" rIns="91430" bIns="45715" rtlCol="0" anchor="b"/>
          <a:lstStyle>
            <a:lvl1pPr algn="r">
              <a:defRPr sz="1200"/>
            </a:lvl1pPr>
          </a:lstStyle>
          <a:p>
            <a:fld id="{47E14A18-205B-474F-9298-645EB4E0B734}" type="slidenum">
              <a:rPr lang="en-US" smtClean="0"/>
              <a:t>‹#›</a:t>
            </a:fld>
            <a:endParaRPr lang="en-US" dirty="0"/>
          </a:p>
        </p:txBody>
      </p:sp>
    </p:spTree>
    <p:extLst>
      <p:ext uri="{BB962C8B-B14F-4D97-AF65-F5344CB8AC3E}">
        <p14:creationId xmlns:p14="http://schemas.microsoft.com/office/powerpoint/2010/main" val="664894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0" tIns="45715" rIns="91430" bIns="45715" rtlCol="0"/>
          <a:lstStyle>
            <a:lvl1pPr algn="l">
              <a:defRPr sz="1200"/>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0" tIns="45715" rIns="91430" bIns="45715" rtlCol="0"/>
          <a:lstStyle>
            <a:lvl1pPr algn="r">
              <a:defRPr sz="1200"/>
            </a:lvl1pPr>
          </a:lstStyle>
          <a:p>
            <a:fld id="{D71E529E-7C18-4974-93FB-5ADF2B1CB00D}" type="datetimeFigureOut">
              <a:rPr lang="en-US" smtClean="0"/>
              <a:t>10/23/2017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0" tIns="45715" rIns="91430" bIns="45715" rtlCol="0" anchor="ctr"/>
          <a:lstStyle/>
          <a:p>
            <a:endParaRPr lang="en-US" dirty="0"/>
          </a:p>
        </p:txBody>
      </p:sp>
      <p:sp>
        <p:nvSpPr>
          <p:cNvPr id="5" name="Notes Placeholder 4"/>
          <p:cNvSpPr>
            <a:spLocks noGrp="1"/>
          </p:cNvSpPr>
          <p:nvPr>
            <p:ph type="body" sz="quarter" idx="3"/>
          </p:nvPr>
        </p:nvSpPr>
        <p:spPr>
          <a:xfrm>
            <a:off x="685800" y="4343401"/>
            <a:ext cx="5486400" cy="411480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0" tIns="45715" rIns="91430" bIns="457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0" tIns="45715" rIns="91430" bIns="45715" rtlCol="0" anchor="b"/>
          <a:lstStyle>
            <a:lvl1pPr algn="r">
              <a:defRPr sz="1200"/>
            </a:lvl1pPr>
          </a:lstStyle>
          <a:p>
            <a:fld id="{9A559A0D-94A0-43E9-B156-48DAB240F216}" type="slidenum">
              <a:rPr lang="en-US" smtClean="0"/>
              <a:t>‹#›</a:t>
            </a:fld>
            <a:endParaRPr lang="en-US" dirty="0"/>
          </a:p>
        </p:txBody>
      </p:sp>
    </p:spTree>
    <p:extLst>
      <p:ext uri="{BB962C8B-B14F-4D97-AF65-F5344CB8AC3E}">
        <p14:creationId xmlns:p14="http://schemas.microsoft.com/office/powerpoint/2010/main" val="25884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a:t>
            </a:fld>
            <a:endParaRPr lang="en-US" dirty="0"/>
          </a:p>
        </p:txBody>
      </p:sp>
    </p:spTree>
    <p:extLst>
      <p:ext uri="{BB962C8B-B14F-4D97-AF65-F5344CB8AC3E}">
        <p14:creationId xmlns:p14="http://schemas.microsoft.com/office/powerpoint/2010/main" val="36339325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13</a:t>
            </a:fld>
            <a:endParaRPr lang="en-US" dirty="0"/>
          </a:p>
        </p:txBody>
      </p:sp>
    </p:spTree>
    <p:extLst>
      <p:ext uri="{BB962C8B-B14F-4D97-AF65-F5344CB8AC3E}">
        <p14:creationId xmlns:p14="http://schemas.microsoft.com/office/powerpoint/2010/main" val="3205777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15</a:t>
            </a:fld>
            <a:endParaRPr lang="en-US" dirty="0"/>
          </a:p>
        </p:txBody>
      </p:sp>
    </p:spTree>
    <p:extLst>
      <p:ext uri="{BB962C8B-B14F-4D97-AF65-F5344CB8AC3E}">
        <p14:creationId xmlns:p14="http://schemas.microsoft.com/office/powerpoint/2010/main" val="374987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17</a:t>
            </a:fld>
            <a:endParaRPr lang="en-US" dirty="0"/>
          </a:p>
        </p:txBody>
      </p:sp>
    </p:spTree>
    <p:extLst>
      <p:ext uri="{BB962C8B-B14F-4D97-AF65-F5344CB8AC3E}">
        <p14:creationId xmlns:p14="http://schemas.microsoft.com/office/powerpoint/2010/main" val="2188305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362C-C5F4-4F66-97E8-3FADB6196E0F}" type="slidenum">
              <a:rPr lang="en-US" smtClean="0"/>
              <a:t>18</a:t>
            </a:fld>
            <a:endParaRPr lang="en-US" dirty="0"/>
          </a:p>
        </p:txBody>
      </p:sp>
    </p:spTree>
    <p:extLst>
      <p:ext uri="{BB962C8B-B14F-4D97-AF65-F5344CB8AC3E}">
        <p14:creationId xmlns:p14="http://schemas.microsoft.com/office/powerpoint/2010/main" val="33956907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E9E5D-5A62-4BEE-BF8C-27BCA65B1638}" type="slidenum">
              <a:rPr lang="en-US" smtClean="0"/>
              <a:t>19</a:t>
            </a:fld>
            <a:endParaRPr lang="en-US" dirty="0"/>
          </a:p>
        </p:txBody>
      </p:sp>
    </p:spTree>
    <p:extLst>
      <p:ext uri="{BB962C8B-B14F-4D97-AF65-F5344CB8AC3E}">
        <p14:creationId xmlns:p14="http://schemas.microsoft.com/office/powerpoint/2010/main" val="1625204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2E9E5D-5A62-4BEE-BF8C-27BCA65B1638}" type="slidenum">
              <a:rPr lang="en-US" smtClean="0"/>
              <a:t>20</a:t>
            </a:fld>
            <a:endParaRPr lang="en-US" dirty="0"/>
          </a:p>
        </p:txBody>
      </p:sp>
    </p:spTree>
    <p:extLst>
      <p:ext uri="{BB962C8B-B14F-4D97-AF65-F5344CB8AC3E}">
        <p14:creationId xmlns:p14="http://schemas.microsoft.com/office/powerpoint/2010/main" val="162520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21</a:t>
            </a:fld>
            <a:endParaRPr lang="en-US" dirty="0"/>
          </a:p>
        </p:txBody>
      </p:sp>
    </p:spTree>
    <p:extLst>
      <p:ext uri="{BB962C8B-B14F-4D97-AF65-F5344CB8AC3E}">
        <p14:creationId xmlns:p14="http://schemas.microsoft.com/office/powerpoint/2010/main" val="4006700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22</a:t>
            </a:fld>
            <a:endParaRPr lang="en-US" dirty="0"/>
          </a:p>
        </p:txBody>
      </p:sp>
    </p:spTree>
    <p:extLst>
      <p:ext uri="{BB962C8B-B14F-4D97-AF65-F5344CB8AC3E}">
        <p14:creationId xmlns:p14="http://schemas.microsoft.com/office/powerpoint/2010/main" val="954689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24</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25</a:t>
            </a:fld>
            <a:endParaRPr lang="en-US" dirty="0"/>
          </a:p>
        </p:txBody>
      </p:sp>
    </p:spTree>
    <p:extLst>
      <p:ext uri="{BB962C8B-B14F-4D97-AF65-F5344CB8AC3E}">
        <p14:creationId xmlns:p14="http://schemas.microsoft.com/office/powerpoint/2010/main" val="365070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362C-C5F4-4F66-97E8-3FADB6196E0F}" type="slidenum">
              <a:rPr lang="en-US" smtClean="0"/>
              <a:t>2</a:t>
            </a:fld>
            <a:endParaRPr lang="en-US"/>
          </a:p>
        </p:txBody>
      </p:sp>
    </p:spTree>
    <p:extLst>
      <p:ext uri="{BB962C8B-B14F-4D97-AF65-F5344CB8AC3E}">
        <p14:creationId xmlns:p14="http://schemas.microsoft.com/office/powerpoint/2010/main" val="608448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26</a:t>
            </a:fld>
            <a:endParaRPr lang="en-US" dirty="0"/>
          </a:p>
        </p:txBody>
      </p:sp>
    </p:spTree>
    <p:extLst>
      <p:ext uri="{BB962C8B-B14F-4D97-AF65-F5344CB8AC3E}">
        <p14:creationId xmlns:p14="http://schemas.microsoft.com/office/powerpoint/2010/main" val="2619918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27</a:t>
            </a:fld>
            <a:endParaRPr lang="en-US" dirty="0"/>
          </a:p>
        </p:txBody>
      </p:sp>
    </p:spTree>
    <p:extLst>
      <p:ext uri="{BB962C8B-B14F-4D97-AF65-F5344CB8AC3E}">
        <p14:creationId xmlns:p14="http://schemas.microsoft.com/office/powerpoint/2010/main" val="10239245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28</a:t>
            </a:fld>
            <a:endParaRPr lang="en-US" dirty="0"/>
          </a:p>
        </p:txBody>
      </p:sp>
    </p:spTree>
    <p:extLst>
      <p:ext uri="{BB962C8B-B14F-4D97-AF65-F5344CB8AC3E}">
        <p14:creationId xmlns:p14="http://schemas.microsoft.com/office/powerpoint/2010/main" val="17030352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73A48D-66ED-4B46-A259-738D411D5A8E}" type="slidenum">
              <a:rPr lang="en-US" smtClean="0"/>
              <a:pPr/>
              <a:t>29</a:t>
            </a:fld>
            <a:endParaRPr lang="en-US"/>
          </a:p>
        </p:txBody>
      </p:sp>
    </p:spTree>
    <p:extLst>
      <p:ext uri="{BB962C8B-B14F-4D97-AF65-F5344CB8AC3E}">
        <p14:creationId xmlns:p14="http://schemas.microsoft.com/office/powerpoint/2010/main" val="995422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30</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31</a:t>
            </a:fld>
            <a:endParaRPr lang="en-US" dirty="0"/>
          </a:p>
        </p:txBody>
      </p:sp>
    </p:spTree>
    <p:extLst>
      <p:ext uri="{BB962C8B-B14F-4D97-AF65-F5344CB8AC3E}">
        <p14:creationId xmlns:p14="http://schemas.microsoft.com/office/powerpoint/2010/main" val="23989932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32</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33</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16">
              <a:defRPr/>
            </a:pPr>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34</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35</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a:t>
            </a:fld>
            <a:endParaRPr lang="en-US" dirty="0"/>
          </a:p>
        </p:txBody>
      </p:sp>
    </p:spTree>
    <p:extLst>
      <p:ext uri="{BB962C8B-B14F-4D97-AF65-F5344CB8AC3E}">
        <p14:creationId xmlns:p14="http://schemas.microsoft.com/office/powerpoint/2010/main" val="41842497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36</a:t>
            </a:fld>
            <a:endParaRPr lang="en-US" dirty="0"/>
          </a:p>
        </p:txBody>
      </p:sp>
    </p:spTree>
    <p:extLst>
      <p:ext uri="{BB962C8B-B14F-4D97-AF65-F5344CB8AC3E}">
        <p14:creationId xmlns:p14="http://schemas.microsoft.com/office/powerpoint/2010/main" val="309807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4362C-C5F4-4F66-97E8-3FADB6196E0F}" type="slidenum">
              <a:rPr lang="en-US" smtClean="0"/>
              <a:t>38</a:t>
            </a:fld>
            <a:endParaRPr lang="en-US" dirty="0"/>
          </a:p>
        </p:txBody>
      </p:sp>
    </p:spTree>
    <p:extLst>
      <p:ext uri="{BB962C8B-B14F-4D97-AF65-F5344CB8AC3E}">
        <p14:creationId xmlns:p14="http://schemas.microsoft.com/office/powerpoint/2010/main" val="33956907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39</a:t>
            </a:fld>
            <a:endParaRPr lang="en-US" dirty="0"/>
          </a:p>
        </p:txBody>
      </p:sp>
    </p:spTree>
    <p:extLst>
      <p:ext uri="{BB962C8B-B14F-4D97-AF65-F5344CB8AC3E}">
        <p14:creationId xmlns:p14="http://schemas.microsoft.com/office/powerpoint/2010/main" val="9023335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40</a:t>
            </a:fld>
            <a:endParaRPr lang="en-US" dirty="0"/>
          </a:p>
        </p:txBody>
      </p:sp>
    </p:spTree>
    <p:extLst>
      <p:ext uri="{BB962C8B-B14F-4D97-AF65-F5344CB8AC3E}">
        <p14:creationId xmlns:p14="http://schemas.microsoft.com/office/powerpoint/2010/main" val="33218776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41</a:t>
            </a:fld>
            <a:endParaRPr lang="en-US" dirty="0"/>
          </a:p>
        </p:txBody>
      </p:sp>
    </p:spTree>
    <p:extLst>
      <p:ext uri="{BB962C8B-B14F-4D97-AF65-F5344CB8AC3E}">
        <p14:creationId xmlns:p14="http://schemas.microsoft.com/office/powerpoint/2010/main" val="332187769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42</a:t>
            </a:fld>
            <a:endParaRPr lang="en-US" dirty="0"/>
          </a:p>
        </p:txBody>
      </p:sp>
    </p:spTree>
    <p:extLst>
      <p:ext uri="{BB962C8B-B14F-4D97-AF65-F5344CB8AC3E}">
        <p14:creationId xmlns:p14="http://schemas.microsoft.com/office/powerpoint/2010/main" val="3321877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43</a:t>
            </a:fld>
            <a:endParaRPr lang="en-US" dirty="0"/>
          </a:p>
        </p:txBody>
      </p:sp>
    </p:spTree>
    <p:extLst>
      <p:ext uri="{BB962C8B-B14F-4D97-AF65-F5344CB8AC3E}">
        <p14:creationId xmlns:p14="http://schemas.microsoft.com/office/powerpoint/2010/main" val="348838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44</a:t>
            </a:fld>
            <a:endParaRPr lang="en-US" dirty="0"/>
          </a:p>
        </p:txBody>
      </p:sp>
    </p:spTree>
    <p:extLst>
      <p:ext uri="{BB962C8B-B14F-4D97-AF65-F5344CB8AC3E}">
        <p14:creationId xmlns:p14="http://schemas.microsoft.com/office/powerpoint/2010/main" val="222212956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45</a:t>
            </a:fld>
            <a:endParaRPr lang="en-US" dirty="0"/>
          </a:p>
        </p:txBody>
      </p:sp>
    </p:spTree>
    <p:extLst>
      <p:ext uri="{BB962C8B-B14F-4D97-AF65-F5344CB8AC3E}">
        <p14:creationId xmlns:p14="http://schemas.microsoft.com/office/powerpoint/2010/main" val="22221295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46</a:t>
            </a:fld>
            <a:endParaRPr lang="en-US" dirty="0"/>
          </a:p>
        </p:txBody>
      </p:sp>
    </p:spTree>
    <p:extLst>
      <p:ext uri="{BB962C8B-B14F-4D97-AF65-F5344CB8AC3E}">
        <p14:creationId xmlns:p14="http://schemas.microsoft.com/office/powerpoint/2010/main" val="222212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5</a:t>
            </a:fld>
            <a:endParaRPr lang="en-US" dirty="0"/>
          </a:p>
        </p:txBody>
      </p:sp>
    </p:spTree>
    <p:extLst>
      <p:ext uri="{BB962C8B-B14F-4D97-AF65-F5344CB8AC3E}">
        <p14:creationId xmlns:p14="http://schemas.microsoft.com/office/powerpoint/2010/main" val="41842497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47</a:t>
            </a:fld>
            <a:endParaRPr lang="en-US" dirty="0"/>
          </a:p>
        </p:txBody>
      </p:sp>
    </p:spTree>
    <p:extLst>
      <p:ext uri="{BB962C8B-B14F-4D97-AF65-F5344CB8AC3E}">
        <p14:creationId xmlns:p14="http://schemas.microsoft.com/office/powerpoint/2010/main" val="2452388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48</a:t>
            </a:fld>
            <a:endParaRPr lang="en-US" dirty="0"/>
          </a:p>
        </p:txBody>
      </p:sp>
    </p:spTree>
    <p:extLst>
      <p:ext uri="{BB962C8B-B14F-4D97-AF65-F5344CB8AC3E}">
        <p14:creationId xmlns:p14="http://schemas.microsoft.com/office/powerpoint/2010/main" val="1450121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49</a:t>
            </a:fld>
            <a:endParaRPr lang="en-US" dirty="0"/>
          </a:p>
        </p:txBody>
      </p:sp>
    </p:spTree>
    <p:extLst>
      <p:ext uri="{BB962C8B-B14F-4D97-AF65-F5344CB8AC3E}">
        <p14:creationId xmlns:p14="http://schemas.microsoft.com/office/powerpoint/2010/main" val="2188305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50</a:t>
            </a:fld>
            <a:endParaRPr lang="en-US" dirty="0"/>
          </a:p>
        </p:txBody>
      </p:sp>
    </p:spTree>
    <p:extLst>
      <p:ext uri="{BB962C8B-B14F-4D97-AF65-F5344CB8AC3E}">
        <p14:creationId xmlns:p14="http://schemas.microsoft.com/office/powerpoint/2010/main" val="2222129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6</a:t>
            </a:fld>
            <a:endParaRPr lang="en-US" dirty="0"/>
          </a:p>
        </p:txBody>
      </p:sp>
    </p:spTree>
    <p:extLst>
      <p:ext uri="{BB962C8B-B14F-4D97-AF65-F5344CB8AC3E}">
        <p14:creationId xmlns:p14="http://schemas.microsoft.com/office/powerpoint/2010/main" val="4184249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7</a:t>
            </a:fld>
            <a:endParaRPr lang="en-US" dirty="0"/>
          </a:p>
        </p:txBody>
      </p:sp>
    </p:spTree>
    <p:extLst>
      <p:ext uri="{BB962C8B-B14F-4D97-AF65-F5344CB8AC3E}">
        <p14:creationId xmlns:p14="http://schemas.microsoft.com/office/powerpoint/2010/main" val="3669026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9</a:t>
            </a:fld>
            <a:endParaRPr lang="en-US" dirty="0"/>
          </a:p>
        </p:txBody>
      </p:sp>
    </p:spTree>
    <p:extLst>
      <p:ext uri="{BB962C8B-B14F-4D97-AF65-F5344CB8AC3E}">
        <p14:creationId xmlns:p14="http://schemas.microsoft.com/office/powerpoint/2010/main" val="1501991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10</a:t>
            </a:fld>
            <a:endParaRPr lang="en-US" dirty="0"/>
          </a:p>
        </p:txBody>
      </p:sp>
    </p:spTree>
    <p:extLst>
      <p:ext uri="{BB962C8B-B14F-4D97-AF65-F5344CB8AC3E}">
        <p14:creationId xmlns:p14="http://schemas.microsoft.com/office/powerpoint/2010/main" val="506906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59A0D-94A0-43E9-B156-48DAB240F216}" type="slidenum">
              <a:rPr lang="en-US" smtClean="0"/>
              <a:t>12</a:t>
            </a:fld>
            <a:endParaRPr lang="en-US" dirty="0"/>
          </a:p>
        </p:txBody>
      </p:sp>
    </p:spTree>
    <p:extLst>
      <p:ext uri="{BB962C8B-B14F-4D97-AF65-F5344CB8AC3E}">
        <p14:creationId xmlns:p14="http://schemas.microsoft.com/office/powerpoint/2010/main" val="3205777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8" name="Rectangle 7"/>
          <p:cNvSpPr/>
          <p:nvPr/>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Rectangle 11"/>
          <p:cNvSpPr/>
          <p:nvPr/>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Rectangle 10"/>
          <p:cNvSpPr/>
          <p:nvPr/>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Calibri" pitchFamily="34" charset="0"/>
                <a:ea typeface="+mn-ea"/>
                <a:cs typeface="+mn-cs"/>
              </a:rPr>
              <a:t/>
            </a:r>
            <a:br>
              <a:rPr lang="en-US" dirty="0" smtClean="0">
                <a:solidFill>
                  <a:schemeClr val="tx1"/>
                </a:solidFill>
                <a:latin typeface="Calibri" pitchFamily="34" charset="0"/>
                <a:ea typeface="+mn-ea"/>
                <a:cs typeface="+mn-cs"/>
              </a:rPr>
            </a:br>
            <a:endParaRPr lang="en-US" dirty="0">
              <a:solidFill>
                <a:schemeClr val="tx1"/>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6D0EEEE1-A6EA-4FE0-9ABC-7DE90FD81D4A}" type="slidenum">
              <a:rPr lang="en-US" smtClean="0"/>
              <a:t>‹#›</a:t>
            </a:fld>
            <a:endParaRPr lang="en-US" dirty="0"/>
          </a:p>
        </p:txBody>
      </p:sp>
      <p:pic>
        <p:nvPicPr>
          <p:cNvPr id="13" name="Picture 12" descr="VDOE-h-color sm.png"/>
          <p:cNvPicPr>
            <a:picLocks noChangeAspect="1"/>
          </p:cNvPicPr>
          <p:nvPr/>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8" name="Rectangle 7"/>
          <p:cNvSpPr/>
          <p:nvPr/>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ardrop 8"/>
          <p:cNvSpPr/>
          <p:nvPr/>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6" name="Rectangle 5"/>
          <p:cNvSpPr/>
          <p:nvPr/>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7" name="Slide Number Placeholder 6"/>
          <p:cNvSpPr>
            <a:spLocks noGrp="1"/>
          </p:cNvSpPr>
          <p:nvPr>
            <p:ph type="sldNum" sz="quarter" idx="12"/>
          </p:nvPr>
        </p:nvSpPr>
        <p:spPr>
          <a:xfrm>
            <a:off x="8382000" y="6356351"/>
            <a:ext cx="381000" cy="349250"/>
          </a:xfrm>
        </p:spPr>
        <p:txBody>
          <a:bodyPr/>
          <a:lstStyle/>
          <a:p>
            <a:fld id="{6D0EEEE1-A6EA-4FE0-9ABC-7DE90FD81D4A}" type="slidenum">
              <a:rPr lang="en-US" smtClean="0"/>
              <a:t>‹#›</a:t>
            </a:fld>
            <a:endParaRPr lang="en-US" dirty="0"/>
          </a:p>
        </p:txBody>
      </p:sp>
    </p:spTree>
    <p:extLst>
      <p:ext uri="{BB962C8B-B14F-4D97-AF65-F5344CB8AC3E}">
        <p14:creationId xmlns:p14="http://schemas.microsoft.com/office/powerpoint/2010/main" val="667686879"/>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D0EEEE1-A6EA-4FE0-9ABC-7DE90FD81D4A}"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6D0EEEE1-A6EA-4FE0-9ABC-7DE90FD81D4A}" type="slidenum">
              <a:rPr lang="en-US" smtClean="0"/>
              <a:t>‹#›</a:t>
            </a:fld>
            <a:endParaRPr lang="en-US" dirty="0"/>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doe.virginia.gov/administrators/superintendents_memos/2017/168-17.shtml"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doe.virginia.gov/boe/accreditation/draft-soa-062317.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doe.virginia.gov/boe/committees_standing/accountability/2017/meeting_materials.shtml#sep27" TargetMode="Externa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9.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Lynn.Sodat@doe.virginia.gov" TargetMode="Externa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hyperlink" Target="mailto:ESSA@doe.virginia.gov"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371600" y="2835275"/>
            <a:ext cx="6934200" cy="1584325"/>
          </a:xfrm>
        </p:spPr>
        <p:txBody>
          <a:bodyPr>
            <a:noAutofit/>
          </a:bodyPr>
          <a:lstStyle/>
          <a:p>
            <a:r>
              <a:rPr lang="en-US" sz="2600" dirty="0" smtClean="0"/>
              <a:t>Accountability in Virginia:</a:t>
            </a:r>
            <a:br>
              <a:rPr lang="en-US" sz="2600" dirty="0" smtClean="0"/>
            </a:br>
            <a:r>
              <a:rPr lang="en-US" sz="2600" dirty="0" smtClean="0"/>
              <a:t>Revisions to the Standards of Accreditation and</a:t>
            </a:r>
            <a:br>
              <a:rPr lang="en-US" sz="2600" dirty="0" smtClean="0"/>
            </a:br>
            <a:r>
              <a:rPr lang="en-US" sz="2600" dirty="0" smtClean="0"/>
              <a:t>Virginia’s Federal Programs Application under ESSA</a:t>
            </a:r>
            <a:br>
              <a:rPr lang="en-US" sz="2600" dirty="0" smtClean="0"/>
            </a:br>
            <a:r>
              <a:rPr lang="en-US" sz="2600" dirty="0" smtClean="0"/>
              <a:t/>
            </a:r>
            <a:br>
              <a:rPr lang="en-US" sz="2600" dirty="0" smtClean="0"/>
            </a:br>
            <a:endParaRPr lang="en-US" sz="2600" dirty="0"/>
          </a:p>
        </p:txBody>
      </p:sp>
      <p:sp>
        <p:nvSpPr>
          <p:cNvPr id="5" name="Subtitle 4"/>
          <p:cNvSpPr>
            <a:spLocks noGrp="1"/>
          </p:cNvSpPr>
          <p:nvPr>
            <p:ph type="subTitle" idx="1"/>
          </p:nvPr>
        </p:nvSpPr>
        <p:spPr>
          <a:xfrm>
            <a:off x="1219200" y="4648200"/>
            <a:ext cx="7162800" cy="1752600"/>
          </a:xfrm>
        </p:spPr>
        <p:txBody>
          <a:bodyPr>
            <a:noAutofit/>
          </a:bodyPr>
          <a:lstStyle/>
          <a:p>
            <a:r>
              <a:rPr lang="en-US" altLang="en-US" sz="2000" dirty="0" smtClean="0">
                <a:solidFill>
                  <a:srgbClr val="002060"/>
                </a:solidFill>
                <a:latin typeface="+mn-lt"/>
                <a:ea typeface="ＭＳ Ｐゴシック" pitchFamily="34" charset="-128"/>
                <a:cs typeface="Arial" charset="0"/>
              </a:rPr>
              <a:t>Virginia Department of Education</a:t>
            </a:r>
          </a:p>
          <a:p>
            <a:r>
              <a:rPr lang="en-US" altLang="en-US" sz="2000" dirty="0" smtClean="0">
                <a:solidFill>
                  <a:srgbClr val="002060"/>
                </a:solidFill>
                <a:latin typeface="+mn-lt"/>
                <a:ea typeface="ＭＳ Ｐゴシック" pitchFamily="34" charset="-128"/>
                <a:cs typeface="Arial" charset="0"/>
              </a:rPr>
              <a:t>Office of Program Administration and Accountability</a:t>
            </a:r>
          </a:p>
          <a:p>
            <a:endParaRPr lang="en-US" altLang="en-US" sz="2000" dirty="0">
              <a:solidFill>
                <a:srgbClr val="002060"/>
              </a:solidFill>
              <a:latin typeface="+mn-lt"/>
              <a:ea typeface="ＭＳ Ｐゴシック" pitchFamily="34" charset="-128"/>
              <a:cs typeface="Arial" charset="0"/>
            </a:endParaRPr>
          </a:p>
          <a:p>
            <a:r>
              <a:rPr lang="en-US" altLang="en-US" sz="2000" dirty="0" smtClean="0">
                <a:solidFill>
                  <a:srgbClr val="002060"/>
                </a:solidFill>
                <a:latin typeface="+mn-lt"/>
                <a:ea typeface="ＭＳ Ｐゴシック" pitchFamily="34" charset="-128"/>
                <a:cs typeface="Arial" charset="0"/>
              </a:rPr>
              <a:t>Virginia Association of </a:t>
            </a:r>
            <a:r>
              <a:rPr lang="en-US" altLang="en-US" sz="2000" smtClean="0">
                <a:solidFill>
                  <a:srgbClr val="002060"/>
                </a:solidFill>
                <a:latin typeface="+mn-lt"/>
                <a:ea typeface="ＭＳ Ｐゴシック" pitchFamily="34" charset="-128"/>
                <a:cs typeface="Arial" charset="0"/>
              </a:rPr>
              <a:t>School Superintendents</a:t>
            </a:r>
            <a:r>
              <a:rPr lang="en-US" altLang="en-US" sz="2000" dirty="0">
                <a:solidFill>
                  <a:srgbClr val="002060"/>
                </a:solidFill>
                <a:latin typeface="+mn-lt"/>
                <a:ea typeface="ＭＳ Ｐゴシック" pitchFamily="34" charset="-128"/>
                <a:cs typeface="Arial" charset="0"/>
              </a:rPr>
              <a:t/>
            </a:r>
            <a:br>
              <a:rPr lang="en-US" altLang="en-US" sz="2000" dirty="0">
                <a:solidFill>
                  <a:srgbClr val="002060"/>
                </a:solidFill>
                <a:latin typeface="+mn-lt"/>
                <a:ea typeface="ＭＳ Ｐゴシック" pitchFamily="34" charset="-128"/>
                <a:cs typeface="Arial" charset="0"/>
              </a:rPr>
            </a:br>
            <a:r>
              <a:rPr lang="en-US" altLang="en-US" sz="2000" smtClean="0">
                <a:solidFill>
                  <a:srgbClr val="002060"/>
                </a:solidFill>
                <a:latin typeface="+mn-lt"/>
                <a:ea typeface="ＭＳ Ｐゴシック" pitchFamily="34" charset="-128"/>
                <a:cs typeface="Arial" charset="0"/>
              </a:rPr>
              <a:t>October 23, </a:t>
            </a:r>
            <a:r>
              <a:rPr lang="en-US" altLang="en-US" sz="2000" dirty="0">
                <a:solidFill>
                  <a:srgbClr val="002060"/>
                </a:solidFill>
                <a:latin typeface="+mn-lt"/>
                <a:ea typeface="ＭＳ Ｐゴシック" pitchFamily="34" charset="-128"/>
                <a:cs typeface="Arial" charset="0"/>
              </a:rPr>
              <a:t>2017</a:t>
            </a:r>
            <a:endParaRPr lang="en-US" sz="2000" dirty="0">
              <a:solidFill>
                <a:srgbClr val="002060"/>
              </a:solidFill>
              <a:latin typeface="+mn-lt"/>
              <a:ea typeface="ＭＳ Ｐゴシック" pitchFamily="34" charset="-128"/>
              <a:cs typeface="Arial" charset="0"/>
            </a:endParaRPr>
          </a:p>
        </p:txBody>
      </p:sp>
      <p:sp>
        <p:nvSpPr>
          <p:cNvPr id="2" name="Slide Number Placeholder 1"/>
          <p:cNvSpPr>
            <a:spLocks noGrp="1"/>
          </p:cNvSpPr>
          <p:nvPr>
            <p:ph type="sldNum" sz="quarter" idx="12"/>
          </p:nvPr>
        </p:nvSpPr>
        <p:spPr/>
        <p:txBody>
          <a:bodyPr/>
          <a:lstStyle/>
          <a:p>
            <a:fld id="{6D0EEEE1-A6EA-4FE0-9ABC-7DE90FD81D4A}" type="slidenum">
              <a:rPr lang="en-US" smtClean="0"/>
              <a:t>1</a:t>
            </a:fld>
            <a:endParaRPr lang="en-US" dirty="0"/>
          </a:p>
        </p:txBody>
      </p:sp>
    </p:spTree>
    <p:extLst>
      <p:ext uri="{BB962C8B-B14F-4D97-AF65-F5344CB8AC3E}">
        <p14:creationId xmlns:p14="http://schemas.microsoft.com/office/powerpoint/2010/main" val="13590767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143000"/>
          </a:xfrm>
        </p:spPr>
        <p:txBody>
          <a:bodyPr>
            <a:normAutofit/>
          </a:bodyPr>
          <a:lstStyle/>
          <a:p>
            <a:r>
              <a:rPr lang="en-US" sz="2800" dirty="0" smtClean="0"/>
              <a:t>Example: </a:t>
            </a:r>
            <a:r>
              <a:rPr lang="en-US" sz="2800" i="1" dirty="0" smtClean="0"/>
              <a:t>South Middle School </a:t>
            </a:r>
            <a:endParaRPr lang="en-US" sz="2800" i="1"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4126361303"/>
              </p:ext>
            </p:extLst>
          </p:nvPr>
        </p:nvGraphicFramePr>
        <p:xfrm>
          <a:off x="304800" y="1295400"/>
          <a:ext cx="7772400" cy="5260633"/>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xmlns="" val="20000"/>
                    </a:ext>
                  </a:extLst>
                </a:gridCol>
                <a:gridCol w="43434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tblGrid>
              <a:tr h="762000">
                <a:tc rowSpan="5">
                  <a:txBody>
                    <a:bodyPr/>
                    <a:lstStyle/>
                    <a:p>
                      <a:pPr algn="l"/>
                      <a:r>
                        <a:rPr lang="en-US" sz="1800" b="0" dirty="0" smtClean="0">
                          <a:solidFill>
                            <a:schemeClr val="tx1"/>
                          </a:solidFill>
                        </a:rPr>
                        <a:t>Achievement</a:t>
                      </a:r>
                      <a:r>
                        <a:rPr lang="en-US" sz="1800" b="0" baseline="0" dirty="0" smtClean="0">
                          <a:solidFill>
                            <a:schemeClr val="tx1"/>
                          </a:solidFill>
                        </a:rPr>
                        <a:t> </a:t>
                      </a: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Combined Rate: English </a:t>
                      </a:r>
                    </a:p>
                    <a:p>
                      <a:pPr algn="l"/>
                      <a:r>
                        <a:rPr lang="en-US" sz="1800" b="0" dirty="0" smtClean="0">
                          <a:solidFill>
                            <a:schemeClr val="tx1"/>
                          </a:solidFill>
                        </a:rPr>
                        <a:t>Reading and Writing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609600">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Combined</a:t>
                      </a:r>
                      <a:r>
                        <a:rPr lang="en-US" sz="1800" b="0" baseline="0" dirty="0" smtClean="0">
                          <a:solidFill>
                            <a:schemeClr val="tx1"/>
                          </a:solidFill>
                        </a:rPr>
                        <a:t> Rate: Math</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609600">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Pass Rate: Science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914400">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Achievement Gaps:</a:t>
                      </a:r>
                      <a:r>
                        <a:rPr lang="en-US" sz="1800" b="0" baseline="0" dirty="0" smtClean="0">
                          <a:solidFill>
                            <a:schemeClr val="tx1"/>
                          </a:solidFill>
                        </a:rPr>
                        <a:t> English </a:t>
                      </a:r>
                    </a:p>
                    <a:p>
                      <a:pPr algn="l"/>
                      <a:r>
                        <a:rPr lang="en-US" sz="1800" b="0" baseline="0" dirty="0" smtClean="0">
                          <a:solidFill>
                            <a:schemeClr val="tx1"/>
                          </a:solidFill>
                        </a:rPr>
                        <a:t>Reading and Writing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85800">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Achievement</a:t>
                      </a:r>
                      <a:r>
                        <a:rPr lang="en-US" sz="1800" b="0" baseline="0" dirty="0" smtClean="0">
                          <a:solidFill>
                            <a:schemeClr val="tx1"/>
                          </a:solidFill>
                        </a:rPr>
                        <a:t> Gaps: Math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764833">
                <a:tc>
                  <a:txBody>
                    <a:bodyPr/>
                    <a:lstStyle/>
                    <a:p>
                      <a:pPr algn="l"/>
                      <a:r>
                        <a:rPr lang="en-US" sz="1800" b="0" dirty="0" smtClean="0">
                          <a:solidFill>
                            <a:schemeClr val="tx1"/>
                          </a:solidFill>
                        </a:rPr>
                        <a:t>Student Participation/ Engagement</a:t>
                      </a:r>
                      <a:r>
                        <a:rPr lang="en-US" sz="1800" b="0" baseline="0" dirty="0" smtClean="0">
                          <a:solidFill>
                            <a:schemeClr val="tx1"/>
                          </a:solidFill>
                        </a:rPr>
                        <a:t>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0" dirty="0" smtClean="0">
                          <a:solidFill>
                            <a:schemeClr val="tx1"/>
                          </a:solidFill>
                        </a:rPr>
                        <a:t>Chronic Absenteeism </a:t>
                      </a:r>
                      <a:endParaRPr lang="en-US" sz="18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764833">
                <a:tc>
                  <a:txBody>
                    <a:bodyPr/>
                    <a:lstStyle/>
                    <a:p>
                      <a:pPr algn="l"/>
                      <a:r>
                        <a:rPr lang="en-US" sz="1800" b="1" dirty="0" smtClean="0">
                          <a:solidFill>
                            <a:schemeClr val="tx1"/>
                          </a:solidFill>
                        </a:rPr>
                        <a:t>OVERALL</a:t>
                      </a:r>
                      <a:r>
                        <a:rPr lang="en-US" sz="1800" b="1" baseline="0" dirty="0" smtClean="0">
                          <a:solidFill>
                            <a:schemeClr val="tx1"/>
                          </a:solidFill>
                        </a:rPr>
                        <a:t> </a:t>
                      </a:r>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800" b="1" dirty="0" smtClean="0">
                          <a:solidFill>
                            <a:schemeClr val="tx1"/>
                          </a:solidFill>
                        </a:rPr>
                        <a:t>ACCREDITED </a:t>
                      </a:r>
                      <a:endParaRPr lang="en-US" sz="18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1"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6629400" y="2743200"/>
            <a:ext cx="1219200" cy="381000"/>
          </a:xfrm>
          <a:prstGeom prst="rect">
            <a:avLst/>
          </a:prstGeom>
          <a:solidFill>
            <a:srgbClr val="92D050"/>
          </a:solidFill>
        </p:spPr>
        <p:txBody>
          <a:bodyPr wrap="square" rtlCol="0">
            <a:spAutoFit/>
          </a:bodyPr>
          <a:lstStyle/>
          <a:p>
            <a:pPr algn="ctr"/>
            <a:r>
              <a:rPr lang="en-US" b="1" dirty="0" smtClean="0"/>
              <a:t>LEVEL I</a:t>
            </a:r>
            <a:endParaRPr lang="en-US" b="1" dirty="0"/>
          </a:p>
        </p:txBody>
      </p:sp>
      <p:sp>
        <p:nvSpPr>
          <p:cNvPr id="6" name="TextBox 5"/>
          <p:cNvSpPr txBox="1"/>
          <p:nvPr/>
        </p:nvSpPr>
        <p:spPr>
          <a:xfrm>
            <a:off x="6629400" y="2209800"/>
            <a:ext cx="1219200" cy="381000"/>
          </a:xfrm>
          <a:prstGeom prst="rect">
            <a:avLst/>
          </a:prstGeom>
          <a:solidFill>
            <a:srgbClr val="92D050"/>
          </a:solidFill>
        </p:spPr>
        <p:txBody>
          <a:bodyPr wrap="square" rtlCol="0">
            <a:spAutoFit/>
          </a:bodyPr>
          <a:lstStyle/>
          <a:p>
            <a:pPr algn="ctr"/>
            <a:r>
              <a:rPr lang="en-US" b="1" dirty="0" smtClean="0"/>
              <a:t>LEVEL I</a:t>
            </a:r>
            <a:endParaRPr lang="en-US" b="1" dirty="0"/>
          </a:p>
        </p:txBody>
      </p:sp>
      <p:sp>
        <p:nvSpPr>
          <p:cNvPr id="7" name="TextBox 6"/>
          <p:cNvSpPr txBox="1"/>
          <p:nvPr/>
        </p:nvSpPr>
        <p:spPr>
          <a:xfrm>
            <a:off x="6629400" y="5181600"/>
            <a:ext cx="1219200" cy="381000"/>
          </a:xfrm>
          <a:prstGeom prst="rect">
            <a:avLst/>
          </a:prstGeom>
          <a:solidFill>
            <a:srgbClr val="92D050"/>
          </a:solidFill>
        </p:spPr>
        <p:txBody>
          <a:bodyPr wrap="square" rtlCol="0">
            <a:spAutoFit/>
          </a:bodyPr>
          <a:lstStyle/>
          <a:p>
            <a:pPr algn="ctr"/>
            <a:r>
              <a:rPr lang="en-US" b="1" dirty="0" smtClean="0"/>
              <a:t>LEVEL I</a:t>
            </a:r>
            <a:endParaRPr lang="en-US" b="1" dirty="0"/>
          </a:p>
        </p:txBody>
      </p:sp>
      <p:sp>
        <p:nvSpPr>
          <p:cNvPr id="9" name="TextBox 8"/>
          <p:cNvSpPr txBox="1"/>
          <p:nvPr/>
        </p:nvSpPr>
        <p:spPr>
          <a:xfrm>
            <a:off x="6629400" y="1447800"/>
            <a:ext cx="1219200" cy="381000"/>
          </a:xfrm>
          <a:prstGeom prst="rect">
            <a:avLst/>
          </a:prstGeom>
          <a:solidFill>
            <a:srgbClr val="FFFF00"/>
          </a:solidFill>
          <a:ln>
            <a:noFill/>
          </a:ln>
        </p:spPr>
        <p:txBody>
          <a:bodyPr wrap="square" rtlCol="0">
            <a:spAutoFit/>
          </a:bodyPr>
          <a:lstStyle/>
          <a:p>
            <a:pPr algn="ctr"/>
            <a:r>
              <a:rPr lang="en-US" b="1" dirty="0" smtClean="0"/>
              <a:t>LEVEL II</a:t>
            </a:r>
            <a:endParaRPr lang="en-US" b="1" dirty="0"/>
          </a:p>
        </p:txBody>
      </p:sp>
      <p:sp>
        <p:nvSpPr>
          <p:cNvPr id="10" name="TextBox 9"/>
          <p:cNvSpPr txBox="1"/>
          <p:nvPr/>
        </p:nvSpPr>
        <p:spPr>
          <a:xfrm>
            <a:off x="6629400" y="3505200"/>
            <a:ext cx="1219200" cy="381000"/>
          </a:xfrm>
          <a:prstGeom prst="rect">
            <a:avLst/>
          </a:prstGeom>
          <a:solidFill>
            <a:srgbClr val="FFFF00"/>
          </a:solidFill>
          <a:ln>
            <a:noFill/>
          </a:ln>
        </p:spPr>
        <p:txBody>
          <a:bodyPr wrap="square" rtlCol="0">
            <a:spAutoFit/>
          </a:bodyPr>
          <a:lstStyle/>
          <a:p>
            <a:pPr algn="ctr"/>
            <a:r>
              <a:rPr lang="en-US" b="1" dirty="0" smtClean="0"/>
              <a:t>LEVEL II</a:t>
            </a:r>
            <a:endParaRPr lang="en-US" b="1" dirty="0"/>
          </a:p>
        </p:txBody>
      </p:sp>
      <p:sp>
        <p:nvSpPr>
          <p:cNvPr id="11" name="TextBox 10"/>
          <p:cNvSpPr txBox="1"/>
          <p:nvPr/>
        </p:nvSpPr>
        <p:spPr>
          <a:xfrm>
            <a:off x="6629400" y="4343400"/>
            <a:ext cx="1219200" cy="381000"/>
          </a:xfrm>
          <a:prstGeom prst="rect">
            <a:avLst/>
          </a:prstGeom>
          <a:solidFill>
            <a:srgbClr val="FFFF00"/>
          </a:solidFill>
          <a:ln>
            <a:noFill/>
          </a:ln>
        </p:spPr>
        <p:txBody>
          <a:bodyPr wrap="square" rtlCol="0">
            <a:spAutoFit/>
          </a:bodyPr>
          <a:lstStyle/>
          <a:p>
            <a:pPr algn="ctr"/>
            <a:r>
              <a:rPr lang="en-US" b="1" dirty="0" smtClean="0"/>
              <a:t>LEVEL II</a:t>
            </a:r>
            <a:endParaRPr lang="en-US" b="1" dirty="0"/>
          </a:p>
        </p:txBody>
      </p:sp>
      <p:sp>
        <p:nvSpPr>
          <p:cNvPr id="3" name="Slide Number Placeholder 2"/>
          <p:cNvSpPr>
            <a:spLocks noGrp="1"/>
          </p:cNvSpPr>
          <p:nvPr>
            <p:ph type="sldNum" sz="quarter" idx="12"/>
          </p:nvPr>
        </p:nvSpPr>
        <p:spPr/>
        <p:txBody>
          <a:bodyPr/>
          <a:lstStyle/>
          <a:p>
            <a:fld id="{6D0EEEE1-A6EA-4FE0-9ABC-7DE90FD81D4A}" type="slidenum">
              <a:rPr lang="en-US" smtClean="0">
                <a:latin typeface="Times New Roman" panose="02020603050405020304" pitchFamily="18" charset="0"/>
                <a:cs typeface="Times New Roman" panose="02020603050405020304" pitchFamily="18" charset="0"/>
              </a:rPr>
              <a:t>10</a:t>
            </a:fld>
            <a:endParaRPr lang="en-US" dirty="0">
              <a:latin typeface="Times New Roman" panose="02020603050405020304" pitchFamily="18" charset="0"/>
              <a:cs typeface="Times New Roman" panose="02020603050405020304" pitchFamily="18" charset="0"/>
            </a:endParaRPr>
          </a:p>
        </p:txBody>
      </p:sp>
      <p:cxnSp>
        <p:nvCxnSpPr>
          <p:cNvPr id="12" name="Straight Connector 11"/>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5963780"/>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990600"/>
          </a:xfrm>
        </p:spPr>
        <p:txBody>
          <a:bodyPr>
            <a:noAutofit/>
          </a:bodyPr>
          <a:lstStyle/>
          <a:p>
            <a:r>
              <a:rPr lang="en-US" sz="2800" dirty="0" smtClean="0"/>
              <a:t>Example: </a:t>
            </a:r>
            <a:r>
              <a:rPr lang="en-US" sz="2800" i="1" dirty="0" smtClean="0"/>
              <a:t>North High School</a:t>
            </a:r>
            <a:endParaRPr lang="en-US" sz="2800" i="1" dirty="0"/>
          </a:p>
        </p:txBody>
      </p:sp>
      <p:graphicFrame>
        <p:nvGraphicFramePr>
          <p:cNvPr id="4" name="Content Placeholder 5"/>
          <p:cNvGraphicFramePr>
            <a:graphicFrameLocks noGrp="1"/>
          </p:cNvGraphicFramePr>
          <p:nvPr>
            <p:ph idx="1"/>
            <p:extLst>
              <p:ext uri="{D42A27DB-BD31-4B8C-83A1-F6EECF244321}">
                <p14:modId xmlns:p14="http://schemas.microsoft.com/office/powerpoint/2010/main" val="3032100196"/>
              </p:ext>
            </p:extLst>
          </p:nvPr>
        </p:nvGraphicFramePr>
        <p:xfrm>
          <a:off x="304800" y="990600"/>
          <a:ext cx="7772400" cy="5560728"/>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4191000">
                  <a:extLst>
                    <a:ext uri="{9D8B030D-6E8A-4147-A177-3AD203B41FA5}">
                      <a16:colId xmlns:a16="http://schemas.microsoft.com/office/drawing/2014/main" xmlns="" val="20001"/>
                    </a:ext>
                  </a:extLst>
                </a:gridCol>
                <a:gridCol w="1752600">
                  <a:extLst>
                    <a:ext uri="{9D8B030D-6E8A-4147-A177-3AD203B41FA5}">
                      <a16:colId xmlns:a16="http://schemas.microsoft.com/office/drawing/2014/main" xmlns="" val="20002"/>
                    </a:ext>
                  </a:extLst>
                </a:gridCol>
              </a:tblGrid>
              <a:tr h="613255">
                <a:tc rowSpan="5">
                  <a:txBody>
                    <a:bodyPr/>
                    <a:lstStyle/>
                    <a:p>
                      <a:pPr algn="l"/>
                      <a:r>
                        <a:rPr lang="en-US" sz="1400" b="0" dirty="0" smtClean="0">
                          <a:solidFill>
                            <a:schemeClr val="tx1"/>
                          </a:solidFill>
                        </a:rPr>
                        <a:t>Achievement</a:t>
                      </a:r>
                      <a:r>
                        <a:rPr lang="en-US" sz="1400" b="0" baseline="0" dirty="0" smtClean="0">
                          <a:solidFill>
                            <a:schemeClr val="tx1"/>
                          </a:solidFill>
                        </a:rPr>
                        <a:t> </a:t>
                      </a:r>
                      <a:endParaRPr lang="en-US" sz="14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Combined Rate: English </a:t>
                      </a:r>
                    </a:p>
                    <a:p>
                      <a:pPr algn="l"/>
                      <a:r>
                        <a:rPr lang="en-US" sz="1400" b="0" dirty="0" smtClean="0">
                          <a:solidFill>
                            <a:schemeClr val="tx1"/>
                          </a:solidFill>
                        </a:rPr>
                        <a:t>Reading and Writing</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76976">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Combined</a:t>
                      </a:r>
                      <a:r>
                        <a:rPr lang="en-US" sz="1400" b="0" baseline="0" dirty="0" smtClean="0">
                          <a:solidFill>
                            <a:schemeClr val="tx1"/>
                          </a:solidFill>
                        </a:rPr>
                        <a:t> Rate: Math</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476976">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Pass Rate: Science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81395">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Achievement Gaps:</a:t>
                      </a:r>
                      <a:r>
                        <a:rPr lang="en-US" sz="1400" b="0" baseline="0" dirty="0" smtClean="0">
                          <a:solidFill>
                            <a:schemeClr val="tx1"/>
                          </a:solidFill>
                        </a:rPr>
                        <a:t> English </a:t>
                      </a:r>
                    </a:p>
                    <a:p>
                      <a:pPr algn="l"/>
                      <a:r>
                        <a:rPr lang="en-US" sz="1400" b="0" baseline="0" dirty="0" smtClean="0">
                          <a:solidFill>
                            <a:schemeClr val="tx1"/>
                          </a:solidFill>
                        </a:rPr>
                        <a:t>Reading and Writing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476976">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Achievement</a:t>
                      </a:r>
                      <a:r>
                        <a:rPr lang="en-US" sz="1400" b="0" baseline="0" dirty="0" smtClean="0">
                          <a:solidFill>
                            <a:schemeClr val="tx1"/>
                          </a:solidFill>
                        </a:rPr>
                        <a:t> Gaps: Math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476976">
                <a:tc rowSpan="2">
                  <a:txBody>
                    <a:bodyPr/>
                    <a:lstStyle/>
                    <a:p>
                      <a:pPr algn="l"/>
                      <a:r>
                        <a:rPr lang="en-US" sz="1400" b="0" dirty="0" smtClean="0">
                          <a:solidFill>
                            <a:schemeClr val="tx1"/>
                          </a:solidFill>
                        </a:rPr>
                        <a:t>Graduation/ School Progress</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Graduation</a:t>
                      </a:r>
                      <a:r>
                        <a:rPr lang="en-US" sz="1400" b="0" baseline="0" dirty="0" smtClean="0">
                          <a:solidFill>
                            <a:schemeClr val="tx1"/>
                          </a:solidFill>
                        </a:rPr>
                        <a:t> Completion Index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476976">
                <a:tc vMerge="1">
                  <a:txBody>
                    <a:bodyPr/>
                    <a:lstStyle/>
                    <a:p>
                      <a:pPr algn="l"/>
                      <a:endParaRPr lang="en-US"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Dropout Rate</a:t>
                      </a:r>
                      <a:r>
                        <a:rPr lang="en-US" sz="1400" b="0" baseline="0" dirty="0" smtClean="0">
                          <a:solidFill>
                            <a:schemeClr val="tx1"/>
                          </a:solidFill>
                        </a:rPr>
                        <a:t>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05587">
                <a:tc>
                  <a:txBody>
                    <a:bodyPr/>
                    <a:lstStyle/>
                    <a:p>
                      <a:pPr algn="l"/>
                      <a:r>
                        <a:rPr lang="en-US" sz="1400" b="0" dirty="0" smtClean="0">
                          <a:solidFill>
                            <a:schemeClr val="tx1"/>
                          </a:solidFill>
                        </a:rPr>
                        <a:t>College and Career Readiness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400" b="0" dirty="0" smtClean="0">
                          <a:solidFill>
                            <a:schemeClr val="tx1"/>
                          </a:solidFill>
                        </a:rPr>
                        <a:t>College</a:t>
                      </a:r>
                      <a:r>
                        <a:rPr lang="en-US" sz="1400" b="0" baseline="0" dirty="0" smtClean="0">
                          <a:solidFill>
                            <a:schemeClr val="tx1"/>
                          </a:solidFill>
                        </a:rPr>
                        <a:t>, Career and Civic Readiness Index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5916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Student Participation/ Engagement</a:t>
                      </a:r>
                      <a:r>
                        <a:rPr lang="en-US" sz="1400" b="0" baseline="0" dirty="0" smtClean="0">
                          <a:solidFill>
                            <a:schemeClr val="tx1"/>
                          </a:solidFill>
                        </a:rPr>
                        <a:t> </a:t>
                      </a:r>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Chronic Absenteeism </a:t>
                      </a:r>
                    </a:p>
                    <a:p>
                      <a:pPr algn="l"/>
                      <a:endParaRPr lang="en-US" sz="1400" b="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683928">
                <a:tc>
                  <a:txBody>
                    <a:bodyPr/>
                    <a:lstStyle/>
                    <a:p>
                      <a:pPr algn="l"/>
                      <a:r>
                        <a:rPr lang="en-US" sz="1600" b="1" dirty="0" smtClean="0">
                          <a:solidFill>
                            <a:schemeClr val="tx1"/>
                          </a:solidFill>
                        </a:rPr>
                        <a:t>OVERALL</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sz="1600" b="1" dirty="0" smtClean="0">
                          <a:solidFill>
                            <a:schemeClr val="tx1"/>
                          </a:solidFill>
                        </a:rPr>
                        <a:t>ACCREDITED WITH CONDITIONS</a:t>
                      </a:r>
                      <a:endParaRPr lang="en-US" sz="1600" b="1"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lang="en-US" sz="1800" b="0" dirty="0" smtClean="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bl>
          </a:graphicData>
        </a:graphic>
      </p:graphicFrame>
      <p:sp>
        <p:nvSpPr>
          <p:cNvPr id="5" name="TextBox 4"/>
          <p:cNvSpPr txBox="1"/>
          <p:nvPr/>
        </p:nvSpPr>
        <p:spPr>
          <a:xfrm>
            <a:off x="6489855" y="1143000"/>
            <a:ext cx="1219200" cy="338554"/>
          </a:xfrm>
          <a:prstGeom prst="rect">
            <a:avLst/>
          </a:prstGeom>
          <a:solidFill>
            <a:srgbClr val="92D050"/>
          </a:solidFill>
        </p:spPr>
        <p:txBody>
          <a:bodyPr wrap="square" rtlCol="0">
            <a:spAutoFit/>
          </a:bodyPr>
          <a:lstStyle/>
          <a:p>
            <a:pPr algn="ctr"/>
            <a:r>
              <a:rPr lang="en-US" sz="1600" b="1" dirty="0" smtClean="0"/>
              <a:t>LEVEL I</a:t>
            </a:r>
            <a:endParaRPr lang="en-US" sz="1600" b="1" dirty="0"/>
          </a:p>
        </p:txBody>
      </p:sp>
      <p:sp>
        <p:nvSpPr>
          <p:cNvPr id="8" name="TextBox 7"/>
          <p:cNvSpPr txBox="1"/>
          <p:nvPr/>
        </p:nvSpPr>
        <p:spPr>
          <a:xfrm>
            <a:off x="6479274" y="2716918"/>
            <a:ext cx="1219200" cy="338554"/>
          </a:xfrm>
          <a:prstGeom prst="rect">
            <a:avLst/>
          </a:prstGeom>
          <a:solidFill>
            <a:srgbClr val="FFFF00"/>
          </a:solidFill>
          <a:ln>
            <a:noFill/>
          </a:ln>
        </p:spPr>
        <p:txBody>
          <a:bodyPr wrap="square" rtlCol="0">
            <a:spAutoFit/>
          </a:bodyPr>
          <a:lstStyle/>
          <a:p>
            <a:pPr algn="ctr"/>
            <a:r>
              <a:rPr lang="en-US" sz="1600" b="1" dirty="0" smtClean="0"/>
              <a:t>LEVEL II</a:t>
            </a:r>
            <a:endParaRPr lang="en-US" sz="1600" b="1" dirty="0"/>
          </a:p>
        </p:txBody>
      </p:sp>
      <p:sp>
        <p:nvSpPr>
          <p:cNvPr id="9" name="TextBox 8"/>
          <p:cNvSpPr txBox="1"/>
          <p:nvPr/>
        </p:nvSpPr>
        <p:spPr>
          <a:xfrm>
            <a:off x="6453081" y="4267200"/>
            <a:ext cx="1219200" cy="338554"/>
          </a:xfrm>
          <a:prstGeom prst="rect">
            <a:avLst/>
          </a:prstGeom>
          <a:solidFill>
            <a:srgbClr val="FFFF00"/>
          </a:solidFill>
          <a:ln>
            <a:noFill/>
          </a:ln>
        </p:spPr>
        <p:txBody>
          <a:bodyPr wrap="square" rtlCol="0">
            <a:spAutoFit/>
          </a:bodyPr>
          <a:lstStyle/>
          <a:p>
            <a:pPr algn="ctr"/>
            <a:r>
              <a:rPr lang="en-US" sz="1600" b="1" dirty="0" smtClean="0"/>
              <a:t>LEVEL II</a:t>
            </a:r>
            <a:endParaRPr lang="en-US" sz="1600" b="1" dirty="0"/>
          </a:p>
        </p:txBody>
      </p:sp>
      <p:sp>
        <p:nvSpPr>
          <p:cNvPr id="10" name="TextBox 9"/>
          <p:cNvSpPr txBox="1"/>
          <p:nvPr/>
        </p:nvSpPr>
        <p:spPr>
          <a:xfrm>
            <a:off x="6479274" y="3810000"/>
            <a:ext cx="1219200" cy="338554"/>
          </a:xfrm>
          <a:prstGeom prst="rect">
            <a:avLst/>
          </a:prstGeom>
          <a:solidFill>
            <a:srgbClr val="92D050"/>
          </a:solidFill>
        </p:spPr>
        <p:txBody>
          <a:bodyPr wrap="square" rtlCol="0">
            <a:spAutoFit/>
          </a:bodyPr>
          <a:lstStyle/>
          <a:p>
            <a:pPr algn="ctr"/>
            <a:r>
              <a:rPr lang="en-US" sz="1600" b="1" dirty="0" smtClean="0"/>
              <a:t>LEVEL I</a:t>
            </a:r>
            <a:endParaRPr lang="en-US" sz="1600" b="1" dirty="0"/>
          </a:p>
        </p:txBody>
      </p:sp>
      <p:sp>
        <p:nvSpPr>
          <p:cNvPr id="11" name="TextBox 10"/>
          <p:cNvSpPr txBox="1"/>
          <p:nvPr/>
        </p:nvSpPr>
        <p:spPr>
          <a:xfrm>
            <a:off x="6483755" y="3298809"/>
            <a:ext cx="1219200" cy="338554"/>
          </a:xfrm>
          <a:prstGeom prst="rect">
            <a:avLst/>
          </a:prstGeom>
          <a:solidFill>
            <a:srgbClr val="92D050"/>
          </a:solidFill>
          <a:ln>
            <a:noFill/>
          </a:ln>
        </p:spPr>
        <p:txBody>
          <a:bodyPr wrap="square" rtlCol="0">
            <a:spAutoFit/>
          </a:bodyPr>
          <a:lstStyle/>
          <a:p>
            <a:pPr algn="ctr"/>
            <a:r>
              <a:rPr lang="en-US" sz="1600" b="1" dirty="0" smtClean="0"/>
              <a:t>LEVEL I</a:t>
            </a:r>
            <a:endParaRPr lang="en-US" sz="1600" b="1" dirty="0"/>
          </a:p>
        </p:txBody>
      </p:sp>
      <p:sp>
        <p:nvSpPr>
          <p:cNvPr id="12" name="TextBox 11"/>
          <p:cNvSpPr txBox="1"/>
          <p:nvPr/>
        </p:nvSpPr>
        <p:spPr>
          <a:xfrm>
            <a:off x="6457528" y="4766846"/>
            <a:ext cx="1305636" cy="338554"/>
          </a:xfrm>
          <a:prstGeom prst="rect">
            <a:avLst/>
          </a:prstGeom>
          <a:solidFill>
            <a:schemeClr val="accent2"/>
          </a:solidFill>
        </p:spPr>
        <p:txBody>
          <a:bodyPr wrap="square" rtlCol="0">
            <a:spAutoFit/>
          </a:bodyPr>
          <a:lstStyle/>
          <a:p>
            <a:pPr algn="ctr"/>
            <a:r>
              <a:rPr lang="en-US" sz="1600" b="1" dirty="0" smtClean="0"/>
              <a:t>LEVEL III</a:t>
            </a:r>
            <a:endParaRPr lang="en-US" sz="1600" b="1" dirty="0"/>
          </a:p>
        </p:txBody>
      </p:sp>
      <p:sp>
        <p:nvSpPr>
          <p:cNvPr id="3" name="Slide Number Placeholder 2"/>
          <p:cNvSpPr>
            <a:spLocks noGrp="1"/>
          </p:cNvSpPr>
          <p:nvPr>
            <p:ph type="sldNum" sz="quarter" idx="12"/>
          </p:nvPr>
        </p:nvSpPr>
        <p:spPr/>
        <p:txBody>
          <a:bodyPr/>
          <a:lstStyle/>
          <a:p>
            <a:fld id="{6D0EEEE1-A6EA-4FE0-9ABC-7DE90FD81D4A}" type="slidenum">
              <a:rPr lang="en-US" smtClean="0">
                <a:latin typeface="Times New Roman" panose="02020603050405020304" pitchFamily="18" charset="0"/>
                <a:cs typeface="Times New Roman" panose="02020603050405020304" pitchFamily="18" charset="0"/>
              </a:rPr>
              <a:t>11</a:t>
            </a:fld>
            <a:endParaRPr lang="en-US"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6489855" y="1676400"/>
            <a:ext cx="1219200" cy="338554"/>
          </a:xfrm>
          <a:prstGeom prst="rect">
            <a:avLst/>
          </a:prstGeom>
          <a:solidFill>
            <a:srgbClr val="92D050"/>
          </a:solidFill>
        </p:spPr>
        <p:txBody>
          <a:bodyPr wrap="square" rtlCol="0">
            <a:spAutoFit/>
          </a:bodyPr>
          <a:lstStyle/>
          <a:p>
            <a:pPr algn="ctr"/>
            <a:r>
              <a:rPr lang="en-US" sz="1600" b="1" dirty="0" smtClean="0"/>
              <a:t>LEVEL I</a:t>
            </a:r>
            <a:endParaRPr lang="en-US" sz="1600" b="1" dirty="0"/>
          </a:p>
        </p:txBody>
      </p:sp>
      <p:sp>
        <p:nvSpPr>
          <p:cNvPr id="14" name="TextBox 13"/>
          <p:cNvSpPr txBox="1"/>
          <p:nvPr/>
        </p:nvSpPr>
        <p:spPr>
          <a:xfrm>
            <a:off x="6488373" y="2133600"/>
            <a:ext cx="1219200" cy="338554"/>
          </a:xfrm>
          <a:prstGeom prst="rect">
            <a:avLst/>
          </a:prstGeom>
          <a:solidFill>
            <a:srgbClr val="92D050"/>
          </a:solidFill>
        </p:spPr>
        <p:txBody>
          <a:bodyPr wrap="square" rtlCol="0">
            <a:spAutoFit/>
          </a:bodyPr>
          <a:lstStyle/>
          <a:p>
            <a:pPr algn="ctr"/>
            <a:r>
              <a:rPr lang="en-US" sz="1600" b="1" dirty="0" smtClean="0"/>
              <a:t>LEVEL I</a:t>
            </a:r>
            <a:endParaRPr lang="en-US" sz="1600" b="1" dirty="0"/>
          </a:p>
        </p:txBody>
      </p:sp>
      <p:sp>
        <p:nvSpPr>
          <p:cNvPr id="15" name="TextBox 14"/>
          <p:cNvSpPr txBox="1"/>
          <p:nvPr/>
        </p:nvSpPr>
        <p:spPr>
          <a:xfrm>
            <a:off x="6453081" y="5334000"/>
            <a:ext cx="1219200" cy="338554"/>
          </a:xfrm>
          <a:prstGeom prst="rect">
            <a:avLst/>
          </a:prstGeom>
          <a:solidFill>
            <a:srgbClr val="FFFF00"/>
          </a:solidFill>
          <a:ln>
            <a:noFill/>
          </a:ln>
        </p:spPr>
        <p:txBody>
          <a:bodyPr wrap="square" rtlCol="0">
            <a:spAutoFit/>
          </a:bodyPr>
          <a:lstStyle/>
          <a:p>
            <a:pPr algn="ctr"/>
            <a:r>
              <a:rPr lang="en-US" sz="1600" b="1" dirty="0" smtClean="0"/>
              <a:t>LEVEL II</a:t>
            </a:r>
            <a:endParaRPr lang="en-US" sz="1600" b="1" dirty="0"/>
          </a:p>
        </p:txBody>
      </p:sp>
      <p:cxnSp>
        <p:nvCxnSpPr>
          <p:cNvPr id="16" name="Straight Connector 15"/>
          <p:cNvCxnSpPr/>
          <p:nvPr/>
        </p:nvCxnSpPr>
        <p:spPr>
          <a:xfrm>
            <a:off x="533400" y="914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9656758"/>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1143000"/>
          </a:xfrm>
        </p:spPr>
        <p:txBody>
          <a:bodyPr>
            <a:normAutofit/>
          </a:bodyPr>
          <a:lstStyle/>
          <a:p>
            <a:r>
              <a:rPr lang="en-US" sz="2800" dirty="0" smtClean="0"/>
              <a:t>Profile of a Virginia Graduate</a:t>
            </a:r>
            <a:endParaRPr lang="en-US" sz="2800" dirty="0"/>
          </a:p>
        </p:txBody>
      </p:sp>
      <p:sp>
        <p:nvSpPr>
          <p:cNvPr id="5" name="Content Placeholder 4"/>
          <p:cNvSpPr>
            <a:spLocks noGrp="1"/>
          </p:cNvSpPr>
          <p:nvPr>
            <p:ph idx="1"/>
          </p:nvPr>
        </p:nvSpPr>
        <p:spPr>
          <a:xfrm>
            <a:off x="228600" y="1600200"/>
            <a:ext cx="4267200" cy="4952999"/>
          </a:xfrm>
        </p:spPr>
        <p:txBody>
          <a:bodyPr>
            <a:normAutofit lnSpcReduction="10000"/>
          </a:bodyPr>
          <a:lstStyle/>
          <a:p>
            <a:r>
              <a:rPr lang="en-US" sz="2800" b="0" dirty="0">
                <a:solidFill>
                  <a:srgbClr val="002060"/>
                </a:solidFill>
                <a:latin typeface="+mn-lt"/>
              </a:rPr>
              <a:t>Increased </a:t>
            </a:r>
            <a:r>
              <a:rPr lang="en-US" sz="2800" b="0" dirty="0" smtClean="0">
                <a:solidFill>
                  <a:srgbClr val="002060"/>
                </a:solidFill>
                <a:latin typeface="+mn-lt"/>
              </a:rPr>
              <a:t>career </a:t>
            </a:r>
            <a:r>
              <a:rPr lang="en-US" sz="2800" b="0" dirty="0">
                <a:solidFill>
                  <a:srgbClr val="002060"/>
                </a:solidFill>
                <a:latin typeface="+mn-lt"/>
              </a:rPr>
              <a:t>e</a:t>
            </a:r>
            <a:r>
              <a:rPr lang="en-US" sz="2800" b="0" dirty="0" smtClean="0">
                <a:solidFill>
                  <a:srgbClr val="002060"/>
                </a:solidFill>
                <a:latin typeface="+mn-lt"/>
              </a:rPr>
              <a:t>xposure</a:t>
            </a:r>
            <a:r>
              <a:rPr lang="en-US" sz="2800" b="0" dirty="0">
                <a:solidFill>
                  <a:srgbClr val="002060"/>
                </a:solidFill>
                <a:latin typeface="+mn-lt"/>
              </a:rPr>
              <a:t>, e</a:t>
            </a:r>
            <a:r>
              <a:rPr lang="en-US" sz="2800" b="0" dirty="0" smtClean="0">
                <a:solidFill>
                  <a:srgbClr val="002060"/>
                </a:solidFill>
                <a:latin typeface="+mn-lt"/>
              </a:rPr>
              <a:t>xploration, and planning</a:t>
            </a:r>
          </a:p>
          <a:p>
            <a:r>
              <a:rPr lang="en-US" sz="2800" b="0" dirty="0" smtClean="0">
                <a:solidFill>
                  <a:srgbClr val="002060"/>
                </a:solidFill>
                <a:latin typeface="+mn-lt"/>
              </a:rPr>
              <a:t>Increased opportunities </a:t>
            </a:r>
            <a:r>
              <a:rPr lang="en-US" sz="2800" b="0" dirty="0">
                <a:solidFill>
                  <a:srgbClr val="002060"/>
                </a:solidFill>
                <a:latin typeface="+mn-lt"/>
              </a:rPr>
              <a:t>for </a:t>
            </a:r>
            <a:r>
              <a:rPr lang="en-US" sz="2800" b="0" dirty="0" smtClean="0">
                <a:solidFill>
                  <a:srgbClr val="002060"/>
                </a:solidFill>
                <a:latin typeface="+mn-lt"/>
              </a:rPr>
              <a:t>internships and work </a:t>
            </a:r>
            <a:r>
              <a:rPr lang="en-US" sz="2800" b="0" dirty="0">
                <a:solidFill>
                  <a:srgbClr val="002060"/>
                </a:solidFill>
                <a:latin typeface="+mn-lt"/>
              </a:rPr>
              <a:t>and </a:t>
            </a:r>
            <a:r>
              <a:rPr lang="en-US" sz="2800" b="0" dirty="0" smtClean="0">
                <a:solidFill>
                  <a:srgbClr val="002060"/>
                </a:solidFill>
                <a:latin typeface="+mn-lt"/>
              </a:rPr>
              <a:t>service-based </a:t>
            </a:r>
            <a:r>
              <a:rPr lang="en-US" sz="2800" b="0" dirty="0">
                <a:solidFill>
                  <a:srgbClr val="002060"/>
                </a:solidFill>
                <a:latin typeface="+mn-lt"/>
              </a:rPr>
              <a:t>l</a:t>
            </a:r>
            <a:r>
              <a:rPr lang="en-US" sz="2800" b="0" dirty="0" smtClean="0">
                <a:solidFill>
                  <a:srgbClr val="002060"/>
                </a:solidFill>
                <a:latin typeface="+mn-lt"/>
              </a:rPr>
              <a:t>earning </a:t>
            </a:r>
            <a:r>
              <a:rPr lang="en-US" sz="2800" b="0" dirty="0">
                <a:solidFill>
                  <a:srgbClr val="002060"/>
                </a:solidFill>
                <a:latin typeface="+mn-lt"/>
              </a:rPr>
              <a:t>e</a:t>
            </a:r>
            <a:r>
              <a:rPr lang="en-US" sz="2800" b="0" dirty="0" smtClean="0">
                <a:solidFill>
                  <a:srgbClr val="002060"/>
                </a:solidFill>
                <a:latin typeface="+mn-lt"/>
              </a:rPr>
              <a:t>xperiences to </a:t>
            </a:r>
            <a:r>
              <a:rPr lang="en-US" sz="2800" b="0" dirty="0">
                <a:solidFill>
                  <a:srgbClr val="002060"/>
                </a:solidFill>
                <a:latin typeface="+mn-lt"/>
              </a:rPr>
              <a:t>a</a:t>
            </a:r>
            <a:r>
              <a:rPr lang="en-US" sz="2800" b="0" dirty="0" smtClean="0">
                <a:solidFill>
                  <a:srgbClr val="002060"/>
                </a:solidFill>
                <a:latin typeface="+mn-lt"/>
              </a:rPr>
              <a:t>chieve </a:t>
            </a:r>
            <a:r>
              <a:rPr lang="en-US" sz="2800" b="0" dirty="0">
                <a:solidFill>
                  <a:srgbClr val="002060"/>
                </a:solidFill>
                <a:latin typeface="+mn-lt"/>
              </a:rPr>
              <a:t>w</a:t>
            </a:r>
            <a:r>
              <a:rPr lang="en-US" sz="2800" b="0" dirty="0" smtClean="0">
                <a:solidFill>
                  <a:srgbClr val="002060"/>
                </a:solidFill>
                <a:latin typeface="+mn-lt"/>
              </a:rPr>
              <a:t>orkplace </a:t>
            </a:r>
            <a:r>
              <a:rPr lang="en-US" sz="2800" b="0" dirty="0">
                <a:solidFill>
                  <a:srgbClr val="002060"/>
                </a:solidFill>
                <a:latin typeface="+mn-lt"/>
              </a:rPr>
              <a:t>and c</a:t>
            </a:r>
            <a:r>
              <a:rPr lang="en-US" sz="2800" b="0" dirty="0" smtClean="0">
                <a:solidFill>
                  <a:srgbClr val="002060"/>
                </a:solidFill>
                <a:latin typeface="+mn-lt"/>
              </a:rPr>
              <a:t>itizenship </a:t>
            </a:r>
            <a:r>
              <a:rPr lang="en-US" sz="2800" b="0" dirty="0">
                <a:solidFill>
                  <a:srgbClr val="002060"/>
                </a:solidFill>
                <a:latin typeface="+mn-lt"/>
              </a:rPr>
              <a:t>s</a:t>
            </a:r>
            <a:r>
              <a:rPr lang="en-US" sz="2800" b="0" dirty="0" smtClean="0">
                <a:solidFill>
                  <a:srgbClr val="002060"/>
                </a:solidFill>
                <a:latin typeface="+mn-lt"/>
              </a:rPr>
              <a:t>kills</a:t>
            </a:r>
          </a:p>
          <a:p>
            <a:r>
              <a:rPr lang="en-US" sz="2800" b="0" dirty="0">
                <a:solidFill>
                  <a:srgbClr val="002060"/>
                </a:solidFill>
                <a:latin typeface="+mn-lt"/>
              </a:rPr>
              <a:t>C</a:t>
            </a:r>
            <a:r>
              <a:rPr lang="en-US" sz="2800" b="0" dirty="0" smtClean="0">
                <a:solidFill>
                  <a:srgbClr val="002060"/>
                </a:solidFill>
                <a:latin typeface="+mn-lt"/>
              </a:rPr>
              <a:t>hanges </a:t>
            </a:r>
            <a:r>
              <a:rPr lang="en-US" sz="2800" b="0" dirty="0">
                <a:solidFill>
                  <a:srgbClr val="002060"/>
                </a:solidFill>
                <a:latin typeface="+mn-lt"/>
              </a:rPr>
              <a:t>to V</a:t>
            </a:r>
            <a:r>
              <a:rPr lang="en-US" sz="2800" b="0" dirty="0" smtClean="0">
                <a:solidFill>
                  <a:srgbClr val="002060"/>
                </a:solidFill>
                <a:latin typeface="+mn-lt"/>
              </a:rPr>
              <a:t>irginia’s graduation </a:t>
            </a:r>
            <a:r>
              <a:rPr lang="en-US" sz="2800" b="0" dirty="0">
                <a:solidFill>
                  <a:srgbClr val="002060"/>
                </a:solidFill>
                <a:latin typeface="+mn-lt"/>
              </a:rPr>
              <a:t>r</a:t>
            </a:r>
            <a:r>
              <a:rPr lang="en-US" sz="2800" b="0" dirty="0" smtClean="0">
                <a:solidFill>
                  <a:srgbClr val="002060"/>
                </a:solidFill>
                <a:latin typeface="+mn-lt"/>
              </a:rPr>
              <a:t>equirements</a:t>
            </a:r>
            <a:endParaRPr lang="en-US" sz="2800" b="0" dirty="0">
              <a:solidFill>
                <a:srgbClr val="002060"/>
              </a:solidFill>
              <a:latin typeface="+mn-lt"/>
            </a:endParaRPr>
          </a:p>
        </p:txBody>
      </p:sp>
      <p:cxnSp>
        <p:nvCxnSpPr>
          <p:cNvPr id="6" name="Straight Connector 5"/>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1676400"/>
            <a:ext cx="388620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6D0EEEE1-A6EA-4FE0-9ABC-7DE90FD81D4A}" type="slidenum">
              <a:rPr lang="en-US" smtClean="0"/>
              <a:t>12</a:t>
            </a:fld>
            <a:endParaRPr lang="en-US" dirty="0"/>
          </a:p>
        </p:txBody>
      </p:sp>
    </p:spTree>
    <p:extLst>
      <p:ext uri="{BB962C8B-B14F-4D97-AF65-F5344CB8AC3E}">
        <p14:creationId xmlns:p14="http://schemas.microsoft.com/office/powerpoint/2010/main" val="2638431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sz="2800" dirty="0" smtClean="0"/>
              <a:t>Changes to Virginia’s Graduation Requirements</a:t>
            </a:r>
            <a:endParaRPr lang="en-US" sz="2800" dirty="0"/>
          </a:p>
        </p:txBody>
      </p:sp>
      <p:cxnSp>
        <p:nvCxnSpPr>
          <p:cNvPr id="6" name="Straight Connector 5"/>
          <p:cNvCxnSpPr/>
          <p:nvPr/>
        </p:nvCxnSpPr>
        <p:spPr>
          <a:xfrm>
            <a:off x="457200" y="990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304800" y="1112837"/>
            <a:ext cx="7543800" cy="4525963"/>
          </a:xfrm>
        </p:spPr>
        <p:txBody>
          <a:bodyPr>
            <a:normAutofit/>
          </a:bodyPr>
          <a:lstStyle/>
          <a:p>
            <a:r>
              <a:rPr lang="en-US" sz="2800" b="0" dirty="0" smtClean="0">
                <a:solidFill>
                  <a:srgbClr val="002060"/>
                </a:solidFill>
                <a:latin typeface="+mn-lt"/>
              </a:rPr>
              <a:t>Standard diploma reduced from 6 to 5 verified credits</a:t>
            </a:r>
          </a:p>
          <a:p>
            <a:r>
              <a:rPr lang="en-US" sz="2800" b="0" dirty="0" smtClean="0">
                <a:solidFill>
                  <a:srgbClr val="002060"/>
                </a:solidFill>
                <a:latin typeface="+mn-lt"/>
              </a:rPr>
              <a:t>Advanced diploma reduced from 9 to 5 verified credits</a:t>
            </a:r>
            <a:endParaRPr lang="en-US" sz="2800" b="0" dirty="0">
              <a:solidFill>
                <a:srgbClr val="002060"/>
              </a:solidFill>
              <a:latin typeface="+mn-lt"/>
            </a:endParaRPr>
          </a:p>
        </p:txBody>
      </p:sp>
      <p:graphicFrame>
        <p:nvGraphicFramePr>
          <p:cNvPr id="9" name="Table 8"/>
          <p:cNvGraphicFramePr>
            <a:graphicFrameLocks noGrp="1"/>
          </p:cNvGraphicFramePr>
          <p:nvPr>
            <p:extLst>
              <p:ext uri="{D42A27DB-BD31-4B8C-83A1-F6EECF244321}">
                <p14:modId xmlns:p14="http://schemas.microsoft.com/office/powerpoint/2010/main" val="4247596697"/>
              </p:ext>
            </p:extLst>
          </p:nvPr>
        </p:nvGraphicFramePr>
        <p:xfrm>
          <a:off x="1143000" y="3048000"/>
          <a:ext cx="6400800" cy="3048002"/>
        </p:xfrm>
        <a:graphic>
          <a:graphicData uri="http://schemas.openxmlformats.org/drawingml/2006/table">
            <a:tbl>
              <a:tblPr firstRow="1" bandRow="1">
                <a:tableStyleId>{5C22544A-7EE6-4342-B048-85BDC9FD1C3A}</a:tableStyleId>
              </a:tblPr>
              <a:tblGrid>
                <a:gridCol w="2297724">
                  <a:extLst>
                    <a:ext uri="{9D8B030D-6E8A-4147-A177-3AD203B41FA5}">
                      <a16:colId xmlns:a16="http://schemas.microsoft.com/office/drawing/2014/main" xmlns="" val="20000"/>
                    </a:ext>
                  </a:extLst>
                </a:gridCol>
                <a:gridCol w="4103076">
                  <a:extLst>
                    <a:ext uri="{9D8B030D-6E8A-4147-A177-3AD203B41FA5}">
                      <a16:colId xmlns:a16="http://schemas.microsoft.com/office/drawing/2014/main" xmlns="" val="20001"/>
                    </a:ext>
                  </a:extLst>
                </a:gridCol>
              </a:tblGrid>
              <a:tr h="404327">
                <a:tc gridSpan="2">
                  <a:txBody>
                    <a:bodyPr/>
                    <a:lstStyle/>
                    <a:p>
                      <a:pPr algn="ctr"/>
                      <a:r>
                        <a:rPr lang="en-US" sz="2000" dirty="0" smtClean="0">
                          <a:latin typeface="+mn-lt"/>
                        </a:rPr>
                        <a:t>One</a:t>
                      </a:r>
                      <a:r>
                        <a:rPr lang="en-US" sz="2000" baseline="0" dirty="0" smtClean="0">
                          <a:latin typeface="+mn-lt"/>
                        </a:rPr>
                        <a:t> Verified Credit Each in:</a:t>
                      </a:r>
                      <a:endParaRPr lang="en-US" sz="2000" dirty="0">
                        <a:latin typeface="+mn-lt"/>
                      </a:endParaRPr>
                    </a:p>
                  </a:txBody>
                  <a:tcPr>
                    <a:solidFill>
                      <a:schemeClr val="tx2">
                        <a:lumMod val="75000"/>
                      </a:schemeClr>
                    </a:solidFill>
                  </a:tcPr>
                </a:tc>
                <a:tc hMerge="1">
                  <a:txBody>
                    <a:bodyPr/>
                    <a:lstStyle/>
                    <a:p>
                      <a:endParaRPr lang="en-US"/>
                    </a:p>
                  </a:txBody>
                  <a:tcPr/>
                </a:tc>
                <a:extLst>
                  <a:ext uri="{0D108BD9-81ED-4DB2-BD59-A6C34878D82A}">
                    <a16:rowId xmlns:a16="http://schemas.microsoft.com/office/drawing/2014/main" xmlns="" val="10000"/>
                  </a:ext>
                </a:extLst>
              </a:tr>
              <a:tr h="404327">
                <a:tc>
                  <a:txBody>
                    <a:bodyPr/>
                    <a:lstStyle/>
                    <a:p>
                      <a:pPr algn="ctr">
                        <a:spcBef>
                          <a:spcPts val="0"/>
                        </a:spcBef>
                      </a:pPr>
                      <a:r>
                        <a:rPr lang="en-US" sz="2000" b="1" dirty="0" smtClean="0">
                          <a:solidFill>
                            <a:schemeClr val="tx2">
                              <a:lumMod val="75000"/>
                            </a:schemeClr>
                          </a:solidFill>
                          <a:latin typeface="+mn-lt"/>
                        </a:rPr>
                        <a:t>Mathematics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SOL Test</a:t>
                      </a:r>
                      <a:endParaRPr lang="en-US" sz="2000" b="1" dirty="0">
                        <a:solidFill>
                          <a:schemeClr val="tx2">
                            <a:lumMod val="75000"/>
                          </a:schemeClr>
                        </a:solidFill>
                        <a:latin typeface="+mn-lt"/>
                      </a:endParaRPr>
                    </a:p>
                  </a:txBody>
                  <a:tcPr anchor="ctr"/>
                </a:tc>
                <a:extLst>
                  <a:ext uri="{0D108BD9-81ED-4DB2-BD59-A6C34878D82A}">
                    <a16:rowId xmlns:a16="http://schemas.microsoft.com/office/drawing/2014/main" xmlns="" val="10001"/>
                  </a:ext>
                </a:extLst>
              </a:tr>
              <a:tr h="404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Science</a:t>
                      </a:r>
                      <a:endParaRPr lang="en-US" sz="2000" b="1" dirty="0">
                        <a:solidFill>
                          <a:schemeClr val="tx2">
                            <a:lumMod val="75000"/>
                          </a:schemeClr>
                        </a:solidFill>
                        <a:latin typeface="+mn-lt"/>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SOL Test</a:t>
                      </a:r>
                    </a:p>
                  </a:txBody>
                  <a:tcPr anchor="ctr"/>
                </a:tc>
                <a:extLst>
                  <a:ext uri="{0D108BD9-81ED-4DB2-BD59-A6C34878D82A}">
                    <a16:rowId xmlns:a16="http://schemas.microsoft.com/office/drawing/2014/main" xmlns="" val="10002"/>
                  </a:ext>
                </a:extLst>
              </a:tr>
              <a:tr h="40432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English (Reading</a:t>
                      </a:r>
                      <a:r>
                        <a:rPr lang="en-US" sz="2000" b="1" baseline="0" dirty="0" smtClean="0">
                          <a:solidFill>
                            <a:schemeClr val="tx2">
                              <a:lumMod val="75000"/>
                            </a:schemeClr>
                          </a:solidFill>
                          <a:latin typeface="+mn-lt"/>
                        </a:rPr>
                        <a:t>)</a:t>
                      </a:r>
                      <a:endParaRPr lang="en-US" sz="2000" b="1" dirty="0">
                        <a:solidFill>
                          <a:schemeClr val="tx2">
                            <a:lumMod val="75000"/>
                          </a:schemeClr>
                        </a:solidFill>
                        <a:latin typeface="+mn-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SOL Test</a:t>
                      </a:r>
                    </a:p>
                  </a:txBody>
                  <a:tcPr anchor="ctr"/>
                </a:tc>
                <a:extLst>
                  <a:ext uri="{0D108BD9-81ED-4DB2-BD59-A6C34878D82A}">
                    <a16:rowId xmlns:a16="http://schemas.microsoft.com/office/drawing/2014/main" xmlns="" val="10003"/>
                  </a:ext>
                </a:extLst>
              </a:tr>
              <a:tr h="715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2">
                              <a:lumMod val="75000"/>
                            </a:schemeClr>
                          </a:solidFill>
                          <a:latin typeface="+mn-lt"/>
                          <a:ea typeface="+mn-ea"/>
                          <a:cs typeface="+mn-cs"/>
                        </a:rPr>
                        <a:t>English (Writing) </a:t>
                      </a:r>
                      <a:endParaRPr lang="en-US" sz="2000" b="1" kern="1200" dirty="0">
                        <a:solidFill>
                          <a:schemeClr val="tx2">
                            <a:lumMod val="75000"/>
                          </a:schemeClr>
                        </a:solidFill>
                        <a:latin typeface="+mn-lt"/>
                        <a:ea typeface="+mn-ea"/>
                        <a:cs typeface="+mn-cs"/>
                      </a:endParaRPr>
                    </a:p>
                  </a:txBody>
                  <a:tcPr>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SOL Test or Authentic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Performance Assessment</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4"/>
                  </a:ext>
                </a:extLst>
              </a:tr>
              <a:tr h="7153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smtClean="0">
                          <a:solidFill>
                            <a:schemeClr val="tx2">
                              <a:lumMod val="75000"/>
                            </a:schemeClr>
                          </a:solidFill>
                          <a:latin typeface="+mn-lt"/>
                          <a:ea typeface="+mn-ea"/>
                          <a:cs typeface="+mn-cs"/>
                        </a:rPr>
                        <a:t>Social Studies </a:t>
                      </a:r>
                      <a:endParaRPr lang="en-US" sz="2000" b="1" kern="1200" dirty="0">
                        <a:solidFill>
                          <a:schemeClr val="tx2">
                            <a:lumMod val="75000"/>
                          </a:schemeClr>
                        </a:solidFill>
                        <a:latin typeface="+mn-lt"/>
                        <a:ea typeface="+mn-ea"/>
                        <a:cs typeface="+mn-cs"/>
                      </a:endParaRPr>
                    </a:p>
                  </a:txBody>
                  <a:tcPr>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2">
                              <a:lumMod val="75000"/>
                            </a:schemeClr>
                          </a:solidFill>
                          <a:latin typeface="+mn-lt"/>
                        </a:rPr>
                        <a:t>SOL test or</a:t>
                      </a:r>
                      <a:r>
                        <a:rPr lang="en-US" sz="2000" b="1" baseline="0" dirty="0" smtClean="0">
                          <a:solidFill>
                            <a:schemeClr val="tx2">
                              <a:lumMod val="75000"/>
                            </a:schemeClr>
                          </a:solidFill>
                          <a:latin typeface="+mn-lt"/>
                        </a:rPr>
                        <a:t> Authentic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000" b="1" baseline="0" dirty="0" smtClean="0">
                          <a:solidFill>
                            <a:schemeClr val="tx2">
                              <a:lumMod val="75000"/>
                            </a:schemeClr>
                          </a:solidFill>
                          <a:latin typeface="+mn-lt"/>
                        </a:rPr>
                        <a:t>Performance Assessment </a:t>
                      </a:r>
                      <a:endParaRPr lang="en-US" sz="2000" b="1" dirty="0" smtClean="0">
                        <a:solidFill>
                          <a:schemeClr val="tx2">
                            <a:lumMod val="75000"/>
                          </a:schemeClr>
                        </a:solidFill>
                        <a:latin typeface="+mn-lt"/>
                      </a:endParaRP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xmlns="" val="10005"/>
                  </a:ext>
                </a:extLst>
              </a:tr>
            </a:tbl>
          </a:graphicData>
        </a:graphic>
      </p:graphicFrame>
      <p:sp>
        <p:nvSpPr>
          <p:cNvPr id="3" name="Slide Number Placeholder 2"/>
          <p:cNvSpPr>
            <a:spLocks noGrp="1"/>
          </p:cNvSpPr>
          <p:nvPr>
            <p:ph type="sldNum" sz="quarter" idx="12"/>
          </p:nvPr>
        </p:nvSpPr>
        <p:spPr/>
        <p:txBody>
          <a:bodyPr/>
          <a:lstStyle/>
          <a:p>
            <a:fld id="{6D0EEEE1-A6EA-4FE0-9ABC-7DE90FD81D4A}" type="slidenum">
              <a:rPr lang="en-US" smtClean="0"/>
              <a:t>13</a:t>
            </a:fld>
            <a:endParaRPr lang="en-US" dirty="0"/>
          </a:p>
        </p:txBody>
      </p:sp>
    </p:spTree>
    <p:extLst>
      <p:ext uri="{BB962C8B-B14F-4D97-AF65-F5344CB8AC3E}">
        <p14:creationId xmlns:p14="http://schemas.microsoft.com/office/powerpoint/2010/main" val="3988403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Approval Timeline</a:t>
            </a:r>
            <a:endParaRPr lang="en-US" sz="2800" dirty="0"/>
          </a:p>
        </p:txBody>
      </p:sp>
      <p:sp>
        <p:nvSpPr>
          <p:cNvPr id="3" name="Content Placeholder 2"/>
          <p:cNvSpPr>
            <a:spLocks noGrp="1"/>
          </p:cNvSpPr>
          <p:nvPr>
            <p:ph sz="half" idx="1"/>
          </p:nvPr>
        </p:nvSpPr>
        <p:spPr>
          <a:xfrm>
            <a:off x="228600" y="1600200"/>
            <a:ext cx="7924800" cy="4525963"/>
          </a:xfrm>
        </p:spPr>
        <p:txBody>
          <a:bodyPr>
            <a:normAutofit/>
          </a:bodyPr>
          <a:lstStyle/>
          <a:p>
            <a:pPr marL="0" indent="0">
              <a:buNone/>
            </a:pPr>
            <a:r>
              <a:rPr lang="en-US" dirty="0" smtClean="0">
                <a:solidFill>
                  <a:srgbClr val="002060"/>
                </a:solidFill>
                <a:latin typeface="+mn-lt"/>
              </a:rPr>
              <a:t>Approval</a:t>
            </a:r>
          </a:p>
          <a:p>
            <a:pPr lvl="1"/>
            <a:r>
              <a:rPr lang="en-US" sz="2800" dirty="0" smtClean="0">
                <a:solidFill>
                  <a:srgbClr val="002060"/>
                </a:solidFill>
                <a:latin typeface="+mn-lt"/>
              </a:rPr>
              <a:t>June 2017: BOE approved proposed regulations </a:t>
            </a:r>
          </a:p>
          <a:p>
            <a:pPr lvl="1"/>
            <a:r>
              <a:rPr lang="en-US" sz="2800" dirty="0" smtClean="0">
                <a:solidFill>
                  <a:srgbClr val="002060"/>
                </a:solidFill>
                <a:latin typeface="+mn-lt"/>
              </a:rPr>
              <a:t>Fall 2017: BOE reviews and approves final regulation</a:t>
            </a:r>
          </a:p>
          <a:p>
            <a:pPr lvl="1"/>
            <a:r>
              <a:rPr lang="en-US" sz="2800" dirty="0" smtClean="0">
                <a:solidFill>
                  <a:srgbClr val="002060"/>
                </a:solidFill>
                <a:latin typeface="+mn-lt"/>
              </a:rPr>
              <a:t>Jan 2018: New regulations become effective   </a:t>
            </a:r>
          </a:p>
        </p:txBody>
      </p:sp>
      <p:cxnSp>
        <p:nvCxnSpPr>
          <p:cNvPr id="4" name="Straight Connector 3"/>
          <p:cNvCxnSpPr/>
          <p:nvPr/>
        </p:nvCxnSpPr>
        <p:spPr>
          <a:xfrm>
            <a:off x="457200" y="1295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6D0EEEE1-A6EA-4FE0-9ABC-7DE90FD81D4A}" type="slidenum">
              <a:rPr lang="en-US" smtClean="0"/>
              <a:t>14</a:t>
            </a:fld>
            <a:endParaRPr lang="en-US" dirty="0"/>
          </a:p>
        </p:txBody>
      </p:sp>
    </p:spTree>
    <p:extLst>
      <p:ext uri="{BB962C8B-B14F-4D97-AF65-F5344CB8AC3E}">
        <p14:creationId xmlns:p14="http://schemas.microsoft.com/office/powerpoint/2010/main" val="1664102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Implementation Timeline </a:t>
            </a:r>
            <a:endParaRPr lang="en-US" sz="2800" dirty="0"/>
          </a:p>
        </p:txBody>
      </p:sp>
      <p:sp>
        <p:nvSpPr>
          <p:cNvPr id="5" name="Content Placeholder 3"/>
          <p:cNvSpPr txBox="1">
            <a:spLocks/>
          </p:cNvSpPr>
          <p:nvPr/>
        </p:nvSpPr>
        <p:spPr>
          <a:xfrm>
            <a:off x="304800" y="1617260"/>
            <a:ext cx="7848600" cy="4525963"/>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8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n-US" dirty="0" smtClean="0">
                <a:solidFill>
                  <a:srgbClr val="002060"/>
                </a:solidFill>
                <a:latin typeface="+mn-lt"/>
              </a:rPr>
              <a:t>Implementation</a:t>
            </a:r>
          </a:p>
          <a:p>
            <a:pPr lvl="1"/>
            <a:r>
              <a:rPr lang="en-US" sz="2800" dirty="0" smtClean="0">
                <a:solidFill>
                  <a:srgbClr val="002060"/>
                </a:solidFill>
                <a:latin typeface="+mn-lt"/>
              </a:rPr>
              <a:t>Fall 2017: DOE releases accreditation ratings using existing criteria </a:t>
            </a:r>
          </a:p>
          <a:p>
            <a:pPr lvl="1"/>
            <a:r>
              <a:rPr lang="en-US" sz="2800" dirty="0" smtClean="0">
                <a:solidFill>
                  <a:srgbClr val="002060"/>
                </a:solidFill>
                <a:latin typeface="+mn-lt"/>
              </a:rPr>
              <a:t>Winter 2017: DOE releases data using new criteria for information purposes only </a:t>
            </a:r>
          </a:p>
          <a:p>
            <a:pPr lvl="1"/>
            <a:r>
              <a:rPr lang="en-US" sz="2800" dirty="0">
                <a:solidFill>
                  <a:srgbClr val="002060"/>
                </a:solidFill>
                <a:latin typeface="+mn-lt"/>
              </a:rPr>
              <a:t>Fall 2018: Transition year - school accreditation ratings assigned using the criteria valid in 2017 or the criteria effective 2018, whichever </a:t>
            </a:r>
            <a:r>
              <a:rPr lang="en-US" sz="2800" dirty="0" smtClean="0">
                <a:solidFill>
                  <a:srgbClr val="002060"/>
                </a:solidFill>
                <a:latin typeface="+mn-lt"/>
              </a:rPr>
              <a:t>is most beneficial to the school </a:t>
            </a:r>
            <a:endParaRPr lang="en-US" sz="2800" dirty="0">
              <a:solidFill>
                <a:srgbClr val="002060"/>
              </a:solidFill>
              <a:latin typeface="+mn-lt"/>
            </a:endParaRPr>
          </a:p>
          <a:p>
            <a:pPr lvl="1"/>
            <a:r>
              <a:rPr lang="en-US" sz="2800" dirty="0">
                <a:solidFill>
                  <a:srgbClr val="002060"/>
                </a:solidFill>
                <a:latin typeface="+mn-lt"/>
              </a:rPr>
              <a:t>Fall 2019: School accreditation ratings assigned using the criteria effective </a:t>
            </a:r>
            <a:r>
              <a:rPr lang="en-US" sz="2800" dirty="0" smtClean="0">
                <a:solidFill>
                  <a:srgbClr val="002060"/>
                </a:solidFill>
                <a:latin typeface="+mn-lt"/>
              </a:rPr>
              <a:t>for 2018 </a:t>
            </a:r>
            <a:r>
              <a:rPr lang="en-US" sz="2800" dirty="0">
                <a:solidFill>
                  <a:srgbClr val="002060"/>
                </a:solidFill>
                <a:latin typeface="+mn-lt"/>
              </a:rPr>
              <a:t>only     </a:t>
            </a:r>
          </a:p>
          <a:p>
            <a:pPr lvl="1"/>
            <a:endParaRPr lang="en-US" dirty="0" smtClean="0"/>
          </a:p>
          <a:p>
            <a:pPr lvl="1"/>
            <a:endParaRPr lang="en-US" dirty="0"/>
          </a:p>
        </p:txBody>
      </p:sp>
      <p:cxnSp>
        <p:nvCxnSpPr>
          <p:cNvPr id="4" name="Straight Connector 3"/>
          <p:cNvCxnSpPr/>
          <p:nvPr/>
        </p:nvCxnSpPr>
        <p:spPr>
          <a:xfrm>
            <a:off x="4572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D0EEEE1-A6EA-4FE0-9ABC-7DE90FD81D4A}" type="slidenum">
              <a:rPr lang="en-US" smtClean="0"/>
              <a:t>15</a:t>
            </a:fld>
            <a:endParaRPr lang="en-US" dirty="0"/>
          </a:p>
        </p:txBody>
      </p:sp>
    </p:spTree>
    <p:extLst>
      <p:ext uri="{BB962C8B-B14F-4D97-AF65-F5344CB8AC3E}">
        <p14:creationId xmlns:p14="http://schemas.microsoft.com/office/powerpoint/2010/main" val="1246022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Federal Accountability under ESSA</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fld id="{6D0EEEE1-A6EA-4FE0-9ABC-7DE90FD81D4A}" type="slidenum">
              <a:rPr lang="en-US" smtClean="0"/>
              <a:t>16</a:t>
            </a:fld>
            <a:endParaRPr lang="en-US" dirty="0"/>
          </a:p>
        </p:txBody>
      </p:sp>
    </p:spTree>
    <p:extLst>
      <p:ext uri="{BB962C8B-B14F-4D97-AF65-F5344CB8AC3E}">
        <p14:creationId xmlns:p14="http://schemas.microsoft.com/office/powerpoint/2010/main" val="2305911260"/>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543800" cy="1143000"/>
          </a:xfrm>
        </p:spPr>
        <p:txBody>
          <a:bodyPr>
            <a:normAutofit/>
          </a:bodyPr>
          <a:lstStyle/>
          <a:p>
            <a:r>
              <a:rPr lang="en-US" sz="2800" dirty="0" smtClean="0"/>
              <a:t>Federal Programs Included in </a:t>
            </a:r>
            <a:br>
              <a:rPr lang="en-US" sz="2800" dirty="0" smtClean="0"/>
            </a:br>
            <a:r>
              <a:rPr lang="en-US" sz="2800" dirty="0" smtClean="0"/>
              <a:t>Consolidated Application</a:t>
            </a:r>
            <a:endParaRPr lang="en-US" sz="2800" dirty="0"/>
          </a:p>
        </p:txBody>
      </p:sp>
      <p:sp>
        <p:nvSpPr>
          <p:cNvPr id="3" name="Content Placeholder 2"/>
          <p:cNvSpPr>
            <a:spLocks noGrp="1"/>
          </p:cNvSpPr>
          <p:nvPr>
            <p:ph idx="1"/>
          </p:nvPr>
        </p:nvSpPr>
        <p:spPr>
          <a:xfrm>
            <a:off x="457200" y="1447800"/>
            <a:ext cx="7543800" cy="4297363"/>
          </a:xfrm>
        </p:spPr>
        <p:txBody>
          <a:bodyPr>
            <a:noAutofit/>
          </a:bodyPr>
          <a:lstStyle/>
          <a:p>
            <a:pPr marL="463550" lvl="1" indent="-409575"/>
            <a:r>
              <a:rPr lang="en-US" sz="1800" b="1" dirty="0" smtClean="0">
                <a:solidFill>
                  <a:srgbClr val="002060"/>
                </a:solidFill>
                <a:latin typeface="+mn-lt"/>
              </a:rPr>
              <a:t>Title </a:t>
            </a:r>
            <a:r>
              <a:rPr lang="en-US" sz="1800" b="1" dirty="0">
                <a:solidFill>
                  <a:srgbClr val="002060"/>
                </a:solidFill>
                <a:latin typeface="+mn-lt"/>
              </a:rPr>
              <a:t>I, Part A:</a:t>
            </a:r>
            <a:r>
              <a:rPr lang="en-US" sz="1800" dirty="0">
                <a:solidFill>
                  <a:srgbClr val="002060"/>
                </a:solidFill>
                <a:latin typeface="+mn-lt"/>
              </a:rPr>
              <a:t>  Improving Basic Programs Operated by Local Educational </a:t>
            </a:r>
            <a:r>
              <a:rPr lang="en-US" sz="1800" dirty="0" smtClean="0">
                <a:solidFill>
                  <a:srgbClr val="002060"/>
                </a:solidFill>
                <a:latin typeface="+mn-lt"/>
              </a:rPr>
              <a:t>Agencies*</a:t>
            </a:r>
            <a:endParaRPr lang="en-US" sz="1800" dirty="0">
              <a:solidFill>
                <a:srgbClr val="002060"/>
              </a:solidFill>
              <a:latin typeface="+mn-lt"/>
            </a:endParaRPr>
          </a:p>
          <a:p>
            <a:pPr marL="463550" lvl="1" indent="-409575"/>
            <a:r>
              <a:rPr lang="en-US" sz="1800" b="1" dirty="0" smtClean="0">
                <a:solidFill>
                  <a:srgbClr val="002060"/>
                </a:solidFill>
                <a:latin typeface="+mn-lt"/>
              </a:rPr>
              <a:t>Title </a:t>
            </a:r>
            <a:r>
              <a:rPr lang="en-US" sz="1800" b="1" dirty="0">
                <a:solidFill>
                  <a:srgbClr val="002060"/>
                </a:solidFill>
                <a:latin typeface="+mn-lt"/>
              </a:rPr>
              <a:t>I, Part C:  </a:t>
            </a:r>
            <a:r>
              <a:rPr lang="en-US" sz="1800" dirty="0">
                <a:solidFill>
                  <a:srgbClr val="002060"/>
                </a:solidFill>
                <a:latin typeface="+mn-lt"/>
              </a:rPr>
              <a:t>Education of Migratory Children </a:t>
            </a:r>
          </a:p>
          <a:p>
            <a:pPr marL="463550" lvl="1" indent="-409575"/>
            <a:r>
              <a:rPr lang="en-US" sz="1800" b="1" dirty="0" smtClean="0">
                <a:solidFill>
                  <a:srgbClr val="002060"/>
                </a:solidFill>
                <a:latin typeface="+mn-lt"/>
              </a:rPr>
              <a:t>Title </a:t>
            </a:r>
            <a:r>
              <a:rPr lang="en-US" sz="1800" b="1" dirty="0">
                <a:solidFill>
                  <a:srgbClr val="002060"/>
                </a:solidFill>
                <a:latin typeface="+mn-lt"/>
              </a:rPr>
              <a:t>I, Part D:  </a:t>
            </a:r>
            <a:r>
              <a:rPr lang="en-US" sz="1800" dirty="0">
                <a:solidFill>
                  <a:srgbClr val="002060"/>
                </a:solidFill>
                <a:latin typeface="+mn-lt"/>
              </a:rPr>
              <a:t>Prevention and Intervention Programs for Children and Youth Who Are Neglected, Delinquent, or At-Risk </a:t>
            </a:r>
          </a:p>
          <a:p>
            <a:pPr marL="463550" lvl="1" indent="-409575"/>
            <a:r>
              <a:rPr lang="en-US" sz="1800" b="1" dirty="0" smtClean="0">
                <a:solidFill>
                  <a:srgbClr val="002060"/>
                </a:solidFill>
                <a:latin typeface="+mn-lt"/>
              </a:rPr>
              <a:t>Title </a:t>
            </a:r>
            <a:r>
              <a:rPr lang="en-US" sz="1800" b="1" dirty="0">
                <a:solidFill>
                  <a:srgbClr val="002060"/>
                </a:solidFill>
                <a:latin typeface="+mn-lt"/>
              </a:rPr>
              <a:t>II, Part A:  </a:t>
            </a:r>
            <a:r>
              <a:rPr lang="en-US" sz="1800" dirty="0">
                <a:solidFill>
                  <a:srgbClr val="002060"/>
                </a:solidFill>
                <a:latin typeface="+mn-lt"/>
              </a:rPr>
              <a:t>Supporting Effective Instruction </a:t>
            </a:r>
          </a:p>
          <a:p>
            <a:pPr marL="463550" lvl="1" indent="-409575"/>
            <a:r>
              <a:rPr lang="en-US" sz="1800" b="1" dirty="0" smtClean="0">
                <a:solidFill>
                  <a:srgbClr val="002060"/>
                </a:solidFill>
                <a:latin typeface="+mn-lt"/>
              </a:rPr>
              <a:t>Title </a:t>
            </a:r>
            <a:r>
              <a:rPr lang="en-US" sz="1800" b="1" dirty="0">
                <a:solidFill>
                  <a:srgbClr val="002060"/>
                </a:solidFill>
                <a:latin typeface="+mn-lt"/>
              </a:rPr>
              <a:t>III, Part A:  </a:t>
            </a:r>
            <a:r>
              <a:rPr lang="en-US" sz="1800" dirty="0">
                <a:solidFill>
                  <a:srgbClr val="002060"/>
                </a:solidFill>
                <a:latin typeface="+mn-lt"/>
              </a:rPr>
              <a:t>Language Instruction for English Learners and Immigrant </a:t>
            </a:r>
            <a:r>
              <a:rPr lang="en-US" sz="1800" dirty="0" smtClean="0">
                <a:solidFill>
                  <a:srgbClr val="002060"/>
                </a:solidFill>
                <a:latin typeface="+mn-lt"/>
              </a:rPr>
              <a:t>Students*</a:t>
            </a:r>
            <a:endParaRPr lang="en-US" sz="1800" dirty="0">
              <a:solidFill>
                <a:srgbClr val="002060"/>
              </a:solidFill>
              <a:latin typeface="+mn-lt"/>
            </a:endParaRPr>
          </a:p>
          <a:p>
            <a:pPr marL="463550" lvl="1" indent="-409575"/>
            <a:r>
              <a:rPr lang="en-US" sz="1800" b="1" dirty="0" smtClean="0">
                <a:solidFill>
                  <a:srgbClr val="002060"/>
                </a:solidFill>
                <a:latin typeface="+mn-lt"/>
              </a:rPr>
              <a:t>Title </a:t>
            </a:r>
            <a:r>
              <a:rPr lang="en-US" sz="1800" b="1" dirty="0">
                <a:solidFill>
                  <a:srgbClr val="002060"/>
                </a:solidFill>
                <a:latin typeface="+mn-lt"/>
              </a:rPr>
              <a:t>IV, Part A: </a:t>
            </a:r>
            <a:r>
              <a:rPr lang="en-US" sz="1800" dirty="0">
                <a:solidFill>
                  <a:srgbClr val="002060"/>
                </a:solidFill>
                <a:latin typeface="+mn-lt"/>
              </a:rPr>
              <a:t>Student Support and Academic Enrichment Grants</a:t>
            </a:r>
          </a:p>
          <a:p>
            <a:pPr marL="463550" lvl="1" indent="-409575"/>
            <a:r>
              <a:rPr lang="en-US" sz="1800" b="1" dirty="0" smtClean="0">
                <a:solidFill>
                  <a:srgbClr val="002060"/>
                </a:solidFill>
                <a:latin typeface="+mn-lt"/>
              </a:rPr>
              <a:t>Title </a:t>
            </a:r>
            <a:r>
              <a:rPr lang="en-US" sz="1800" b="1" dirty="0">
                <a:solidFill>
                  <a:srgbClr val="002060"/>
                </a:solidFill>
                <a:latin typeface="+mn-lt"/>
              </a:rPr>
              <a:t>IV, Part B: </a:t>
            </a:r>
            <a:r>
              <a:rPr lang="en-US" sz="1800" dirty="0">
                <a:solidFill>
                  <a:srgbClr val="002060"/>
                </a:solidFill>
                <a:latin typeface="+mn-lt"/>
              </a:rPr>
              <a:t>21st Century Community Learning Centers </a:t>
            </a:r>
            <a:endParaRPr lang="en-US" sz="1800" dirty="0" smtClean="0">
              <a:solidFill>
                <a:srgbClr val="002060"/>
              </a:solidFill>
              <a:latin typeface="+mn-lt"/>
            </a:endParaRPr>
          </a:p>
          <a:p>
            <a:pPr marL="463550" lvl="1" indent="-409575"/>
            <a:r>
              <a:rPr lang="en-US" sz="1800" b="1" dirty="0" smtClean="0">
                <a:solidFill>
                  <a:srgbClr val="002060"/>
                </a:solidFill>
                <a:latin typeface="+mn-lt"/>
              </a:rPr>
              <a:t>Title </a:t>
            </a:r>
            <a:r>
              <a:rPr lang="en-US" sz="1800" b="1" dirty="0">
                <a:solidFill>
                  <a:srgbClr val="002060"/>
                </a:solidFill>
                <a:latin typeface="+mn-lt"/>
              </a:rPr>
              <a:t>V, Part B, Subpart 2: </a:t>
            </a:r>
            <a:r>
              <a:rPr lang="en-US" sz="1800" dirty="0">
                <a:solidFill>
                  <a:srgbClr val="002060"/>
                </a:solidFill>
                <a:latin typeface="+mn-lt"/>
              </a:rPr>
              <a:t>Rural and Low-income School Program</a:t>
            </a:r>
          </a:p>
          <a:p>
            <a:pPr marL="463550" lvl="1" indent="-409575"/>
            <a:r>
              <a:rPr lang="en-US" sz="1800" b="1" dirty="0" smtClean="0">
                <a:solidFill>
                  <a:srgbClr val="002060"/>
                </a:solidFill>
                <a:latin typeface="+mn-lt"/>
              </a:rPr>
              <a:t>Title </a:t>
            </a:r>
            <a:r>
              <a:rPr lang="en-US" sz="1800" b="1" dirty="0">
                <a:solidFill>
                  <a:srgbClr val="002060"/>
                </a:solidFill>
                <a:latin typeface="+mn-lt"/>
              </a:rPr>
              <a:t>VII, Subpart B of the McKinney-Vento Homeless Assistance Act: </a:t>
            </a:r>
            <a:r>
              <a:rPr lang="en-US" sz="1800" dirty="0">
                <a:solidFill>
                  <a:srgbClr val="002060"/>
                </a:solidFill>
                <a:latin typeface="+mn-lt"/>
              </a:rPr>
              <a:t>Education for Homeless Children and Youth </a:t>
            </a:r>
            <a:r>
              <a:rPr lang="en-US" sz="1800" dirty="0" smtClean="0">
                <a:solidFill>
                  <a:srgbClr val="002060"/>
                </a:solidFill>
                <a:latin typeface="+mn-lt"/>
              </a:rPr>
              <a:t>Program*</a:t>
            </a:r>
          </a:p>
          <a:p>
            <a:pPr lvl="2"/>
            <a:endParaRPr lang="en-US" sz="1600" dirty="0"/>
          </a:p>
        </p:txBody>
      </p:sp>
      <p:sp>
        <p:nvSpPr>
          <p:cNvPr id="4" name="Slide Number Placeholder 3"/>
          <p:cNvSpPr>
            <a:spLocks noGrp="1"/>
          </p:cNvSpPr>
          <p:nvPr>
            <p:ph type="sldNum" sz="quarter" idx="12"/>
          </p:nvPr>
        </p:nvSpPr>
        <p:spPr>
          <a:xfrm>
            <a:off x="8305800" y="6340475"/>
            <a:ext cx="381000" cy="365125"/>
          </a:xfrm>
        </p:spPr>
        <p:txBody>
          <a:bodyPr/>
          <a:lstStyle/>
          <a:p>
            <a:fld id="{D9AAD5A2-A946-48F3-BC55-3B76BAF4DBB6}" type="slidenum">
              <a:rPr lang="en-US" smtClean="0">
                <a:solidFill>
                  <a:prstClr val="white"/>
                </a:solidFill>
              </a:rPr>
              <a:pPr/>
              <a:t>17</a:t>
            </a:fld>
            <a:endParaRPr lang="en-US" dirty="0">
              <a:solidFill>
                <a:prstClr val="white"/>
              </a:solidFill>
            </a:endParaRPr>
          </a:p>
        </p:txBody>
      </p:sp>
      <p:cxnSp>
        <p:nvCxnSpPr>
          <p:cNvPr id="5" name="Straight Connector 4"/>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57200" y="5867400"/>
            <a:ext cx="7162800" cy="923330"/>
          </a:xfrm>
          <a:prstGeom prst="rect">
            <a:avLst/>
          </a:prstGeom>
          <a:noFill/>
        </p:spPr>
        <p:txBody>
          <a:bodyPr wrap="square" rtlCol="0">
            <a:spAutoFit/>
          </a:bodyPr>
          <a:lstStyle/>
          <a:p>
            <a:pPr marL="0" lvl="1"/>
            <a:r>
              <a:rPr lang="en-US" dirty="0">
                <a:solidFill>
                  <a:srgbClr val="002060"/>
                </a:solidFill>
              </a:rPr>
              <a:t>* This program will be peer-reviewed and will also be reviewed by the U.S. Department of Education.</a:t>
            </a:r>
          </a:p>
          <a:p>
            <a:endParaRPr lang="en-US" dirty="0"/>
          </a:p>
        </p:txBody>
      </p:sp>
    </p:spTree>
    <p:extLst>
      <p:ext uri="{BB962C8B-B14F-4D97-AF65-F5344CB8AC3E}">
        <p14:creationId xmlns:p14="http://schemas.microsoft.com/office/powerpoint/2010/main" val="1408821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Prioritie</a:t>
            </a:r>
            <a:r>
              <a:rPr lang="en-US" sz="2800" b="1" dirty="0" smtClean="0">
                <a:solidFill>
                  <a:srgbClr val="0070C0"/>
                </a:solidFill>
              </a:rPr>
              <a:t>s for Developing Federal Accountability System under ESSA</a:t>
            </a:r>
            <a:endParaRPr lang="en-US" sz="2800" b="1" dirty="0">
              <a:solidFill>
                <a:srgbClr val="0070C0"/>
              </a:solidFill>
            </a:endParaRPr>
          </a:p>
        </p:txBody>
      </p:sp>
      <p:sp>
        <p:nvSpPr>
          <p:cNvPr id="6" name="Content Placeholder 3"/>
          <p:cNvSpPr>
            <a:spLocks noGrp="1"/>
          </p:cNvSpPr>
          <p:nvPr>
            <p:ph idx="1"/>
          </p:nvPr>
        </p:nvSpPr>
        <p:spPr>
          <a:xfrm>
            <a:off x="457200" y="1341437"/>
            <a:ext cx="7543800" cy="4525963"/>
          </a:xfrm>
        </p:spPr>
        <p:txBody>
          <a:bodyPr>
            <a:noAutofit/>
          </a:bodyPr>
          <a:lstStyle/>
          <a:p>
            <a:pPr marL="0" indent="0">
              <a:buNone/>
            </a:pPr>
            <a:endParaRPr lang="en-US" sz="1800" b="0" dirty="0">
              <a:latin typeface="Calibri" panose="020F0502020204030204" pitchFamily="34" charset="0"/>
              <a:cs typeface="Calibri" panose="020F0502020204030204" pitchFamily="34" charset="0"/>
            </a:endParaRPr>
          </a:p>
          <a:p>
            <a:pPr>
              <a:spcBef>
                <a:spcPts val="0"/>
              </a:spcBef>
              <a:spcAft>
                <a:spcPts val="1200"/>
              </a:spcAft>
              <a:buClr>
                <a:srgbClr val="002060"/>
              </a:buClr>
              <a:buSzPct val="120000"/>
            </a:pPr>
            <a:r>
              <a:rPr lang="en-US" sz="2600" b="0" dirty="0" smtClean="0">
                <a:solidFill>
                  <a:srgbClr val="002060"/>
                </a:solidFill>
                <a:latin typeface="+mn-lt"/>
                <a:cs typeface="Calibri" panose="020F0502020204030204" pitchFamily="34" charset="0"/>
              </a:rPr>
              <a:t>Identification of required federal accountability indicators would be</a:t>
            </a:r>
            <a:r>
              <a:rPr lang="en-US" sz="2600" b="0" dirty="0" smtClean="0">
                <a:solidFill>
                  <a:srgbClr val="FF0000"/>
                </a:solidFill>
                <a:latin typeface="+mn-lt"/>
                <a:cs typeface="Calibri" panose="020F0502020204030204" pitchFamily="34" charset="0"/>
              </a:rPr>
              <a:t> </a:t>
            </a:r>
            <a:r>
              <a:rPr lang="en-US" sz="2600" dirty="0" smtClean="0">
                <a:solidFill>
                  <a:srgbClr val="C00000"/>
                </a:solidFill>
                <a:latin typeface="+mn-lt"/>
                <a:cs typeface="Calibri" panose="020F0502020204030204" pitchFamily="34" charset="0"/>
              </a:rPr>
              <a:t>informed</a:t>
            </a:r>
            <a:r>
              <a:rPr lang="en-US" sz="2600" b="0" dirty="0" smtClean="0">
                <a:solidFill>
                  <a:srgbClr val="FF0000"/>
                </a:solidFill>
                <a:latin typeface="+mn-lt"/>
                <a:cs typeface="Calibri" panose="020F0502020204030204" pitchFamily="34" charset="0"/>
              </a:rPr>
              <a:t> </a:t>
            </a:r>
            <a:r>
              <a:rPr lang="en-US" sz="2600" b="0" dirty="0" smtClean="0">
                <a:solidFill>
                  <a:srgbClr val="002060"/>
                </a:solidFill>
                <a:latin typeface="+mn-lt"/>
                <a:cs typeface="Calibri" panose="020F0502020204030204" pitchFamily="34" charset="0"/>
              </a:rPr>
              <a:t>by Board decisions on accountability indicators for state accreditation</a:t>
            </a:r>
          </a:p>
          <a:p>
            <a:pPr>
              <a:spcBef>
                <a:spcPts val="0"/>
              </a:spcBef>
              <a:spcAft>
                <a:spcPts val="1200"/>
              </a:spcAft>
              <a:buClr>
                <a:srgbClr val="002060"/>
              </a:buClr>
              <a:buSzPct val="120000"/>
            </a:pPr>
            <a:r>
              <a:rPr lang="en-US" sz="2600" b="0" dirty="0">
                <a:solidFill>
                  <a:srgbClr val="002060"/>
                </a:solidFill>
                <a:latin typeface="+mn-lt"/>
                <a:cs typeface="Calibri" panose="020F0502020204030204" pitchFamily="34" charset="0"/>
              </a:rPr>
              <a:t>The</a:t>
            </a:r>
            <a:r>
              <a:rPr lang="en-US" sz="2600" dirty="0" smtClean="0">
                <a:solidFill>
                  <a:srgbClr val="FF0000"/>
                </a:solidFill>
                <a:latin typeface="+mn-lt"/>
                <a:cs typeface="Calibri" panose="020F0502020204030204" pitchFamily="34" charset="0"/>
              </a:rPr>
              <a:t> </a:t>
            </a:r>
            <a:r>
              <a:rPr lang="en-US" sz="2600" b="0" dirty="0">
                <a:solidFill>
                  <a:srgbClr val="002060"/>
                </a:solidFill>
                <a:latin typeface="+mn-lt"/>
                <a:cs typeface="Calibri" panose="020F0502020204030204" pitchFamily="34" charset="0"/>
              </a:rPr>
              <a:t>state’s methodology </a:t>
            </a:r>
            <a:r>
              <a:rPr lang="en-US" sz="2600" b="0" dirty="0" smtClean="0">
                <a:solidFill>
                  <a:srgbClr val="002060"/>
                </a:solidFill>
                <a:latin typeface="+mn-lt"/>
                <a:cs typeface="Calibri" panose="020F0502020204030204" pitchFamily="34" charset="0"/>
              </a:rPr>
              <a:t>would be </a:t>
            </a:r>
            <a:r>
              <a:rPr lang="en-US" sz="2600" dirty="0" smtClean="0">
                <a:solidFill>
                  <a:srgbClr val="C00000"/>
                </a:solidFill>
                <a:latin typeface="+mn-lt"/>
                <a:cs typeface="Calibri" panose="020F0502020204030204" pitchFamily="34" charset="0"/>
              </a:rPr>
              <a:t>integrated</a:t>
            </a:r>
            <a:r>
              <a:rPr lang="en-US" sz="2600" b="0" dirty="0" smtClean="0">
                <a:solidFill>
                  <a:srgbClr val="C00000"/>
                </a:solidFill>
                <a:latin typeface="+mn-lt"/>
                <a:cs typeface="Calibri" panose="020F0502020204030204" pitchFamily="34" charset="0"/>
              </a:rPr>
              <a:t> </a:t>
            </a:r>
            <a:r>
              <a:rPr lang="en-US" sz="2600" b="0" dirty="0" smtClean="0">
                <a:solidFill>
                  <a:srgbClr val="002060"/>
                </a:solidFill>
                <a:latin typeface="+mn-lt"/>
                <a:cs typeface="Calibri" panose="020F0502020204030204" pitchFamily="34" charset="0"/>
              </a:rPr>
              <a:t>into the federal system whenever possible</a:t>
            </a:r>
          </a:p>
          <a:p>
            <a:pPr>
              <a:spcBef>
                <a:spcPts val="0"/>
              </a:spcBef>
              <a:spcAft>
                <a:spcPts val="1200"/>
              </a:spcAft>
              <a:buClr>
                <a:srgbClr val="002060"/>
              </a:buClr>
              <a:buSzPct val="120000"/>
            </a:pPr>
            <a:r>
              <a:rPr lang="en-US" sz="2600" b="0" dirty="0" smtClean="0">
                <a:solidFill>
                  <a:srgbClr val="002060"/>
                </a:solidFill>
                <a:latin typeface="+mn-lt"/>
                <a:cs typeface="Calibri" panose="020F0502020204030204" pitchFamily="34" charset="0"/>
              </a:rPr>
              <a:t>Virginia’s federal accountability application should </a:t>
            </a:r>
            <a:r>
              <a:rPr lang="en-US" sz="2600" dirty="0" smtClean="0">
                <a:solidFill>
                  <a:srgbClr val="C00000"/>
                </a:solidFill>
                <a:latin typeface="+mn-lt"/>
                <a:cs typeface="Calibri" panose="020F0502020204030204" pitchFamily="34" charset="0"/>
              </a:rPr>
              <a:t>align</a:t>
            </a:r>
            <a:r>
              <a:rPr lang="en-US" sz="2600" b="0" dirty="0" smtClean="0">
                <a:solidFill>
                  <a:srgbClr val="002060"/>
                </a:solidFill>
                <a:latin typeface="+mn-lt"/>
                <a:cs typeface="Calibri" panose="020F0502020204030204" pitchFamily="34" charset="0"/>
              </a:rPr>
              <a:t> with the state accountability system such that schools identified for federal improvement are also designated in levels 2 or three (“yellow” or “red”) on the state accountability matrix</a:t>
            </a:r>
          </a:p>
          <a:p>
            <a:pPr marL="0" indent="0">
              <a:buNone/>
            </a:pPr>
            <a:endParaRPr lang="en-US" sz="1800" dirty="0" smtClean="0">
              <a:solidFill>
                <a:schemeClr val="accent3">
                  <a:lumMod val="75000"/>
                </a:schemeClr>
              </a:solidFill>
            </a:endParaRPr>
          </a:p>
          <a:p>
            <a:pPr marL="0" indent="0">
              <a:buNone/>
            </a:pPr>
            <a:endParaRPr lang="en-US" sz="2800" dirty="0" smtClean="0"/>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D9AAD5A2-A946-48F3-BC55-3B76BAF4DBB6}" type="slidenum">
              <a:rPr lang="en-US" smtClean="0"/>
              <a:t>18</a:t>
            </a:fld>
            <a:endParaRPr lang="en-US" dirty="0"/>
          </a:p>
        </p:txBody>
      </p:sp>
      <p:cxnSp>
        <p:nvCxnSpPr>
          <p:cNvPr id="5" name="Straight Connector 4"/>
          <p:cNvCxnSpPr/>
          <p:nvPr/>
        </p:nvCxnSpPr>
        <p:spPr>
          <a:xfrm>
            <a:off x="4572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79539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Identification of Federal Benchmarks</a:t>
            </a:r>
            <a:r>
              <a:rPr lang="en-US" sz="2800" dirty="0"/>
              <a:t/>
            </a:r>
            <a:br>
              <a:rPr lang="en-US" sz="2800" dirty="0"/>
            </a:br>
            <a:r>
              <a:rPr lang="en-US" sz="2800" dirty="0" smtClean="0"/>
              <a:t> </a:t>
            </a:r>
            <a:endParaRPr lang="en-US" sz="2800" dirty="0"/>
          </a:p>
        </p:txBody>
      </p:sp>
      <p:sp>
        <p:nvSpPr>
          <p:cNvPr id="3" name="Content Placeholder 2"/>
          <p:cNvSpPr>
            <a:spLocks noGrp="1"/>
          </p:cNvSpPr>
          <p:nvPr>
            <p:ph idx="1"/>
          </p:nvPr>
        </p:nvSpPr>
        <p:spPr>
          <a:xfrm>
            <a:off x="457200" y="1295400"/>
            <a:ext cx="7772400" cy="914400"/>
          </a:xfrm>
        </p:spPr>
        <p:txBody>
          <a:bodyPr>
            <a:normAutofit/>
          </a:bodyPr>
          <a:lstStyle/>
          <a:p>
            <a:pPr marL="0" indent="0">
              <a:buNone/>
            </a:pPr>
            <a:r>
              <a:rPr lang="en-US" sz="2400" b="0" dirty="0" smtClean="0">
                <a:solidFill>
                  <a:srgbClr val="002060"/>
                </a:solidFill>
                <a:latin typeface="+mn-lt"/>
              </a:rPr>
              <a:t>ESSA requires </a:t>
            </a:r>
            <a:r>
              <a:rPr lang="en-US" sz="2400" dirty="0" smtClean="0">
                <a:solidFill>
                  <a:srgbClr val="002060"/>
                </a:solidFill>
                <a:latin typeface="+mn-lt"/>
              </a:rPr>
              <a:t>long-term goals </a:t>
            </a:r>
            <a:r>
              <a:rPr lang="en-US" sz="2400" b="0" dirty="0" smtClean="0">
                <a:solidFill>
                  <a:srgbClr val="002060"/>
                </a:solidFill>
                <a:latin typeface="+mn-lt"/>
              </a:rPr>
              <a:t>and</a:t>
            </a:r>
            <a:r>
              <a:rPr lang="en-US" sz="2400" dirty="0" smtClean="0">
                <a:solidFill>
                  <a:srgbClr val="002060"/>
                </a:solidFill>
                <a:latin typeface="+mn-lt"/>
              </a:rPr>
              <a:t> interim measures of progress </a:t>
            </a:r>
            <a:r>
              <a:rPr lang="en-US" sz="2400" b="0" dirty="0" smtClean="0">
                <a:solidFill>
                  <a:srgbClr val="002060"/>
                </a:solidFill>
                <a:latin typeface="+mn-lt"/>
              </a:rPr>
              <a:t>for each indicator:</a:t>
            </a:r>
          </a:p>
          <a:p>
            <a:pPr marL="0" indent="0">
              <a:buNone/>
            </a:pPr>
            <a:endParaRPr lang="en-US" sz="2200" dirty="0" smtClean="0">
              <a:solidFill>
                <a:schemeClr val="accent5">
                  <a:lumMod val="75000"/>
                </a:schemeClr>
              </a:solidFill>
            </a:endParaRPr>
          </a:p>
          <a:p>
            <a:pPr marL="0" indent="0">
              <a:buNone/>
            </a:pPr>
            <a:endParaRPr lang="en-US" sz="2200" b="0" dirty="0" smtClean="0"/>
          </a:p>
          <a:p>
            <a:pPr marL="514350" indent="-514350">
              <a:buFont typeface="+mj-lt"/>
              <a:buAutoNum type="arabicPeriod" startAt="3"/>
            </a:pPr>
            <a:endParaRPr lang="en-US" sz="3200" dirty="0" smtClean="0"/>
          </a:p>
          <a:p>
            <a:endParaRPr lang="en-US" sz="3200" dirty="0" smtClean="0"/>
          </a:p>
          <a:p>
            <a:endParaRPr lang="en-US" sz="3200" dirty="0" smtClean="0"/>
          </a:p>
          <a:p>
            <a:endParaRPr lang="en-US" sz="3200"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19</a:t>
            </a:fld>
            <a:endParaRPr lang="en-US" dirty="0">
              <a:solidFill>
                <a:prstClr val="white"/>
              </a:solidFill>
            </a:endParaRPr>
          </a:p>
        </p:txBody>
      </p:sp>
      <p:cxnSp>
        <p:nvCxnSpPr>
          <p:cNvPr id="6" name="Straight Connector 5"/>
          <p:cNvCxnSpPr/>
          <p:nvPr/>
        </p:nvCxnSpPr>
        <p:spPr>
          <a:xfrm>
            <a:off x="457200" y="11430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048656058"/>
              </p:ext>
            </p:extLst>
          </p:nvPr>
        </p:nvGraphicFramePr>
        <p:xfrm>
          <a:off x="609600" y="2362199"/>
          <a:ext cx="7467600" cy="3733801"/>
        </p:xfrm>
        <a:graphic>
          <a:graphicData uri="http://schemas.openxmlformats.org/drawingml/2006/table">
            <a:tbl>
              <a:tblPr firstRow="1" bandRow="1">
                <a:tableStyleId>{6E25E649-3F16-4E02-A733-19D2CDBF48F0}</a:tableStyleId>
              </a:tblPr>
              <a:tblGrid>
                <a:gridCol w="3581400">
                  <a:extLst>
                    <a:ext uri="{9D8B030D-6E8A-4147-A177-3AD203B41FA5}">
                      <a16:colId xmlns:a16="http://schemas.microsoft.com/office/drawing/2014/main" xmlns="" val="20000"/>
                    </a:ext>
                  </a:extLst>
                </a:gridCol>
                <a:gridCol w="3886200">
                  <a:extLst>
                    <a:ext uri="{9D8B030D-6E8A-4147-A177-3AD203B41FA5}">
                      <a16:colId xmlns:a16="http://schemas.microsoft.com/office/drawing/2014/main" xmlns="" val="20001"/>
                    </a:ext>
                  </a:extLst>
                </a:gridCol>
              </a:tblGrid>
              <a:tr h="533401">
                <a:tc>
                  <a:txBody>
                    <a:bodyPr/>
                    <a:lstStyle/>
                    <a:p>
                      <a:pPr algn="ctr"/>
                      <a:r>
                        <a:rPr lang="en-US" sz="2000" dirty="0" smtClean="0"/>
                        <a:t>ESSA Requirement</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t>Virginia’s Indicator</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85800">
                <a:tc>
                  <a:txBody>
                    <a:bodyPr/>
                    <a:lstStyle/>
                    <a:p>
                      <a:r>
                        <a:rPr lang="en-US" dirty="0" smtClean="0"/>
                        <a:t>Academic achievement</a:t>
                      </a:r>
                      <a:endParaRPr lang="en-US"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Combined</a:t>
                      </a:r>
                      <a:r>
                        <a:rPr lang="en-US" baseline="0" dirty="0" smtClean="0"/>
                        <a:t> rates on SOL reading and mathematics assessments</a:t>
                      </a:r>
                      <a:endParaRPr lang="en-US" b="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85800">
                <a:tc>
                  <a:txBody>
                    <a:bodyPr/>
                    <a:lstStyle/>
                    <a:p>
                      <a:r>
                        <a:rPr lang="en-US" dirty="0" smtClean="0"/>
                        <a:t>Growth for elementary</a:t>
                      </a:r>
                      <a:r>
                        <a:rPr lang="en-US" baseline="0" dirty="0" smtClean="0"/>
                        <a:t> and middle schools</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Progress tables (value tables)</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33400">
                <a:tc>
                  <a:txBody>
                    <a:bodyPr/>
                    <a:lstStyle/>
                    <a:p>
                      <a:r>
                        <a:rPr lang="en-US" dirty="0" smtClean="0"/>
                        <a:t>Graduation rates</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Federal Graduation Indicator</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85800">
                <a:tc>
                  <a:txBody>
                    <a:bodyPr/>
                    <a:lstStyle/>
                    <a:p>
                      <a:r>
                        <a:rPr lang="en-US" dirty="0" smtClean="0"/>
                        <a:t>Progress in English Learners</a:t>
                      </a:r>
                      <a:r>
                        <a:rPr lang="en-US" baseline="0" dirty="0" smtClean="0"/>
                        <a:t> gaining proficiency in English</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ACCESS for ELLs 2.0 assessment</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09600">
                <a:tc>
                  <a:txBody>
                    <a:bodyPr/>
                    <a:lstStyle/>
                    <a:p>
                      <a:r>
                        <a:rPr lang="en-US" dirty="0" smtClean="0"/>
                        <a:t>School quality or student</a:t>
                      </a:r>
                      <a:r>
                        <a:rPr lang="en-US" baseline="0" dirty="0" smtClean="0"/>
                        <a:t> success</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t>Chronic absenteeism</a:t>
                      </a:r>
                      <a:endParaRPr lang="en-US"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extLst>
      <p:ext uri="{BB962C8B-B14F-4D97-AF65-F5344CB8AC3E}">
        <p14:creationId xmlns:p14="http://schemas.microsoft.com/office/powerpoint/2010/main" val="862009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798" y="-76200"/>
            <a:ext cx="8229600" cy="1143000"/>
          </a:xfrm>
        </p:spPr>
        <p:txBody>
          <a:bodyPr>
            <a:normAutofit/>
          </a:bodyPr>
          <a:lstStyle/>
          <a:p>
            <a:r>
              <a:rPr lang="en-US" sz="2800" b="1" dirty="0" smtClean="0">
                <a:solidFill>
                  <a:srgbClr val="0070C0"/>
                </a:solidFill>
              </a:rPr>
              <a:t>Mechanisms of Accountability </a:t>
            </a:r>
            <a:endParaRPr lang="en-US" sz="2800" b="1" dirty="0">
              <a:solidFill>
                <a:srgbClr val="0070C0"/>
              </a:solidFill>
            </a:endParaRPr>
          </a:p>
        </p:txBody>
      </p:sp>
      <p:graphicFrame>
        <p:nvGraphicFramePr>
          <p:cNvPr id="3" name="Diagram 2"/>
          <p:cNvGraphicFramePr/>
          <p:nvPr>
            <p:extLst>
              <p:ext uri="{D42A27DB-BD31-4B8C-83A1-F6EECF244321}">
                <p14:modId xmlns:p14="http://schemas.microsoft.com/office/powerpoint/2010/main" val="3372134753"/>
              </p:ext>
            </p:extLst>
          </p:nvPr>
        </p:nvGraphicFramePr>
        <p:xfrm>
          <a:off x="152400" y="1295400"/>
          <a:ext cx="6172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685800" y="3304401"/>
            <a:ext cx="1676400" cy="923330"/>
          </a:xfrm>
          <a:prstGeom prst="rect">
            <a:avLst/>
          </a:prstGeom>
          <a:noFill/>
        </p:spPr>
        <p:txBody>
          <a:bodyPr wrap="square" rtlCol="0">
            <a:spAutoFit/>
          </a:bodyPr>
          <a:lstStyle/>
          <a:p>
            <a:pPr algn="ctr"/>
            <a:r>
              <a:rPr lang="en-US" b="1" dirty="0" smtClean="0">
                <a:solidFill>
                  <a:schemeClr val="bg1"/>
                </a:solidFill>
              </a:rPr>
              <a:t>Accountability</a:t>
            </a:r>
          </a:p>
          <a:p>
            <a:pPr algn="ctr"/>
            <a:r>
              <a:rPr lang="en-US" sz="1200" b="1" dirty="0" smtClean="0">
                <a:solidFill>
                  <a:schemeClr val="bg1"/>
                </a:solidFill>
              </a:rPr>
              <a:t>(Reporting to Public &amp; Driving Continuous Improvement) </a:t>
            </a:r>
            <a:endParaRPr lang="en-US" sz="1200" b="1" dirty="0">
              <a:solidFill>
                <a:schemeClr val="bg1"/>
              </a:solidFill>
            </a:endParaRPr>
          </a:p>
        </p:txBody>
      </p:sp>
      <p:sp>
        <p:nvSpPr>
          <p:cNvPr id="5" name="TextBox 4"/>
          <p:cNvSpPr txBox="1"/>
          <p:nvPr/>
        </p:nvSpPr>
        <p:spPr>
          <a:xfrm>
            <a:off x="3505200" y="1371600"/>
            <a:ext cx="4846198"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Public reporting function</a:t>
            </a:r>
          </a:p>
          <a:p>
            <a:pPr marL="285750" indent="-285750">
              <a:buFont typeface="Arial" panose="020B0604020202020204" pitchFamily="34" charset="0"/>
              <a:buChar char="•"/>
            </a:pPr>
            <a:r>
              <a:rPr lang="en-US" dirty="0" smtClean="0"/>
              <a:t>Features important indicators of school quality </a:t>
            </a:r>
            <a:endParaRPr lang="en-US" dirty="0"/>
          </a:p>
        </p:txBody>
      </p:sp>
      <p:sp>
        <p:nvSpPr>
          <p:cNvPr id="6" name="TextBox 5"/>
          <p:cNvSpPr txBox="1"/>
          <p:nvPr/>
        </p:nvSpPr>
        <p:spPr>
          <a:xfrm>
            <a:off x="4377233" y="3165901"/>
            <a:ext cx="3974165" cy="1200329"/>
          </a:xfrm>
          <a:prstGeom prst="rect">
            <a:avLst/>
          </a:prstGeom>
          <a:noFill/>
        </p:spPr>
        <p:txBody>
          <a:bodyPr wrap="none" rtlCol="0">
            <a:spAutoFit/>
          </a:bodyPr>
          <a:lstStyle/>
          <a:p>
            <a:pPr marL="285750" indent="-285750">
              <a:buFont typeface="Arial" panose="020B0604020202020204" pitchFamily="34" charset="0"/>
              <a:buChar char="•"/>
            </a:pPr>
            <a:r>
              <a:rPr lang="en-US" dirty="0" smtClean="0"/>
              <a:t>Educational effectiveness function </a:t>
            </a:r>
          </a:p>
          <a:p>
            <a:pPr marL="285750" indent="-285750">
              <a:buFont typeface="Arial" panose="020B0604020202020204" pitchFamily="34" charset="0"/>
              <a:buChar char="•"/>
            </a:pPr>
            <a:r>
              <a:rPr lang="en-US" dirty="0" smtClean="0"/>
              <a:t>Measures reflect highest priorities</a:t>
            </a:r>
          </a:p>
          <a:p>
            <a:pPr marL="285750" indent="-285750">
              <a:buFont typeface="Arial" panose="020B0604020202020204" pitchFamily="34" charset="0"/>
              <a:buChar char="•"/>
            </a:pPr>
            <a:r>
              <a:rPr lang="en-US" dirty="0" smtClean="0"/>
              <a:t>Directs levels of support/intervention </a:t>
            </a:r>
            <a:endParaRPr lang="en-US" dirty="0"/>
          </a:p>
          <a:p>
            <a:pPr marL="280988"/>
            <a:r>
              <a:rPr lang="en-US" dirty="0" smtClean="0"/>
              <a:t>(school improvement)</a:t>
            </a:r>
          </a:p>
        </p:txBody>
      </p:sp>
      <p:sp>
        <p:nvSpPr>
          <p:cNvPr id="9" name="TextBox 8"/>
          <p:cNvSpPr txBox="1"/>
          <p:nvPr/>
        </p:nvSpPr>
        <p:spPr>
          <a:xfrm>
            <a:off x="3352800" y="5559862"/>
            <a:ext cx="4269117" cy="646331"/>
          </a:xfrm>
          <a:prstGeom prst="rect">
            <a:avLst/>
          </a:prstGeom>
          <a:noFill/>
        </p:spPr>
        <p:txBody>
          <a:bodyPr wrap="none" rtlCol="0">
            <a:spAutoFit/>
          </a:bodyPr>
          <a:lstStyle/>
          <a:p>
            <a:pPr marL="285750" indent="-285750">
              <a:buFont typeface="Arial" panose="020B0604020202020204" pitchFamily="34" charset="0"/>
              <a:buChar char="•"/>
            </a:pPr>
            <a:r>
              <a:rPr lang="en-US" dirty="0" smtClean="0"/>
              <a:t>Essential elements of schools function</a:t>
            </a:r>
          </a:p>
          <a:p>
            <a:pPr marL="285750" indent="-285750">
              <a:buFont typeface="Arial" panose="020B0604020202020204" pitchFamily="34" charset="0"/>
              <a:buChar char="•"/>
            </a:pPr>
            <a:r>
              <a:rPr lang="en-US" dirty="0" smtClean="0"/>
              <a:t>Ensures necessary resources are in place </a:t>
            </a:r>
          </a:p>
        </p:txBody>
      </p:sp>
      <p:sp>
        <p:nvSpPr>
          <p:cNvPr id="7" name="Slide Number Placeholder 6"/>
          <p:cNvSpPr>
            <a:spLocks noGrp="1"/>
          </p:cNvSpPr>
          <p:nvPr>
            <p:ph type="sldNum" sz="quarter" idx="12"/>
          </p:nvPr>
        </p:nvSpPr>
        <p:spPr/>
        <p:txBody>
          <a:bodyPr/>
          <a:lstStyle/>
          <a:p>
            <a:fld id="{D9AAD5A2-A946-48F3-BC55-3B76BAF4DBB6}" type="slidenum">
              <a:rPr lang="en-US" smtClean="0"/>
              <a:t>2</a:t>
            </a:fld>
            <a:endParaRPr lang="en-US"/>
          </a:p>
        </p:txBody>
      </p:sp>
      <p:sp>
        <p:nvSpPr>
          <p:cNvPr id="10" name="Right Brace 9"/>
          <p:cNvSpPr/>
          <p:nvPr/>
        </p:nvSpPr>
        <p:spPr>
          <a:xfrm>
            <a:off x="4038599" y="2546866"/>
            <a:ext cx="338633" cy="2438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1" name="Straight Connector 10"/>
          <p:cNvCxnSpPr/>
          <p:nvPr/>
        </p:nvCxnSpPr>
        <p:spPr>
          <a:xfrm>
            <a:off x="457200" y="990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862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Combined Rate for Accountability Calculations  Reading and Mathematics</a:t>
            </a:r>
            <a:r>
              <a:rPr lang="en-US" sz="2800" dirty="0"/>
              <a:t/>
            </a:r>
            <a:br>
              <a:rPr lang="en-US" sz="2800" dirty="0"/>
            </a:br>
            <a:r>
              <a:rPr lang="en-US" sz="2800" dirty="0" smtClean="0"/>
              <a:t> </a:t>
            </a:r>
            <a:endParaRPr lang="en-US" sz="2800" dirty="0"/>
          </a:p>
        </p:txBody>
      </p:sp>
      <p:sp>
        <p:nvSpPr>
          <p:cNvPr id="3" name="Content Placeholder 2"/>
          <p:cNvSpPr>
            <a:spLocks noGrp="1"/>
          </p:cNvSpPr>
          <p:nvPr>
            <p:ph idx="1"/>
          </p:nvPr>
        </p:nvSpPr>
        <p:spPr>
          <a:xfrm>
            <a:off x="275230" y="1219200"/>
            <a:ext cx="7954370" cy="4800600"/>
          </a:xfrm>
        </p:spPr>
        <p:txBody>
          <a:bodyPr>
            <a:noAutofit/>
          </a:bodyPr>
          <a:lstStyle/>
          <a:p>
            <a:r>
              <a:rPr lang="en-US" sz="2400" b="0" dirty="0">
                <a:solidFill>
                  <a:srgbClr val="002060"/>
                </a:solidFill>
                <a:latin typeface="+mn-lt"/>
                <a:cs typeface="Calibri" panose="020F0502020204030204" pitchFamily="34" charset="0"/>
              </a:rPr>
              <a:t>Integrates</a:t>
            </a:r>
            <a:r>
              <a:rPr lang="en-US" sz="2400" b="0" dirty="0">
                <a:solidFill>
                  <a:srgbClr val="C00000"/>
                </a:solidFill>
                <a:latin typeface="+mn-lt"/>
                <a:cs typeface="Calibri" panose="020F0502020204030204" pitchFamily="34" charset="0"/>
              </a:rPr>
              <a:t> </a:t>
            </a:r>
            <a:r>
              <a:rPr lang="en-US" sz="2400" dirty="0" smtClean="0">
                <a:solidFill>
                  <a:srgbClr val="C00000"/>
                </a:solidFill>
                <a:latin typeface="+mn-lt"/>
                <a:cs typeface="Calibri" panose="020F0502020204030204" pitchFamily="34" charset="0"/>
              </a:rPr>
              <a:t>achievement</a:t>
            </a:r>
            <a:r>
              <a:rPr lang="en-US" sz="2400" b="0" dirty="0">
                <a:solidFill>
                  <a:srgbClr val="C00000"/>
                </a:solidFill>
                <a:latin typeface="+mn-lt"/>
                <a:cs typeface="Calibri" panose="020F0502020204030204" pitchFamily="34" charset="0"/>
              </a:rPr>
              <a:t>, </a:t>
            </a:r>
            <a:r>
              <a:rPr lang="en-US" sz="2400" dirty="0" smtClean="0">
                <a:solidFill>
                  <a:srgbClr val="C00000"/>
                </a:solidFill>
                <a:latin typeface="+mn-lt"/>
                <a:cs typeface="Calibri" panose="020F0502020204030204" pitchFamily="34" charset="0"/>
              </a:rPr>
              <a:t>growth</a:t>
            </a:r>
            <a:r>
              <a:rPr lang="en-US" sz="2400" b="0" dirty="0" smtClean="0">
                <a:solidFill>
                  <a:srgbClr val="C00000"/>
                </a:solidFill>
                <a:latin typeface="+mn-lt"/>
                <a:cs typeface="Calibri" panose="020F0502020204030204" pitchFamily="34" charset="0"/>
              </a:rPr>
              <a:t>, </a:t>
            </a:r>
            <a:r>
              <a:rPr lang="en-US" sz="2400" b="0" dirty="0">
                <a:solidFill>
                  <a:srgbClr val="002060"/>
                </a:solidFill>
                <a:latin typeface="+mn-lt"/>
                <a:cs typeface="Calibri" panose="020F0502020204030204" pitchFamily="34" charset="0"/>
              </a:rPr>
              <a:t>and </a:t>
            </a:r>
            <a:r>
              <a:rPr lang="en-US" sz="2400" dirty="0">
                <a:solidFill>
                  <a:srgbClr val="C00000"/>
                </a:solidFill>
                <a:latin typeface="+mn-lt"/>
                <a:cs typeface="Calibri" panose="020F0502020204030204" pitchFamily="34" charset="0"/>
              </a:rPr>
              <a:t>progress</a:t>
            </a:r>
            <a:r>
              <a:rPr lang="en-US" sz="2400" b="0" dirty="0">
                <a:solidFill>
                  <a:srgbClr val="C00000"/>
                </a:solidFill>
                <a:latin typeface="+mn-lt"/>
                <a:cs typeface="Calibri" panose="020F0502020204030204" pitchFamily="34" charset="0"/>
              </a:rPr>
              <a:t> </a:t>
            </a:r>
            <a:r>
              <a:rPr lang="en-US" sz="2400" b="0" dirty="0">
                <a:solidFill>
                  <a:srgbClr val="002060"/>
                </a:solidFill>
                <a:latin typeface="+mn-lt"/>
                <a:cs typeface="Calibri" panose="020F0502020204030204" pitchFamily="34" charset="0"/>
              </a:rPr>
              <a:t>for EL students towards gaining proficiency in </a:t>
            </a:r>
            <a:r>
              <a:rPr lang="en-US" sz="2400" b="0" dirty="0" smtClean="0">
                <a:solidFill>
                  <a:srgbClr val="002060"/>
                </a:solidFill>
                <a:latin typeface="+mn-lt"/>
                <a:cs typeface="Calibri" panose="020F0502020204030204" pitchFamily="34" charset="0"/>
              </a:rPr>
              <a:t>English. </a:t>
            </a:r>
          </a:p>
          <a:p>
            <a:r>
              <a:rPr lang="en-US" sz="2400" b="0" dirty="0" smtClean="0">
                <a:solidFill>
                  <a:srgbClr val="002060"/>
                </a:solidFill>
                <a:latin typeface="+mn-lt"/>
                <a:cs typeface="Calibri" panose="020F0502020204030204" pitchFamily="34" charset="0"/>
              </a:rPr>
              <a:t>A </a:t>
            </a:r>
            <a:r>
              <a:rPr lang="en-US" sz="2400" b="0" dirty="0">
                <a:solidFill>
                  <a:srgbClr val="002060"/>
                </a:solidFill>
                <a:latin typeface="+mn-lt"/>
                <a:cs typeface="Calibri" panose="020F0502020204030204" pitchFamily="34" charset="0"/>
              </a:rPr>
              <a:t>student will be counted in the numerator of the reading or mathematics combined rate if</a:t>
            </a:r>
            <a:r>
              <a:rPr lang="en-US" sz="2400" b="0" dirty="0" smtClean="0">
                <a:solidFill>
                  <a:srgbClr val="002060"/>
                </a:solidFill>
                <a:latin typeface="+mn-lt"/>
                <a:cs typeface="Calibri" panose="020F0502020204030204" pitchFamily="34" charset="0"/>
              </a:rPr>
              <a:t>:</a:t>
            </a:r>
          </a:p>
          <a:p>
            <a:pPr lvl="1"/>
            <a:r>
              <a:rPr lang="en-US" sz="2400" dirty="0" smtClean="0">
                <a:solidFill>
                  <a:srgbClr val="002060"/>
                </a:solidFill>
                <a:latin typeface="+mn-lt"/>
                <a:cs typeface="Calibri" panose="020F0502020204030204" pitchFamily="34" charset="0"/>
              </a:rPr>
              <a:t>The </a:t>
            </a:r>
            <a:r>
              <a:rPr lang="en-US" sz="2400" dirty="0">
                <a:solidFill>
                  <a:srgbClr val="002060"/>
                </a:solidFill>
                <a:latin typeface="+mn-lt"/>
                <a:cs typeface="Calibri" panose="020F0502020204030204" pitchFamily="34" charset="0"/>
              </a:rPr>
              <a:t>student passes the assessment*; or</a:t>
            </a:r>
          </a:p>
          <a:p>
            <a:pPr lvl="1"/>
            <a:r>
              <a:rPr lang="en-US" sz="2400" dirty="0" smtClean="0">
                <a:solidFill>
                  <a:srgbClr val="002060"/>
                </a:solidFill>
                <a:latin typeface="+mn-lt"/>
                <a:cs typeface="Calibri" panose="020F0502020204030204" pitchFamily="34" charset="0"/>
              </a:rPr>
              <a:t>The </a:t>
            </a:r>
            <a:r>
              <a:rPr lang="en-US" sz="2400" dirty="0">
                <a:solidFill>
                  <a:srgbClr val="002060"/>
                </a:solidFill>
                <a:latin typeface="+mn-lt"/>
                <a:cs typeface="Calibri" panose="020F0502020204030204" pitchFamily="34" charset="0"/>
              </a:rPr>
              <a:t>student does not pass the assessment but demonstrates growth using the </a:t>
            </a:r>
            <a:r>
              <a:rPr lang="en-US" sz="2400" dirty="0" smtClean="0">
                <a:solidFill>
                  <a:srgbClr val="002060"/>
                </a:solidFill>
                <a:latin typeface="+mn-lt"/>
                <a:cs typeface="Calibri" panose="020F0502020204030204" pitchFamily="34" charset="0"/>
              </a:rPr>
              <a:t>progress </a:t>
            </a:r>
            <a:r>
              <a:rPr lang="en-US" sz="2400" dirty="0">
                <a:solidFill>
                  <a:srgbClr val="002060"/>
                </a:solidFill>
                <a:latin typeface="+mn-lt"/>
                <a:cs typeface="Calibri" panose="020F0502020204030204" pitchFamily="34" charset="0"/>
              </a:rPr>
              <a:t>tables; or</a:t>
            </a:r>
          </a:p>
          <a:p>
            <a:pPr lvl="1"/>
            <a:r>
              <a:rPr lang="en-US" sz="2400" dirty="0" smtClean="0">
                <a:solidFill>
                  <a:srgbClr val="002060"/>
                </a:solidFill>
                <a:latin typeface="+mn-lt"/>
                <a:cs typeface="Calibri" panose="020F0502020204030204" pitchFamily="34" charset="0"/>
              </a:rPr>
              <a:t>For </a:t>
            </a:r>
            <a:r>
              <a:rPr lang="en-US" sz="2400" dirty="0">
                <a:solidFill>
                  <a:srgbClr val="002060"/>
                </a:solidFill>
                <a:latin typeface="+mn-lt"/>
                <a:cs typeface="Calibri" panose="020F0502020204030204" pitchFamily="34" charset="0"/>
              </a:rPr>
              <a:t>the reading assessment only, the student does not pass the assessment or demonstrate growth, but is an EL and demonstrates progress as measured by the ACCESS for ELLs 2.0 assessment</a:t>
            </a:r>
            <a:r>
              <a:rPr lang="en-US" sz="2400" dirty="0" smtClean="0">
                <a:solidFill>
                  <a:srgbClr val="002060"/>
                </a:solidFill>
                <a:latin typeface="+mn-lt"/>
                <a:cs typeface="Calibri" panose="020F0502020204030204" pitchFamily="34" charset="0"/>
              </a:rPr>
              <a:t>.</a:t>
            </a:r>
          </a:p>
          <a:p>
            <a:pPr lvl="1"/>
            <a:endParaRPr lang="en-US" sz="2400" dirty="0" smtClean="0">
              <a:solidFill>
                <a:srgbClr val="002060"/>
              </a:solidFill>
              <a:latin typeface="+mn-lt"/>
              <a:cs typeface="Calibri" panose="020F0502020204030204" pitchFamily="34" charset="0"/>
            </a:endParaRPr>
          </a:p>
          <a:p>
            <a:pPr marL="457200" lvl="1" indent="-457200">
              <a:buNone/>
            </a:pPr>
            <a:r>
              <a:rPr lang="en-US" sz="2400" dirty="0" smtClean="0">
                <a:solidFill>
                  <a:srgbClr val="002060"/>
                </a:solidFill>
                <a:latin typeface="+mn-lt"/>
                <a:cs typeface="Calibri" panose="020F0502020204030204" pitchFamily="34" charset="0"/>
              </a:rPr>
              <a:t>*Includes recovery</a:t>
            </a:r>
            <a:endParaRPr lang="en-US" sz="2400" dirty="0" smtClean="0">
              <a:latin typeface="+mn-lt"/>
            </a:endParaRPr>
          </a:p>
          <a:p>
            <a:endParaRPr lang="en-US" sz="3200" dirty="0"/>
          </a:p>
        </p:txBody>
      </p:sp>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20</a:t>
            </a:fld>
            <a:endParaRPr lang="en-US" dirty="0">
              <a:solidFill>
                <a:prstClr val="white"/>
              </a:solidFill>
            </a:endParaRPr>
          </a:p>
        </p:txBody>
      </p:sp>
      <p:cxnSp>
        <p:nvCxnSpPr>
          <p:cNvPr id="6" name="Straight Connector 5"/>
          <p:cNvCxnSpPr/>
          <p:nvPr/>
        </p:nvCxnSpPr>
        <p:spPr>
          <a:xfrm>
            <a:off x="457200" y="11430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7229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001000" cy="1143000"/>
          </a:xfrm>
        </p:spPr>
        <p:txBody>
          <a:bodyPr>
            <a:normAutofit/>
          </a:bodyPr>
          <a:lstStyle/>
          <a:p>
            <a:r>
              <a:rPr lang="en-US" sz="2800" dirty="0" smtClean="0"/>
              <a:t>Student Achievement Indicator: Reading</a:t>
            </a:r>
            <a:endParaRPr lang="en-US" sz="2800" dirty="0"/>
          </a:p>
        </p:txBody>
      </p:sp>
      <p:sp>
        <p:nvSpPr>
          <p:cNvPr id="36" name="Slide Number Placeholder 3"/>
          <p:cNvSpPr>
            <a:spLocks noGrp="1"/>
          </p:cNvSpPr>
          <p:nvPr>
            <p:ph type="sldNum" sz="quarter" idx="12"/>
          </p:nvPr>
        </p:nvSpPr>
        <p:spPr/>
        <p:txBody>
          <a:bodyPr/>
          <a:lstStyle/>
          <a:p>
            <a:fld id="{D9AAD5A2-A946-48F3-BC55-3B76BAF4DBB6}" type="slidenum">
              <a:rPr lang="en-US" smtClean="0">
                <a:solidFill>
                  <a:prstClr val="white"/>
                </a:solidFill>
              </a:rPr>
              <a:pPr/>
              <a:t>21</a:t>
            </a:fld>
            <a:endParaRPr lang="en-US" dirty="0">
              <a:solidFill>
                <a:prstClr val="white"/>
              </a:solidFill>
            </a:endParaRPr>
          </a:p>
        </p:txBody>
      </p:sp>
      <p:pic>
        <p:nvPicPr>
          <p:cNvPr id="1026"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8652"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583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609600" y="2133600"/>
            <a:ext cx="3444657" cy="648798"/>
            <a:chOff x="609600" y="2133600"/>
            <a:chExt cx="3444657" cy="648798"/>
          </a:xfrm>
        </p:grpSpPr>
        <p:pic>
          <p:nvPicPr>
            <p:cNvPr id="5"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3852"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614"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8427"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ennifer.piver-renna@doe.virginia.gov\AppData\Local\Microsoft\Windows\Temporary Internet Files\Content.IE5\FOOTG8OP\Person_icon_BLACK-01.svg[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3453" y="2133600"/>
              <a:ext cx="630476" cy="6487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4657"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063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TextBox 13"/>
          <p:cNvSpPr txBox="1"/>
          <p:nvPr/>
        </p:nvSpPr>
        <p:spPr>
          <a:xfrm>
            <a:off x="609600" y="1723320"/>
            <a:ext cx="3198311" cy="369332"/>
          </a:xfrm>
          <a:prstGeom prst="rect">
            <a:avLst/>
          </a:prstGeom>
          <a:noFill/>
        </p:spPr>
        <p:txBody>
          <a:bodyPr wrap="none" rtlCol="0">
            <a:spAutoFit/>
          </a:bodyPr>
          <a:lstStyle/>
          <a:p>
            <a:r>
              <a:rPr lang="en-US" b="1" dirty="0" smtClean="0"/>
              <a:t>Pass rate on state assessments:</a:t>
            </a:r>
            <a:endParaRPr lang="en-US" b="1" dirty="0"/>
          </a:p>
        </p:txBody>
      </p:sp>
      <p:sp>
        <p:nvSpPr>
          <p:cNvPr id="16" name="TextBox 15"/>
          <p:cNvSpPr txBox="1"/>
          <p:nvPr/>
        </p:nvSpPr>
        <p:spPr>
          <a:xfrm>
            <a:off x="476719" y="4263725"/>
            <a:ext cx="2762616" cy="369332"/>
          </a:xfrm>
          <a:prstGeom prst="rect">
            <a:avLst/>
          </a:prstGeom>
          <a:noFill/>
        </p:spPr>
        <p:txBody>
          <a:bodyPr wrap="none" rtlCol="0">
            <a:spAutoFit/>
          </a:bodyPr>
          <a:lstStyle/>
          <a:p>
            <a:r>
              <a:rPr lang="en-US" b="1" dirty="0" smtClean="0"/>
              <a:t>English Learner progress:</a:t>
            </a:r>
            <a:endParaRPr lang="en-US" b="1" dirty="0"/>
          </a:p>
        </p:txBody>
      </p:sp>
      <p:sp>
        <p:nvSpPr>
          <p:cNvPr id="17" name="TextBox 16"/>
          <p:cNvSpPr txBox="1"/>
          <p:nvPr/>
        </p:nvSpPr>
        <p:spPr>
          <a:xfrm>
            <a:off x="513774" y="3039649"/>
            <a:ext cx="1789914" cy="369332"/>
          </a:xfrm>
          <a:prstGeom prst="rect">
            <a:avLst/>
          </a:prstGeom>
          <a:noFill/>
        </p:spPr>
        <p:txBody>
          <a:bodyPr wrap="none" rtlCol="0">
            <a:spAutoFit/>
          </a:bodyPr>
          <a:lstStyle/>
          <a:p>
            <a:r>
              <a:rPr lang="en-US" b="1" dirty="0" smtClean="0"/>
              <a:t>Student growth:</a:t>
            </a:r>
            <a:endParaRPr lang="en-US" b="1" dirty="0"/>
          </a:p>
        </p:txBody>
      </p:sp>
      <p:pic>
        <p:nvPicPr>
          <p:cNvPr id="18"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022" y="3408981"/>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022" y="4704801"/>
            <a:ext cx="609600" cy="6487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86509" y="2273333"/>
            <a:ext cx="314510" cy="369332"/>
          </a:xfrm>
          <a:prstGeom prst="rect">
            <a:avLst/>
          </a:prstGeom>
          <a:noFill/>
        </p:spPr>
        <p:txBody>
          <a:bodyPr wrap="none" rtlCol="0">
            <a:spAutoFit/>
          </a:bodyPr>
          <a:lstStyle/>
          <a:p>
            <a:r>
              <a:rPr lang="en-US" dirty="0"/>
              <a:t>=</a:t>
            </a:r>
          </a:p>
        </p:txBody>
      </p:sp>
      <p:sp>
        <p:nvSpPr>
          <p:cNvPr id="21" name="TextBox 20"/>
          <p:cNvSpPr txBox="1"/>
          <p:nvPr/>
        </p:nvSpPr>
        <p:spPr>
          <a:xfrm>
            <a:off x="4186509" y="3583612"/>
            <a:ext cx="314510" cy="369332"/>
          </a:xfrm>
          <a:prstGeom prst="rect">
            <a:avLst/>
          </a:prstGeom>
          <a:noFill/>
        </p:spPr>
        <p:txBody>
          <a:bodyPr wrap="none" rtlCol="0">
            <a:spAutoFit/>
          </a:bodyPr>
          <a:lstStyle/>
          <a:p>
            <a:r>
              <a:rPr lang="en-US" dirty="0"/>
              <a:t>=</a:t>
            </a:r>
          </a:p>
        </p:txBody>
      </p:sp>
      <p:sp>
        <p:nvSpPr>
          <p:cNvPr id="22" name="TextBox 21"/>
          <p:cNvSpPr txBox="1"/>
          <p:nvPr/>
        </p:nvSpPr>
        <p:spPr>
          <a:xfrm>
            <a:off x="4186509" y="4844534"/>
            <a:ext cx="314510" cy="369332"/>
          </a:xfrm>
          <a:prstGeom prst="rect">
            <a:avLst/>
          </a:prstGeom>
          <a:noFill/>
        </p:spPr>
        <p:txBody>
          <a:bodyPr wrap="none" rtlCol="0">
            <a:spAutoFit/>
          </a:bodyPr>
          <a:lstStyle/>
          <a:p>
            <a:r>
              <a:rPr lang="en-US" dirty="0"/>
              <a:t>=</a:t>
            </a:r>
          </a:p>
        </p:txBody>
      </p:sp>
      <p:sp>
        <p:nvSpPr>
          <p:cNvPr id="20" name="TextBox 19"/>
          <p:cNvSpPr txBox="1"/>
          <p:nvPr/>
        </p:nvSpPr>
        <p:spPr>
          <a:xfrm>
            <a:off x="4643753" y="3571227"/>
            <a:ext cx="300082" cy="369332"/>
          </a:xfrm>
          <a:prstGeom prst="rect">
            <a:avLst/>
          </a:prstGeom>
          <a:noFill/>
        </p:spPr>
        <p:txBody>
          <a:bodyPr wrap="none" rtlCol="0">
            <a:spAutoFit/>
          </a:bodyPr>
          <a:lstStyle/>
          <a:p>
            <a:r>
              <a:rPr lang="en-US" dirty="0" smtClean="0"/>
              <a:t>1</a:t>
            </a:r>
            <a:endParaRPr lang="en-US" dirty="0"/>
          </a:p>
        </p:txBody>
      </p:sp>
      <p:sp>
        <p:nvSpPr>
          <p:cNvPr id="24" name="TextBox 23"/>
          <p:cNvSpPr txBox="1"/>
          <p:nvPr/>
        </p:nvSpPr>
        <p:spPr>
          <a:xfrm>
            <a:off x="4653419" y="2273333"/>
            <a:ext cx="300082" cy="369332"/>
          </a:xfrm>
          <a:prstGeom prst="rect">
            <a:avLst/>
          </a:prstGeom>
          <a:noFill/>
        </p:spPr>
        <p:txBody>
          <a:bodyPr wrap="none" rtlCol="0">
            <a:spAutoFit/>
          </a:bodyPr>
          <a:lstStyle/>
          <a:p>
            <a:r>
              <a:rPr lang="en-US" dirty="0"/>
              <a:t>6</a:t>
            </a:r>
          </a:p>
        </p:txBody>
      </p:sp>
      <p:sp>
        <p:nvSpPr>
          <p:cNvPr id="25" name="TextBox 24"/>
          <p:cNvSpPr txBox="1"/>
          <p:nvPr/>
        </p:nvSpPr>
        <p:spPr>
          <a:xfrm>
            <a:off x="4653419" y="4844534"/>
            <a:ext cx="300082" cy="369332"/>
          </a:xfrm>
          <a:prstGeom prst="rect">
            <a:avLst/>
          </a:prstGeom>
          <a:noFill/>
        </p:spPr>
        <p:txBody>
          <a:bodyPr wrap="none" rtlCol="0">
            <a:spAutoFit/>
          </a:bodyPr>
          <a:lstStyle/>
          <a:p>
            <a:r>
              <a:rPr lang="en-US" dirty="0" smtClean="0"/>
              <a:t>1</a:t>
            </a:r>
            <a:endParaRPr lang="en-US" dirty="0"/>
          </a:p>
        </p:txBody>
      </p:sp>
      <p:cxnSp>
        <p:nvCxnSpPr>
          <p:cNvPr id="38" name="Straight Connector 37"/>
          <p:cNvCxnSpPr/>
          <p:nvPr/>
        </p:nvCxnSpPr>
        <p:spPr>
          <a:xfrm>
            <a:off x="2805830" y="2782398"/>
            <a:ext cx="0" cy="98588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flipV="1">
            <a:off x="2303688" y="3755893"/>
            <a:ext cx="502142" cy="12385"/>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a:off x="3720230" y="2805144"/>
            <a:ext cx="0" cy="2224056"/>
          </a:xfrm>
          <a:prstGeom prst="line">
            <a:avLst/>
          </a:prstGeom>
          <a:ln w="19050"/>
        </p:spPr>
        <p:style>
          <a:lnRef idx="1">
            <a:schemeClr val="dk1"/>
          </a:lnRef>
          <a:fillRef idx="0">
            <a:schemeClr val="dk1"/>
          </a:fillRef>
          <a:effectRef idx="0">
            <a:schemeClr val="dk1"/>
          </a:effectRef>
          <a:fontRef idx="minor">
            <a:schemeClr val="tx1"/>
          </a:fontRef>
        </p:style>
      </p:cxnSp>
      <p:cxnSp>
        <p:nvCxnSpPr>
          <p:cNvPr id="46" name="Straight Connector 45"/>
          <p:cNvCxnSpPr>
            <a:endCxn id="19" idx="3"/>
          </p:cNvCxnSpPr>
          <p:nvPr/>
        </p:nvCxnSpPr>
        <p:spPr>
          <a:xfrm flipH="1">
            <a:off x="1181622" y="5024060"/>
            <a:ext cx="2555309" cy="514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sp>
        <p:nvSpPr>
          <p:cNvPr id="4" name="TextBox 3"/>
          <p:cNvSpPr txBox="1"/>
          <p:nvPr/>
        </p:nvSpPr>
        <p:spPr>
          <a:xfrm>
            <a:off x="4419332" y="2867898"/>
            <a:ext cx="748923" cy="369332"/>
          </a:xfrm>
          <a:prstGeom prst="rect">
            <a:avLst/>
          </a:prstGeom>
          <a:noFill/>
        </p:spPr>
        <p:txBody>
          <a:bodyPr wrap="none" rtlCol="0">
            <a:spAutoFit/>
          </a:bodyPr>
          <a:lstStyle/>
          <a:p>
            <a:r>
              <a:rPr lang="en-US" dirty="0" smtClean="0"/>
              <a:t>PLUS</a:t>
            </a:r>
            <a:endParaRPr lang="en-US" dirty="0"/>
          </a:p>
        </p:txBody>
      </p:sp>
      <p:sp>
        <p:nvSpPr>
          <p:cNvPr id="30" name="TextBox 29"/>
          <p:cNvSpPr txBox="1"/>
          <p:nvPr/>
        </p:nvSpPr>
        <p:spPr>
          <a:xfrm>
            <a:off x="4428998" y="4263725"/>
            <a:ext cx="748923" cy="369332"/>
          </a:xfrm>
          <a:prstGeom prst="rect">
            <a:avLst/>
          </a:prstGeom>
          <a:noFill/>
        </p:spPr>
        <p:txBody>
          <a:bodyPr wrap="none" rtlCol="0">
            <a:spAutoFit/>
          </a:bodyPr>
          <a:lstStyle/>
          <a:p>
            <a:r>
              <a:rPr lang="en-US" dirty="0" smtClean="0"/>
              <a:t>PLUS</a:t>
            </a:r>
            <a:endParaRPr lang="en-US" dirty="0"/>
          </a:p>
        </p:txBody>
      </p:sp>
      <p:cxnSp>
        <p:nvCxnSpPr>
          <p:cNvPr id="26" name="Straight Connector 25"/>
          <p:cNvCxnSpPr/>
          <p:nvPr/>
        </p:nvCxnSpPr>
        <p:spPr>
          <a:xfrm>
            <a:off x="4186509" y="5486400"/>
            <a:ext cx="1132876" cy="0"/>
          </a:xfrm>
          <a:prstGeom prst="line">
            <a:avLst/>
          </a:prstGeom>
        </p:spPr>
        <p:style>
          <a:lnRef idx="1">
            <a:schemeClr val="dk1"/>
          </a:lnRef>
          <a:fillRef idx="0">
            <a:schemeClr val="dk1"/>
          </a:fillRef>
          <a:effectRef idx="0">
            <a:schemeClr val="dk1"/>
          </a:effectRef>
          <a:fontRef idx="minor">
            <a:schemeClr val="tx1"/>
          </a:fontRef>
        </p:style>
      </p:cxnSp>
      <p:sp>
        <p:nvSpPr>
          <p:cNvPr id="33" name="TextBox 32"/>
          <p:cNvSpPr txBox="1"/>
          <p:nvPr/>
        </p:nvSpPr>
        <p:spPr>
          <a:xfrm>
            <a:off x="4564539" y="5655568"/>
            <a:ext cx="458507" cy="369332"/>
          </a:xfrm>
          <a:prstGeom prst="rect">
            <a:avLst/>
          </a:prstGeom>
          <a:noFill/>
        </p:spPr>
        <p:txBody>
          <a:bodyPr wrap="square" rtlCol="0">
            <a:spAutoFit/>
          </a:bodyPr>
          <a:lstStyle/>
          <a:p>
            <a:r>
              <a:rPr lang="en-US" dirty="0" smtClean="0"/>
              <a:t>10</a:t>
            </a:r>
            <a:endParaRPr lang="en-US" dirty="0"/>
          </a:p>
        </p:txBody>
      </p:sp>
      <p:cxnSp>
        <p:nvCxnSpPr>
          <p:cNvPr id="28" name="Straight Connector 27"/>
          <p:cNvCxnSpPr/>
          <p:nvPr/>
        </p:nvCxnSpPr>
        <p:spPr>
          <a:xfrm>
            <a:off x="572022" y="5486400"/>
            <a:ext cx="3148207"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953009" y="5671066"/>
            <a:ext cx="2386231" cy="369332"/>
          </a:xfrm>
          <a:prstGeom prst="rect">
            <a:avLst/>
          </a:prstGeom>
          <a:noFill/>
        </p:spPr>
        <p:txBody>
          <a:bodyPr wrap="none" rtlCol="0">
            <a:spAutoFit/>
          </a:bodyPr>
          <a:lstStyle/>
          <a:p>
            <a:r>
              <a:rPr lang="en-US" b="1" dirty="0" smtClean="0"/>
              <a:t>Number of test takers </a:t>
            </a:r>
            <a:endParaRPr lang="en-US" b="1" dirty="0"/>
          </a:p>
        </p:txBody>
      </p:sp>
      <p:sp>
        <p:nvSpPr>
          <p:cNvPr id="37" name="TextBox 36"/>
          <p:cNvSpPr txBox="1"/>
          <p:nvPr/>
        </p:nvSpPr>
        <p:spPr>
          <a:xfrm>
            <a:off x="5562600" y="2943761"/>
            <a:ext cx="2590800" cy="1323439"/>
          </a:xfrm>
          <a:prstGeom prst="rect">
            <a:avLst/>
          </a:prstGeom>
          <a:noFill/>
        </p:spPr>
        <p:txBody>
          <a:bodyPr wrap="square" rtlCol="0">
            <a:spAutoFit/>
          </a:bodyPr>
          <a:lstStyle/>
          <a:p>
            <a:pPr algn="ctr"/>
            <a:r>
              <a:rPr lang="en-US" sz="2000" b="1" dirty="0" smtClean="0">
                <a:solidFill>
                  <a:schemeClr val="tx2"/>
                </a:solidFill>
              </a:rPr>
              <a:t>Reading combination</a:t>
            </a:r>
          </a:p>
          <a:p>
            <a:pPr algn="ctr"/>
            <a:r>
              <a:rPr lang="en-US" sz="2000" b="1" dirty="0" smtClean="0">
                <a:solidFill>
                  <a:schemeClr val="tx2"/>
                </a:solidFill>
              </a:rPr>
              <a:t>rate </a:t>
            </a:r>
          </a:p>
          <a:p>
            <a:pPr algn="ctr"/>
            <a:endParaRPr lang="en-US" sz="2000" b="1" dirty="0" smtClean="0">
              <a:solidFill>
                <a:schemeClr val="tx2"/>
              </a:solidFill>
            </a:endParaRPr>
          </a:p>
          <a:p>
            <a:pPr algn="ctr"/>
            <a:r>
              <a:rPr lang="en-US" sz="2000" b="1" dirty="0" smtClean="0">
                <a:solidFill>
                  <a:schemeClr val="tx2"/>
                </a:solidFill>
              </a:rPr>
              <a:t>8 / 10 = 80%</a:t>
            </a:r>
            <a:endParaRPr lang="en-US" sz="2000" b="1" dirty="0">
              <a:solidFill>
                <a:schemeClr val="tx2"/>
              </a:solidFill>
            </a:endParaRPr>
          </a:p>
        </p:txBody>
      </p:sp>
      <p:cxnSp>
        <p:nvCxnSpPr>
          <p:cNvPr id="40" name="Straight Connector 39"/>
          <p:cNvCxnSpPr/>
          <p:nvPr/>
        </p:nvCxnSpPr>
        <p:spPr>
          <a:xfrm>
            <a:off x="457200" y="1295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51654"/>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915400" cy="1143000"/>
          </a:xfrm>
        </p:spPr>
        <p:txBody>
          <a:bodyPr>
            <a:normAutofit/>
          </a:bodyPr>
          <a:lstStyle/>
          <a:p>
            <a:r>
              <a:rPr lang="en-US" sz="2800" dirty="0" smtClean="0"/>
              <a:t>Student Achievement Indicator: Mathematics</a:t>
            </a:r>
            <a:endParaRPr lang="en-US" sz="2800" dirty="0"/>
          </a:p>
        </p:txBody>
      </p:sp>
      <p:sp>
        <p:nvSpPr>
          <p:cNvPr id="31" name="Slide Number Placeholder 3"/>
          <p:cNvSpPr>
            <a:spLocks noGrp="1"/>
          </p:cNvSpPr>
          <p:nvPr>
            <p:ph type="sldNum" sz="quarter" idx="12"/>
          </p:nvPr>
        </p:nvSpPr>
        <p:spPr/>
        <p:txBody>
          <a:bodyPr/>
          <a:lstStyle/>
          <a:p>
            <a:fld id="{D9AAD5A2-A946-48F3-BC55-3B76BAF4DBB6}" type="slidenum">
              <a:rPr lang="en-US" smtClean="0">
                <a:solidFill>
                  <a:prstClr val="white"/>
                </a:solidFill>
              </a:rPr>
              <a:pPr/>
              <a:t>22</a:t>
            </a:fld>
            <a:endParaRPr lang="en-US" dirty="0">
              <a:solidFill>
                <a:prstClr val="white"/>
              </a:solidFill>
            </a:endParaRPr>
          </a:p>
        </p:txBody>
      </p:sp>
      <p:pic>
        <p:nvPicPr>
          <p:cNvPr id="1026"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158652"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53852"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8614"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48427"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440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960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ennifer.piver-renna@doe.virginia.gov\AppData\Local\Microsoft\Windows\Temporary Internet Files\Content.IE5\FOOTG8OP\Person_icon_BLACK-01.svg[1].png"/>
          <p:cNvPicPr>
            <a:picLocks noChangeAspect="1" noChangeArrowheads="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3453" y="2133600"/>
            <a:ext cx="630476" cy="6487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0583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44657" y="2133600"/>
            <a:ext cx="609600" cy="64879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10630" y="2133600"/>
            <a:ext cx="609600" cy="64879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504476" y="1737314"/>
            <a:ext cx="3198311" cy="369332"/>
          </a:xfrm>
          <a:prstGeom prst="rect">
            <a:avLst/>
          </a:prstGeom>
          <a:noFill/>
        </p:spPr>
        <p:txBody>
          <a:bodyPr wrap="none" rtlCol="0">
            <a:spAutoFit/>
          </a:bodyPr>
          <a:lstStyle/>
          <a:p>
            <a:r>
              <a:rPr lang="en-US" b="1" dirty="0" smtClean="0"/>
              <a:t>Pass rate on state assessments:</a:t>
            </a:r>
            <a:endParaRPr lang="en-US" b="1" dirty="0"/>
          </a:p>
        </p:txBody>
      </p:sp>
      <p:sp>
        <p:nvSpPr>
          <p:cNvPr id="17" name="TextBox 16"/>
          <p:cNvSpPr txBox="1"/>
          <p:nvPr/>
        </p:nvSpPr>
        <p:spPr>
          <a:xfrm>
            <a:off x="513774" y="3039649"/>
            <a:ext cx="1789914" cy="369332"/>
          </a:xfrm>
          <a:prstGeom prst="rect">
            <a:avLst/>
          </a:prstGeom>
          <a:noFill/>
        </p:spPr>
        <p:txBody>
          <a:bodyPr wrap="none" rtlCol="0">
            <a:spAutoFit/>
          </a:bodyPr>
          <a:lstStyle/>
          <a:p>
            <a:r>
              <a:rPr lang="en-US" b="1" dirty="0" smtClean="0"/>
              <a:t>Student growth:</a:t>
            </a:r>
            <a:endParaRPr lang="en-US" b="1" dirty="0"/>
          </a:p>
        </p:txBody>
      </p:sp>
      <p:pic>
        <p:nvPicPr>
          <p:cNvPr id="18"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2022" y="3408981"/>
            <a:ext cx="609600" cy="64879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186509" y="2273333"/>
            <a:ext cx="314510" cy="369332"/>
          </a:xfrm>
          <a:prstGeom prst="rect">
            <a:avLst/>
          </a:prstGeom>
          <a:noFill/>
        </p:spPr>
        <p:txBody>
          <a:bodyPr wrap="none" rtlCol="0">
            <a:spAutoFit/>
          </a:bodyPr>
          <a:lstStyle/>
          <a:p>
            <a:r>
              <a:rPr lang="en-US" dirty="0"/>
              <a:t>=</a:t>
            </a:r>
          </a:p>
        </p:txBody>
      </p:sp>
      <p:sp>
        <p:nvSpPr>
          <p:cNvPr id="21" name="TextBox 20"/>
          <p:cNvSpPr txBox="1"/>
          <p:nvPr/>
        </p:nvSpPr>
        <p:spPr>
          <a:xfrm>
            <a:off x="4186509" y="3583612"/>
            <a:ext cx="314510" cy="369332"/>
          </a:xfrm>
          <a:prstGeom prst="rect">
            <a:avLst/>
          </a:prstGeom>
          <a:noFill/>
        </p:spPr>
        <p:txBody>
          <a:bodyPr wrap="none" rtlCol="0">
            <a:spAutoFit/>
          </a:bodyPr>
          <a:lstStyle/>
          <a:p>
            <a:r>
              <a:rPr lang="en-US" dirty="0"/>
              <a:t>=</a:t>
            </a:r>
          </a:p>
        </p:txBody>
      </p:sp>
      <p:sp>
        <p:nvSpPr>
          <p:cNvPr id="20" name="TextBox 19"/>
          <p:cNvSpPr txBox="1"/>
          <p:nvPr/>
        </p:nvSpPr>
        <p:spPr>
          <a:xfrm>
            <a:off x="4643753" y="3571227"/>
            <a:ext cx="300082" cy="369332"/>
          </a:xfrm>
          <a:prstGeom prst="rect">
            <a:avLst/>
          </a:prstGeom>
          <a:noFill/>
        </p:spPr>
        <p:txBody>
          <a:bodyPr wrap="none" rtlCol="0">
            <a:spAutoFit/>
          </a:bodyPr>
          <a:lstStyle/>
          <a:p>
            <a:r>
              <a:rPr lang="en-US" dirty="0"/>
              <a:t>2</a:t>
            </a:r>
          </a:p>
        </p:txBody>
      </p:sp>
      <p:sp>
        <p:nvSpPr>
          <p:cNvPr id="24" name="TextBox 23"/>
          <p:cNvSpPr txBox="1"/>
          <p:nvPr/>
        </p:nvSpPr>
        <p:spPr>
          <a:xfrm>
            <a:off x="4653419" y="2273333"/>
            <a:ext cx="300082" cy="369332"/>
          </a:xfrm>
          <a:prstGeom prst="rect">
            <a:avLst/>
          </a:prstGeom>
          <a:noFill/>
        </p:spPr>
        <p:txBody>
          <a:bodyPr wrap="none" rtlCol="0">
            <a:spAutoFit/>
          </a:bodyPr>
          <a:lstStyle/>
          <a:p>
            <a:r>
              <a:rPr lang="en-US" dirty="0"/>
              <a:t>6</a:t>
            </a:r>
          </a:p>
        </p:txBody>
      </p:sp>
      <p:cxnSp>
        <p:nvCxnSpPr>
          <p:cNvPr id="38" name="Straight Connector 37"/>
          <p:cNvCxnSpPr/>
          <p:nvPr/>
        </p:nvCxnSpPr>
        <p:spPr>
          <a:xfrm>
            <a:off x="2971800" y="2799152"/>
            <a:ext cx="0" cy="985880"/>
          </a:xfrm>
          <a:prstGeom prst="line">
            <a:avLst/>
          </a:prstGeom>
          <a:ln w="1905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flipH="1">
            <a:off x="1553227" y="3755894"/>
            <a:ext cx="1418573" cy="0"/>
          </a:xfrm>
          <a:prstGeom prst="line">
            <a:avLst/>
          </a:prstGeom>
          <a:ln w="19050">
            <a:headEnd type="none" w="med" len="med"/>
            <a:tailEnd type="arrow" w="med" len="med"/>
          </a:ln>
        </p:spPr>
        <p:style>
          <a:lnRef idx="1">
            <a:schemeClr val="dk1"/>
          </a:lnRef>
          <a:fillRef idx="0">
            <a:schemeClr val="dk1"/>
          </a:fillRef>
          <a:effectRef idx="0">
            <a:schemeClr val="dk1"/>
          </a:effectRef>
          <a:fontRef idx="minor">
            <a:schemeClr val="tx1"/>
          </a:fontRef>
        </p:style>
      </p:cxnSp>
      <p:pic>
        <p:nvPicPr>
          <p:cNvPr id="58" name="Picture 2" descr="C:\Users\jennifer.piver-renna@doe.virginia.gov\AppData\Local\Microsoft\Windows\Temporary Internet Files\Content.IE5\FOOTG8OP\Person_icon_BLACK-01.svg[1].png"/>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03306" y="3411153"/>
            <a:ext cx="609600" cy="648798"/>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5747284" y="2590800"/>
            <a:ext cx="2030305" cy="1631216"/>
          </a:xfrm>
          <a:prstGeom prst="rect">
            <a:avLst/>
          </a:prstGeom>
          <a:noFill/>
        </p:spPr>
        <p:txBody>
          <a:bodyPr wrap="square" rtlCol="0">
            <a:spAutoFit/>
          </a:bodyPr>
          <a:lstStyle/>
          <a:p>
            <a:pPr algn="ctr"/>
            <a:r>
              <a:rPr lang="en-US" sz="2000" b="1" dirty="0" smtClean="0">
                <a:solidFill>
                  <a:schemeClr val="accent2"/>
                </a:solidFill>
              </a:rPr>
              <a:t>Math combination </a:t>
            </a:r>
          </a:p>
          <a:p>
            <a:pPr algn="ctr"/>
            <a:r>
              <a:rPr lang="en-US" sz="2000" b="1" dirty="0" smtClean="0">
                <a:solidFill>
                  <a:schemeClr val="accent2"/>
                </a:solidFill>
              </a:rPr>
              <a:t>rate </a:t>
            </a:r>
          </a:p>
          <a:p>
            <a:pPr algn="ctr"/>
            <a:endParaRPr lang="en-US" sz="2000" b="1" dirty="0" smtClean="0">
              <a:solidFill>
                <a:schemeClr val="accent2"/>
              </a:solidFill>
            </a:endParaRPr>
          </a:p>
          <a:p>
            <a:pPr algn="ctr"/>
            <a:r>
              <a:rPr lang="en-US" sz="2000" b="1" dirty="0" smtClean="0">
                <a:solidFill>
                  <a:schemeClr val="accent2"/>
                </a:solidFill>
              </a:rPr>
              <a:t>8 / 10 = 80%</a:t>
            </a:r>
            <a:endParaRPr lang="en-US" sz="2000" b="1" dirty="0">
              <a:solidFill>
                <a:schemeClr val="accent2"/>
              </a:solidFill>
            </a:endParaRPr>
          </a:p>
        </p:txBody>
      </p:sp>
      <p:sp>
        <p:nvSpPr>
          <p:cNvPr id="26" name="TextBox 25"/>
          <p:cNvSpPr txBox="1"/>
          <p:nvPr/>
        </p:nvSpPr>
        <p:spPr>
          <a:xfrm>
            <a:off x="4419332" y="2867898"/>
            <a:ext cx="748923" cy="369332"/>
          </a:xfrm>
          <a:prstGeom prst="rect">
            <a:avLst/>
          </a:prstGeom>
          <a:noFill/>
        </p:spPr>
        <p:txBody>
          <a:bodyPr wrap="none" rtlCol="0">
            <a:spAutoFit/>
          </a:bodyPr>
          <a:lstStyle/>
          <a:p>
            <a:r>
              <a:rPr lang="en-US" dirty="0" smtClean="0"/>
              <a:t>PLUS</a:t>
            </a:r>
            <a:endParaRPr lang="en-US" dirty="0"/>
          </a:p>
        </p:txBody>
      </p:sp>
      <p:cxnSp>
        <p:nvCxnSpPr>
          <p:cNvPr id="28" name="Straight Connector 27"/>
          <p:cNvCxnSpPr/>
          <p:nvPr/>
        </p:nvCxnSpPr>
        <p:spPr>
          <a:xfrm>
            <a:off x="4172606" y="4255269"/>
            <a:ext cx="1132876" cy="0"/>
          </a:xfrm>
          <a:prstGeom prst="line">
            <a:avLst/>
          </a:prstGeom>
        </p:spPr>
        <p:style>
          <a:lnRef idx="1">
            <a:schemeClr val="dk1"/>
          </a:lnRef>
          <a:fillRef idx="0">
            <a:schemeClr val="dk1"/>
          </a:fillRef>
          <a:effectRef idx="0">
            <a:schemeClr val="dk1"/>
          </a:effectRef>
          <a:fontRef idx="minor">
            <a:schemeClr val="tx1"/>
          </a:fontRef>
        </p:style>
      </p:cxnSp>
      <p:sp>
        <p:nvSpPr>
          <p:cNvPr id="29" name="TextBox 28"/>
          <p:cNvSpPr txBox="1"/>
          <p:nvPr/>
        </p:nvSpPr>
        <p:spPr>
          <a:xfrm>
            <a:off x="4509790" y="4478988"/>
            <a:ext cx="458507" cy="369332"/>
          </a:xfrm>
          <a:prstGeom prst="rect">
            <a:avLst/>
          </a:prstGeom>
          <a:noFill/>
        </p:spPr>
        <p:txBody>
          <a:bodyPr wrap="square" rtlCol="0">
            <a:spAutoFit/>
          </a:bodyPr>
          <a:lstStyle/>
          <a:p>
            <a:r>
              <a:rPr lang="en-US" dirty="0" smtClean="0"/>
              <a:t>10</a:t>
            </a:r>
            <a:endParaRPr lang="en-US" dirty="0"/>
          </a:p>
        </p:txBody>
      </p:sp>
      <p:cxnSp>
        <p:nvCxnSpPr>
          <p:cNvPr id="30" name="Straight Connector 29"/>
          <p:cNvCxnSpPr/>
          <p:nvPr/>
        </p:nvCxnSpPr>
        <p:spPr>
          <a:xfrm>
            <a:off x="584548" y="4270767"/>
            <a:ext cx="3148207" cy="0"/>
          </a:xfrm>
          <a:prstGeom prst="line">
            <a:avLst/>
          </a:prstGeom>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965536" y="4495800"/>
            <a:ext cx="2386231" cy="369332"/>
          </a:xfrm>
          <a:prstGeom prst="rect">
            <a:avLst/>
          </a:prstGeom>
          <a:noFill/>
        </p:spPr>
        <p:txBody>
          <a:bodyPr wrap="none" rtlCol="0">
            <a:spAutoFit/>
          </a:bodyPr>
          <a:lstStyle/>
          <a:p>
            <a:r>
              <a:rPr lang="en-US" b="1" dirty="0" smtClean="0"/>
              <a:t>Number of test takers </a:t>
            </a:r>
            <a:endParaRPr lang="en-US" b="1" dirty="0"/>
          </a:p>
        </p:txBody>
      </p:sp>
      <p:cxnSp>
        <p:nvCxnSpPr>
          <p:cNvPr id="34" name="Straight Connector 33"/>
          <p:cNvCxnSpPr/>
          <p:nvPr/>
        </p:nvCxnSpPr>
        <p:spPr>
          <a:xfrm>
            <a:off x="4572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6145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EL Progress Indicator</a:t>
            </a:r>
            <a:endParaRPr lang="en-US" dirty="0">
              <a:solidFill>
                <a:schemeClr val="accent1"/>
              </a:solidFill>
            </a:endParaRPr>
          </a:p>
        </p:txBody>
      </p:sp>
      <p:sp>
        <p:nvSpPr>
          <p:cNvPr id="5" name="Slide Number Placeholder 4"/>
          <p:cNvSpPr>
            <a:spLocks noGrp="1"/>
          </p:cNvSpPr>
          <p:nvPr>
            <p:ph type="sldNum" sz="quarter" idx="12"/>
          </p:nvPr>
        </p:nvSpPr>
        <p:spPr/>
        <p:txBody>
          <a:bodyPr/>
          <a:lstStyle/>
          <a:p>
            <a:fld id="{6D0EEEE1-A6EA-4FE0-9ABC-7DE90FD81D4A}" type="slidenum">
              <a:rPr lang="en-US" smtClean="0"/>
              <a:t>23</a:t>
            </a:fld>
            <a:endParaRPr lang="en-US" dirty="0"/>
          </a:p>
        </p:txBody>
      </p:sp>
    </p:spTree>
    <p:extLst>
      <p:ext uri="{BB962C8B-B14F-4D97-AF65-F5344CB8AC3E}">
        <p14:creationId xmlns:p14="http://schemas.microsoft.com/office/powerpoint/2010/main" val="2402307514"/>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543800" cy="1143000"/>
          </a:xfrm>
        </p:spPr>
        <p:txBody>
          <a:bodyPr>
            <a:noAutofit/>
          </a:bodyPr>
          <a:lstStyle/>
          <a:p>
            <a:r>
              <a:rPr lang="en-US" sz="2800" dirty="0" smtClean="0"/>
              <a:t>ACCESS for ELLs 2.0</a:t>
            </a:r>
            <a:endParaRPr lang="en-US" sz="2800" dirty="0"/>
          </a:p>
        </p:txBody>
      </p:sp>
      <p:sp>
        <p:nvSpPr>
          <p:cNvPr id="6" name="Content Placeholder 5"/>
          <p:cNvSpPr>
            <a:spLocks noGrp="1"/>
          </p:cNvSpPr>
          <p:nvPr>
            <p:ph sz="half" idx="1"/>
          </p:nvPr>
        </p:nvSpPr>
        <p:spPr>
          <a:xfrm>
            <a:off x="533400" y="1600200"/>
            <a:ext cx="7543800" cy="4648200"/>
          </a:xfrm>
        </p:spPr>
        <p:txBody>
          <a:bodyPr>
            <a:normAutofit lnSpcReduction="10000"/>
          </a:bodyPr>
          <a:lstStyle/>
          <a:p>
            <a:pPr>
              <a:spcBef>
                <a:spcPts val="0"/>
              </a:spcBef>
              <a:spcAft>
                <a:spcPts val="1200"/>
              </a:spcAft>
              <a:buClr>
                <a:srgbClr val="002060"/>
              </a:buClr>
            </a:pPr>
            <a:r>
              <a:rPr lang="en-US" sz="2400" b="0" dirty="0" smtClean="0">
                <a:solidFill>
                  <a:srgbClr val="002060"/>
                </a:solidFill>
                <a:latin typeface="+mn-lt"/>
                <a:cs typeface="Calibri" panose="020F0502020204030204" pitchFamily="34" charset="0"/>
              </a:rPr>
              <a:t>During </a:t>
            </a:r>
            <a:r>
              <a:rPr lang="en-US" sz="2400" b="0" dirty="0">
                <a:solidFill>
                  <a:srgbClr val="002060"/>
                </a:solidFill>
                <a:latin typeface="+mn-lt"/>
                <a:cs typeface="Calibri" panose="020F0502020204030204" pitchFamily="34" charset="0"/>
              </a:rPr>
              <a:t>the 2015-2016 assessment year, </a:t>
            </a:r>
            <a:r>
              <a:rPr lang="en-US" sz="2400" b="0" dirty="0" smtClean="0">
                <a:solidFill>
                  <a:srgbClr val="002060"/>
                </a:solidFill>
                <a:latin typeface="+mn-lt"/>
                <a:cs typeface="Calibri" panose="020F0502020204030204" pitchFamily="34" charset="0"/>
              </a:rPr>
              <a:t>new English language proficiency </a:t>
            </a:r>
            <a:r>
              <a:rPr lang="en-US" sz="2400" b="0" dirty="0">
                <a:solidFill>
                  <a:srgbClr val="002060"/>
                </a:solidFill>
                <a:latin typeface="+mn-lt"/>
                <a:cs typeface="Calibri" panose="020F0502020204030204" pitchFamily="34" charset="0"/>
              </a:rPr>
              <a:t>online assessments – ACCESS for ELLs 2.0 – </a:t>
            </a:r>
            <a:r>
              <a:rPr lang="en-US" sz="2400" b="0" dirty="0" smtClean="0">
                <a:solidFill>
                  <a:srgbClr val="002060"/>
                </a:solidFill>
                <a:latin typeface="+mn-lt"/>
                <a:cs typeface="Calibri" panose="020F0502020204030204" pitchFamily="34" charset="0"/>
              </a:rPr>
              <a:t>were released to replace the ACCESS for ELLs assessments. These were </a:t>
            </a:r>
            <a:r>
              <a:rPr lang="en-US" sz="2400" b="0" dirty="0">
                <a:solidFill>
                  <a:srgbClr val="002060"/>
                </a:solidFill>
                <a:latin typeface="+mn-lt"/>
                <a:cs typeface="Calibri" panose="020F0502020204030204" pitchFamily="34" charset="0"/>
              </a:rPr>
              <a:t>administered in Virginia in early </a:t>
            </a:r>
            <a:r>
              <a:rPr lang="en-US" sz="2400" b="0" dirty="0" smtClean="0">
                <a:solidFill>
                  <a:srgbClr val="002060"/>
                </a:solidFill>
                <a:latin typeface="+mn-lt"/>
                <a:cs typeface="Calibri" panose="020F0502020204030204" pitchFamily="34" charset="0"/>
              </a:rPr>
              <a:t>2016.</a:t>
            </a:r>
          </a:p>
          <a:p>
            <a:pPr>
              <a:spcBef>
                <a:spcPts val="0"/>
              </a:spcBef>
              <a:spcAft>
                <a:spcPts val="1200"/>
              </a:spcAft>
              <a:buClr>
                <a:srgbClr val="002060"/>
              </a:buClr>
            </a:pPr>
            <a:r>
              <a:rPr lang="en-US" sz="2400" b="0" dirty="0">
                <a:solidFill>
                  <a:srgbClr val="002060"/>
                </a:solidFill>
                <a:latin typeface="+mn-lt"/>
                <a:cs typeface="Calibri" panose="020F0502020204030204" pitchFamily="34" charset="0"/>
              </a:rPr>
              <a:t>Standard setting to establish new proficiency levels and a new score scale was conducted in summer </a:t>
            </a:r>
            <a:r>
              <a:rPr lang="en-US" sz="2400" b="0" dirty="0" smtClean="0">
                <a:solidFill>
                  <a:srgbClr val="002060"/>
                </a:solidFill>
                <a:latin typeface="+mn-lt"/>
                <a:cs typeface="Calibri" panose="020F0502020204030204" pitchFamily="34" charset="0"/>
              </a:rPr>
              <a:t>2016.</a:t>
            </a:r>
            <a:endParaRPr lang="en-US" sz="2400" b="0" dirty="0">
              <a:solidFill>
                <a:srgbClr val="002060"/>
              </a:solidFill>
              <a:latin typeface="+mn-lt"/>
              <a:cs typeface="Calibri" panose="020F0502020204030204" pitchFamily="34" charset="0"/>
            </a:endParaRPr>
          </a:p>
          <a:p>
            <a:r>
              <a:rPr lang="en-US" sz="2400" b="0" dirty="0">
                <a:solidFill>
                  <a:srgbClr val="002060"/>
                </a:solidFill>
                <a:latin typeface="+mn-lt"/>
                <a:cs typeface="Calibri" panose="020F0502020204030204" pitchFamily="34" charset="0"/>
              </a:rPr>
              <a:t>WIDA communicated to states that the new ACCESS 2.0 score scale raised the exit criteria for states without any action on their part. Consequently, some students’ scores </a:t>
            </a:r>
            <a:r>
              <a:rPr lang="en-US" sz="2400" b="0" dirty="0" smtClean="0">
                <a:solidFill>
                  <a:srgbClr val="002060"/>
                </a:solidFill>
                <a:latin typeface="+mn-lt"/>
                <a:cs typeface="Calibri" panose="020F0502020204030204" pitchFamily="34" charset="0"/>
              </a:rPr>
              <a:t>would </a:t>
            </a:r>
            <a:r>
              <a:rPr lang="en-US" sz="2400" b="0" dirty="0">
                <a:solidFill>
                  <a:srgbClr val="002060"/>
                </a:solidFill>
                <a:latin typeface="+mn-lt"/>
                <a:cs typeface="Calibri" panose="020F0502020204030204" pitchFamily="34" charset="0"/>
              </a:rPr>
              <a:t>decrease and fewer students may exit program support.</a:t>
            </a:r>
          </a:p>
          <a:p>
            <a:pPr marL="0" indent="0">
              <a:spcBef>
                <a:spcPts val="0"/>
              </a:spcBef>
              <a:spcAft>
                <a:spcPts val="1200"/>
              </a:spcAft>
              <a:buClr>
                <a:srgbClr val="002060"/>
              </a:buClr>
              <a:buNone/>
            </a:pPr>
            <a:endParaRPr lang="en-US" sz="2400" b="0" dirty="0" smtClean="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24</a:t>
            </a:fld>
            <a:endParaRPr lang="en-US" dirty="0"/>
          </a:p>
        </p:txBody>
      </p:sp>
      <p:cxnSp>
        <p:nvCxnSpPr>
          <p:cNvPr id="7" name="Straight Connector 6"/>
          <p:cNvCxnSpPr/>
          <p:nvPr/>
        </p:nvCxnSpPr>
        <p:spPr>
          <a:xfrm>
            <a:off x="6096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73992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cs typeface="Calibri" panose="020F0502020204030204" pitchFamily="34" charset="0"/>
              </a:rPr>
              <a:t>Comparison of Old Score Scale </a:t>
            </a:r>
            <a:br>
              <a:rPr lang="en-US" sz="2800" dirty="0" smtClean="0">
                <a:latin typeface="+mn-lt"/>
                <a:cs typeface="Calibri" panose="020F0502020204030204" pitchFamily="34" charset="0"/>
              </a:rPr>
            </a:br>
            <a:r>
              <a:rPr lang="en-US" sz="2800" dirty="0" smtClean="0">
                <a:latin typeface="+mn-lt"/>
                <a:cs typeface="Calibri" panose="020F0502020204030204" pitchFamily="34" charset="0"/>
              </a:rPr>
              <a:t>vs. New Score Scale</a:t>
            </a:r>
            <a:endParaRPr lang="en-US" sz="2800"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25</a:t>
            </a:fld>
            <a:endParaRPr lang="en-US" dirty="0"/>
          </a:p>
        </p:txBody>
      </p:sp>
      <p:pic>
        <p:nvPicPr>
          <p:cNvPr id="5" name="Content Placeholder 4"/>
          <p:cNvPicPr>
            <a:picLocks noGrp="1"/>
          </p:cNvPicPr>
          <p:nvPr>
            <p:ph idx="1"/>
          </p:nvPr>
        </p:nvPicPr>
        <p:blipFill rotWithShape="1">
          <a:blip r:embed="rId3"/>
          <a:srcRect l="4169" t="11663" r="1867" b="1512"/>
          <a:stretch/>
        </p:blipFill>
        <p:spPr bwMode="auto">
          <a:xfrm>
            <a:off x="930067" y="1600200"/>
            <a:ext cx="6613733" cy="4525963"/>
          </a:xfrm>
          <a:prstGeom prst="rect">
            <a:avLst/>
          </a:prstGeom>
          <a:ln>
            <a:noFill/>
          </a:ln>
          <a:extLst>
            <a:ext uri="{53640926-AAD7-44D8-BBD7-CCE9431645EC}">
              <a14:shadowObscured xmlns:a14="http://schemas.microsoft.com/office/drawing/2010/main"/>
            </a:ext>
          </a:extLst>
        </p:spPr>
      </p:pic>
      <p:cxnSp>
        <p:nvCxnSpPr>
          <p:cNvPr id="6" name="Straight Connector 5"/>
          <p:cNvCxnSpPr/>
          <p:nvPr/>
        </p:nvCxnSpPr>
        <p:spPr>
          <a:xfrm>
            <a:off x="6096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4110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mn-lt"/>
                <a:cs typeface="Calibri" panose="020F0502020204030204" pitchFamily="34" charset="0"/>
              </a:rPr>
              <a:t>Grade 8 Example Provided by WIDA</a:t>
            </a:r>
            <a:endParaRPr lang="en-US" sz="2800" dirty="0">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26</a:t>
            </a:fld>
            <a:endParaRPr lang="en-US" dirty="0"/>
          </a:p>
        </p:txBody>
      </p:sp>
      <p:pic>
        <p:nvPicPr>
          <p:cNvPr id="5" name="Content Placeholder 4"/>
          <p:cNvPicPr>
            <a:picLocks noGrp="1"/>
          </p:cNvPicPr>
          <p:nvPr>
            <p:ph idx="1"/>
          </p:nvPr>
        </p:nvPicPr>
        <p:blipFill rotWithShape="1">
          <a:blip r:embed="rId3"/>
          <a:srcRect t="2931" r="2564" b="8095"/>
          <a:stretch/>
        </p:blipFill>
        <p:spPr bwMode="auto">
          <a:xfrm>
            <a:off x="992003" y="1600200"/>
            <a:ext cx="6474193" cy="4525963"/>
          </a:xfrm>
          <a:prstGeom prst="rect">
            <a:avLst/>
          </a:prstGeom>
          <a:ln>
            <a:noFill/>
          </a:ln>
          <a:extLst>
            <a:ext uri="{53640926-AAD7-44D8-BBD7-CCE9431645EC}">
              <a14:shadowObscured xmlns:a14="http://schemas.microsoft.com/office/drawing/2010/main"/>
            </a:ext>
          </a:extLst>
        </p:spPr>
      </p:pic>
      <p:cxnSp>
        <p:nvCxnSpPr>
          <p:cNvPr id="6" name="Straight Connector 5"/>
          <p:cNvCxnSpPr/>
          <p:nvPr/>
        </p:nvCxnSpPr>
        <p:spPr>
          <a:xfrm>
            <a:off x="609600" y="1295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63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Advice from WIDA</a:t>
            </a:r>
            <a:endParaRPr lang="en-US" sz="2800" dirty="0"/>
          </a:p>
        </p:txBody>
      </p:sp>
      <p:sp>
        <p:nvSpPr>
          <p:cNvPr id="3" name="Content Placeholder 2"/>
          <p:cNvSpPr>
            <a:spLocks noGrp="1"/>
          </p:cNvSpPr>
          <p:nvPr>
            <p:ph idx="1"/>
          </p:nvPr>
        </p:nvSpPr>
        <p:spPr/>
        <p:txBody>
          <a:bodyPr>
            <a:normAutofit/>
          </a:bodyPr>
          <a:lstStyle/>
          <a:p>
            <a:r>
              <a:rPr lang="en-US" sz="2400" b="0" dirty="0" smtClean="0">
                <a:solidFill>
                  <a:srgbClr val="002060"/>
                </a:solidFill>
                <a:latin typeface="+mn-lt"/>
              </a:rPr>
              <a:t>If states maintain the current criteria, expectations for reaching proficiency will be higher because of changes in the score scale.</a:t>
            </a:r>
          </a:p>
          <a:p>
            <a:r>
              <a:rPr lang="en-US" sz="2400" b="0" dirty="0" smtClean="0">
                <a:solidFill>
                  <a:srgbClr val="002060"/>
                </a:solidFill>
                <a:latin typeface="+mn-lt"/>
              </a:rPr>
              <a:t>If changes are made, recommend looking at student scores on old scale and new scale to inform a new set of criteria.</a:t>
            </a:r>
          </a:p>
          <a:p>
            <a:r>
              <a:rPr lang="en-US" sz="2400" b="0" dirty="0" smtClean="0">
                <a:solidFill>
                  <a:srgbClr val="002060"/>
                </a:solidFill>
                <a:latin typeface="+mn-lt"/>
              </a:rPr>
              <a:t>Avoid using domain scores as part of new exit criteria.  In particular avoid use of writing domain scores as this skill is the last to  develop and the impact of the new scale is greater.</a:t>
            </a:r>
            <a:endParaRPr lang="en-US" sz="24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27</a:t>
            </a:fld>
            <a:endParaRPr lang="en-US" dirty="0"/>
          </a:p>
        </p:txBody>
      </p:sp>
      <p:cxnSp>
        <p:nvCxnSpPr>
          <p:cNvPr id="5" name="Straight Connector 4"/>
          <p:cNvCxnSpPr/>
          <p:nvPr/>
        </p:nvCxnSpPr>
        <p:spPr>
          <a:xfrm>
            <a:off x="609600" y="1295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4429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543800" cy="1143000"/>
          </a:xfrm>
        </p:spPr>
        <p:txBody>
          <a:bodyPr>
            <a:noAutofit/>
          </a:bodyPr>
          <a:lstStyle/>
          <a:p>
            <a:r>
              <a:rPr lang="en-US" sz="2800" dirty="0" smtClean="0"/>
              <a:t>Steps in Determining Exit Criteria on the ACCESS 2.0 Scale </a:t>
            </a:r>
            <a:br>
              <a:rPr lang="en-US" sz="2800" dirty="0" smtClean="0"/>
            </a:br>
            <a:r>
              <a:rPr lang="en-US" sz="2800" dirty="0" smtClean="0"/>
              <a:t>for the 2016-2017 Assessment Year</a:t>
            </a:r>
            <a:endParaRPr lang="en-US" sz="2800" dirty="0"/>
          </a:p>
        </p:txBody>
      </p:sp>
      <p:sp>
        <p:nvSpPr>
          <p:cNvPr id="3" name="Content Placeholder 2"/>
          <p:cNvSpPr>
            <a:spLocks noGrp="1"/>
          </p:cNvSpPr>
          <p:nvPr>
            <p:ph idx="1"/>
          </p:nvPr>
        </p:nvSpPr>
        <p:spPr>
          <a:xfrm>
            <a:off x="457200" y="1798637"/>
            <a:ext cx="7543800" cy="4525963"/>
          </a:xfrm>
        </p:spPr>
        <p:txBody>
          <a:bodyPr>
            <a:normAutofit lnSpcReduction="10000"/>
          </a:bodyPr>
          <a:lstStyle/>
          <a:p>
            <a:r>
              <a:rPr lang="en-US" sz="2400" b="0" dirty="0" smtClean="0">
                <a:solidFill>
                  <a:srgbClr val="002060"/>
                </a:solidFill>
                <a:latin typeface="+mn-lt"/>
              </a:rPr>
              <a:t>Identified students who had a composite of 5.0 and a literacy score of 5.0 on the old ACCESS scale.</a:t>
            </a:r>
          </a:p>
          <a:p>
            <a:r>
              <a:rPr lang="en-US" sz="2400" b="0" dirty="0" smtClean="0">
                <a:solidFill>
                  <a:srgbClr val="002060"/>
                </a:solidFill>
                <a:latin typeface="+mn-lt"/>
              </a:rPr>
              <a:t>Determined what score these students made on the new scale.</a:t>
            </a:r>
          </a:p>
          <a:p>
            <a:r>
              <a:rPr lang="en-US" sz="2400" b="0" dirty="0" smtClean="0">
                <a:solidFill>
                  <a:srgbClr val="002060"/>
                </a:solidFill>
                <a:latin typeface="+mn-lt"/>
              </a:rPr>
              <a:t>Composite proficiency levels on new scale ranged from 3.8 to 4.4 depending on the grade level.</a:t>
            </a:r>
          </a:p>
          <a:p>
            <a:r>
              <a:rPr lang="en-US" sz="2400" b="0" dirty="0" smtClean="0">
                <a:solidFill>
                  <a:srgbClr val="002060"/>
                </a:solidFill>
                <a:latin typeface="+mn-lt"/>
              </a:rPr>
              <a:t>Based on WIDA’s advice, domain scores were not considered in identifying exit criteria on the new scale.</a:t>
            </a:r>
          </a:p>
          <a:p>
            <a:r>
              <a:rPr lang="en-US" sz="2400" b="0" dirty="0" smtClean="0">
                <a:solidFill>
                  <a:srgbClr val="002060"/>
                </a:solidFill>
                <a:latin typeface="+mn-lt"/>
              </a:rPr>
              <a:t>An </a:t>
            </a:r>
            <a:r>
              <a:rPr lang="en-US" sz="2400" b="0" dirty="0">
                <a:solidFill>
                  <a:srgbClr val="002060"/>
                </a:solidFill>
                <a:latin typeface="+mn-lt"/>
              </a:rPr>
              <a:t>overall proficiency score of </a:t>
            </a:r>
            <a:r>
              <a:rPr lang="en-US" sz="2400" dirty="0">
                <a:solidFill>
                  <a:srgbClr val="FF0000"/>
                </a:solidFill>
                <a:latin typeface="+mn-lt"/>
              </a:rPr>
              <a:t>4.4</a:t>
            </a:r>
            <a:r>
              <a:rPr lang="en-US" sz="2400" b="0" dirty="0">
                <a:solidFill>
                  <a:srgbClr val="002060"/>
                </a:solidFill>
                <a:latin typeface="+mn-lt"/>
              </a:rPr>
              <a:t> was announced </a:t>
            </a:r>
            <a:r>
              <a:rPr lang="en-US" sz="2400" b="0" dirty="0" smtClean="0">
                <a:solidFill>
                  <a:srgbClr val="002060"/>
                </a:solidFill>
                <a:latin typeface="+mn-lt"/>
              </a:rPr>
              <a:t> in </a:t>
            </a:r>
            <a:r>
              <a:rPr lang="en-US" sz="2400" b="0" dirty="0" smtClean="0">
                <a:solidFill>
                  <a:srgbClr val="002060"/>
                </a:solidFill>
                <a:latin typeface="+mn-lt"/>
                <a:hlinkClick r:id="rId3"/>
              </a:rPr>
              <a:t>Superintendent’s Memo 168-17</a:t>
            </a:r>
            <a:r>
              <a:rPr lang="en-US" sz="2400" b="0" dirty="0" smtClean="0">
                <a:solidFill>
                  <a:srgbClr val="002060"/>
                </a:solidFill>
                <a:latin typeface="+mn-lt"/>
              </a:rPr>
              <a:t> as </a:t>
            </a:r>
            <a:r>
              <a:rPr lang="en-US" sz="2400" b="0" dirty="0">
                <a:solidFill>
                  <a:srgbClr val="002060"/>
                </a:solidFill>
                <a:latin typeface="+mn-lt"/>
              </a:rPr>
              <a:t>Virginia’s ACCESS for ELLS English proficiency exit criterion for the 2016-2017 assessment year.</a:t>
            </a:r>
          </a:p>
          <a:p>
            <a:endParaRPr lang="en-US" sz="2400" b="0" dirty="0" smtClean="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28</a:t>
            </a:fld>
            <a:endParaRPr lang="en-US" dirty="0"/>
          </a:p>
        </p:txBody>
      </p:sp>
      <p:cxnSp>
        <p:nvCxnSpPr>
          <p:cNvPr id="5" name="Straight Connector 4"/>
          <p:cNvCxnSpPr/>
          <p:nvPr/>
        </p:nvCxnSpPr>
        <p:spPr>
          <a:xfrm>
            <a:off x="609600" y="1600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20651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96200" cy="1265238"/>
          </a:xfrm>
        </p:spPr>
        <p:txBody>
          <a:bodyPr>
            <a:noAutofit/>
          </a:bodyPr>
          <a:lstStyle/>
          <a:p>
            <a:r>
              <a:rPr lang="en-US" sz="2800" dirty="0">
                <a:latin typeface="+mn-lt"/>
                <a:cs typeface="Calibri" panose="020F0502020204030204" pitchFamily="34" charset="0"/>
              </a:rPr>
              <a:t>A</a:t>
            </a:r>
            <a:r>
              <a:rPr lang="en-US" sz="2800" b="1" dirty="0" smtClean="0">
                <a:latin typeface="+mn-lt"/>
                <a:cs typeface="Calibri" panose="020F0502020204030204" pitchFamily="34" charset="0"/>
              </a:rPr>
              <a:t>nalysis of  New ACCESS for ELLs 2.0 Data</a:t>
            </a:r>
            <a:endParaRPr lang="en-US" sz="2800" b="1" dirty="0">
              <a:latin typeface="+mn-lt"/>
              <a:cs typeface="Calibri" panose="020F0502020204030204" pitchFamily="34" charset="0"/>
            </a:endParaRPr>
          </a:p>
        </p:txBody>
      </p:sp>
      <p:sp>
        <p:nvSpPr>
          <p:cNvPr id="3" name="Content Placeholder 2"/>
          <p:cNvSpPr>
            <a:spLocks noGrp="1"/>
          </p:cNvSpPr>
          <p:nvPr>
            <p:ph idx="1"/>
          </p:nvPr>
        </p:nvSpPr>
        <p:spPr>
          <a:xfrm>
            <a:off x="419100" y="1676400"/>
            <a:ext cx="7543800" cy="4221163"/>
          </a:xfrm>
        </p:spPr>
        <p:txBody>
          <a:bodyPr>
            <a:normAutofit/>
          </a:bodyPr>
          <a:lstStyle/>
          <a:p>
            <a:pPr lvl="1"/>
            <a:r>
              <a:rPr lang="en-US" sz="2400" dirty="0" smtClean="0">
                <a:solidFill>
                  <a:srgbClr val="002060"/>
                </a:solidFill>
                <a:latin typeface="+mn-lt"/>
              </a:rPr>
              <a:t>During the summer of 2017, the ACCESS for ELLS 2.0 data from the 2016-2017 assessment year were reviewed using methodologies recommended by WIDA:</a:t>
            </a:r>
          </a:p>
          <a:p>
            <a:pPr lvl="2"/>
            <a:r>
              <a:rPr lang="en-US" sz="2400" dirty="0">
                <a:solidFill>
                  <a:srgbClr val="002060"/>
                </a:solidFill>
                <a:latin typeface="+mn-lt"/>
              </a:rPr>
              <a:t>T</a:t>
            </a:r>
            <a:r>
              <a:rPr lang="en-US" sz="2400" dirty="0" smtClean="0">
                <a:solidFill>
                  <a:srgbClr val="002060"/>
                </a:solidFill>
                <a:latin typeface="+mn-lt"/>
              </a:rPr>
              <a:t>o determine </a:t>
            </a:r>
            <a:r>
              <a:rPr lang="en-US" sz="2400" dirty="0">
                <a:solidFill>
                  <a:srgbClr val="002060"/>
                </a:solidFill>
                <a:latin typeface="+mn-lt"/>
              </a:rPr>
              <a:t> </a:t>
            </a:r>
            <a:r>
              <a:rPr lang="en-US" sz="2400" dirty="0" smtClean="0">
                <a:solidFill>
                  <a:srgbClr val="002060"/>
                </a:solidFill>
                <a:latin typeface="+mn-lt"/>
              </a:rPr>
              <a:t>the exit criterion beyond the 2016-2017 assessment year, and</a:t>
            </a:r>
          </a:p>
          <a:p>
            <a:pPr lvl="2"/>
            <a:r>
              <a:rPr lang="en-US" sz="2400" dirty="0">
                <a:solidFill>
                  <a:srgbClr val="002060"/>
                </a:solidFill>
                <a:latin typeface="+mn-lt"/>
              </a:rPr>
              <a:t>T</a:t>
            </a:r>
            <a:r>
              <a:rPr lang="en-US" sz="2400" dirty="0" smtClean="0">
                <a:solidFill>
                  <a:srgbClr val="002060"/>
                </a:solidFill>
                <a:latin typeface="+mn-lt"/>
              </a:rPr>
              <a:t>o establish  long tem goals and interim measures of progress for  the EL </a:t>
            </a:r>
            <a:r>
              <a:rPr lang="en-US" sz="2400" dirty="0">
                <a:solidFill>
                  <a:srgbClr val="002060"/>
                </a:solidFill>
                <a:latin typeface="+mn-lt"/>
              </a:rPr>
              <a:t>P</a:t>
            </a:r>
            <a:r>
              <a:rPr lang="en-US" sz="2400" dirty="0" smtClean="0">
                <a:solidFill>
                  <a:srgbClr val="002060"/>
                </a:solidFill>
                <a:latin typeface="+mn-lt"/>
              </a:rPr>
              <a:t>rogress indicator as required under ESSA. </a:t>
            </a:r>
            <a:endParaRPr lang="en-US" sz="2400" dirty="0" smtClean="0">
              <a:solidFill>
                <a:srgbClr val="002060"/>
              </a:solidFill>
              <a:latin typeface="+mn-lt"/>
              <a:cs typeface="Calibri" panose="020F0502020204030204" pitchFamily="34" charset="0"/>
            </a:endParaRPr>
          </a:p>
        </p:txBody>
      </p:sp>
      <p:cxnSp>
        <p:nvCxnSpPr>
          <p:cNvPr id="5" name="Straight Connector 4"/>
          <p:cNvCxnSpPr/>
          <p:nvPr/>
        </p:nvCxnSpPr>
        <p:spPr>
          <a:xfrm>
            <a:off x="5334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6D0EEEE1-A6EA-4FE0-9ABC-7DE90FD81D4A}" type="slidenum">
              <a:rPr lang="en-US" smtClean="0"/>
              <a:t>29</a:t>
            </a:fld>
            <a:endParaRPr lang="en-US" dirty="0"/>
          </a:p>
        </p:txBody>
      </p:sp>
    </p:spTree>
    <p:extLst>
      <p:ext uri="{BB962C8B-B14F-4D97-AF65-F5344CB8AC3E}">
        <p14:creationId xmlns:p14="http://schemas.microsoft.com/office/powerpoint/2010/main" val="773477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State Accreditation</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fld id="{6D0EEEE1-A6EA-4FE0-9ABC-7DE90FD81D4A}" type="slidenum">
              <a:rPr lang="en-US" smtClean="0"/>
              <a:t>3</a:t>
            </a:fld>
            <a:endParaRPr lang="en-US" dirty="0"/>
          </a:p>
        </p:txBody>
      </p:sp>
    </p:spTree>
    <p:extLst>
      <p:ext uri="{BB962C8B-B14F-4D97-AF65-F5344CB8AC3E}">
        <p14:creationId xmlns:p14="http://schemas.microsoft.com/office/powerpoint/2010/main" val="2305911260"/>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543800" cy="1143000"/>
          </a:xfrm>
        </p:spPr>
        <p:txBody>
          <a:bodyPr>
            <a:noAutofit/>
          </a:bodyPr>
          <a:lstStyle/>
          <a:p>
            <a:r>
              <a:rPr lang="en-US" sz="2800" dirty="0" smtClean="0"/>
              <a:t>Exit Criterion Methodology</a:t>
            </a:r>
            <a:endParaRPr lang="en-US" sz="2800" dirty="0"/>
          </a:p>
        </p:txBody>
      </p:sp>
      <p:sp>
        <p:nvSpPr>
          <p:cNvPr id="6" name="Content Placeholder 5"/>
          <p:cNvSpPr>
            <a:spLocks noGrp="1"/>
          </p:cNvSpPr>
          <p:nvPr>
            <p:ph sz="half" idx="1"/>
          </p:nvPr>
        </p:nvSpPr>
        <p:spPr>
          <a:xfrm>
            <a:off x="533400" y="1600200"/>
            <a:ext cx="7543800" cy="4648200"/>
          </a:xfrm>
        </p:spPr>
        <p:txBody>
          <a:bodyPr>
            <a:normAutofit fontScale="77500" lnSpcReduction="20000"/>
          </a:bodyPr>
          <a:lstStyle/>
          <a:p>
            <a:pPr>
              <a:spcBef>
                <a:spcPts val="0"/>
              </a:spcBef>
              <a:spcAft>
                <a:spcPts val="1200"/>
              </a:spcAft>
              <a:buClr>
                <a:srgbClr val="002060"/>
              </a:buClr>
            </a:pPr>
            <a:r>
              <a:rPr lang="en-US" sz="2400" b="0" dirty="0">
                <a:solidFill>
                  <a:srgbClr val="002060"/>
                </a:solidFill>
                <a:latin typeface="+mn-lt"/>
                <a:cs typeface="Calibri" panose="020F0502020204030204" pitchFamily="34" charset="0"/>
              </a:rPr>
              <a:t>Identify ACCESS 2.0 score that is most consistent with passing or failing the SOL reading test</a:t>
            </a:r>
          </a:p>
          <a:p>
            <a:pPr lvl="1">
              <a:spcBef>
                <a:spcPts val="0"/>
              </a:spcBef>
              <a:spcAft>
                <a:spcPts val="1200"/>
              </a:spcAft>
              <a:buClr>
                <a:srgbClr val="002060"/>
              </a:buClr>
            </a:pPr>
            <a:r>
              <a:rPr lang="en-US" dirty="0">
                <a:solidFill>
                  <a:srgbClr val="002060"/>
                </a:solidFill>
                <a:latin typeface="+mn-lt"/>
                <a:cs typeface="Calibri" panose="020F0502020204030204" pitchFamily="34" charset="0"/>
              </a:rPr>
              <a:t>Students at or above the  ACCESS score tend to pass the SOL reading test</a:t>
            </a:r>
          </a:p>
          <a:p>
            <a:pPr lvl="1">
              <a:spcBef>
                <a:spcPts val="0"/>
              </a:spcBef>
              <a:spcAft>
                <a:spcPts val="1200"/>
              </a:spcAft>
              <a:buClr>
                <a:srgbClr val="002060"/>
              </a:buClr>
            </a:pPr>
            <a:r>
              <a:rPr lang="en-US" dirty="0">
                <a:solidFill>
                  <a:srgbClr val="002060"/>
                </a:solidFill>
                <a:latin typeface="+mn-lt"/>
                <a:cs typeface="Calibri" panose="020F0502020204030204" pitchFamily="34" charset="0"/>
              </a:rPr>
              <a:t>Students below the ACCESS score are likely to fail the SOL reading </a:t>
            </a:r>
            <a:r>
              <a:rPr lang="en-US" dirty="0" smtClean="0">
                <a:solidFill>
                  <a:srgbClr val="002060"/>
                </a:solidFill>
                <a:latin typeface="+mn-lt"/>
                <a:cs typeface="Calibri" panose="020F0502020204030204" pitchFamily="34" charset="0"/>
              </a:rPr>
              <a:t>test</a:t>
            </a:r>
            <a:endParaRPr lang="en-US" sz="2400" b="0" dirty="0" smtClean="0">
              <a:solidFill>
                <a:srgbClr val="002060"/>
              </a:solidFill>
              <a:latin typeface="+mn-lt"/>
              <a:cs typeface="Calibri" panose="020F0502020204030204" pitchFamily="34" charset="0"/>
            </a:endParaRPr>
          </a:p>
          <a:p>
            <a:pPr>
              <a:spcBef>
                <a:spcPts val="0"/>
              </a:spcBef>
              <a:spcAft>
                <a:spcPts val="1200"/>
              </a:spcAft>
              <a:buClr>
                <a:srgbClr val="002060"/>
              </a:buClr>
            </a:pPr>
            <a:r>
              <a:rPr lang="en-US" sz="2400" b="0" dirty="0" smtClean="0">
                <a:solidFill>
                  <a:srgbClr val="002060"/>
                </a:solidFill>
                <a:latin typeface="+mn-lt"/>
                <a:cs typeface="Calibri" panose="020F0502020204030204" pitchFamily="34" charset="0"/>
              </a:rPr>
              <a:t>Methodology: Identify the ACCESS 2.0 cut score that corresponds with the highest consistency rate  for passing or failing the SOL reading test </a:t>
            </a:r>
          </a:p>
          <a:p>
            <a:pPr lvl="1">
              <a:spcBef>
                <a:spcPts val="0"/>
              </a:spcBef>
              <a:spcAft>
                <a:spcPts val="1200"/>
              </a:spcAft>
              <a:buClr>
                <a:srgbClr val="002060"/>
              </a:buClr>
            </a:pPr>
            <a:r>
              <a:rPr lang="en-US" dirty="0" smtClean="0">
                <a:solidFill>
                  <a:srgbClr val="002060"/>
                </a:solidFill>
                <a:latin typeface="+mn-lt"/>
                <a:cs typeface="Calibri" panose="020F0502020204030204" pitchFamily="34" charset="0"/>
              </a:rPr>
              <a:t>Consistency rate reflects the number of students who </a:t>
            </a:r>
            <a:r>
              <a:rPr lang="en-US" dirty="0">
                <a:solidFill>
                  <a:srgbClr val="002060"/>
                </a:solidFill>
                <a:latin typeface="+mn-lt"/>
                <a:cs typeface="Calibri" panose="020F0502020204030204" pitchFamily="34" charset="0"/>
              </a:rPr>
              <a:t>d</a:t>
            </a:r>
            <a:r>
              <a:rPr lang="en-US" dirty="0" smtClean="0">
                <a:solidFill>
                  <a:srgbClr val="002060"/>
                </a:solidFill>
                <a:latin typeface="+mn-lt"/>
                <a:cs typeface="Calibri" panose="020F0502020204030204" pitchFamily="34" charset="0"/>
              </a:rPr>
              <a:t>emonstrate proficiency on both </a:t>
            </a:r>
            <a:r>
              <a:rPr lang="en-US" b="0" dirty="0" smtClean="0">
                <a:solidFill>
                  <a:srgbClr val="002060"/>
                </a:solidFill>
                <a:latin typeface="+mn-lt"/>
                <a:cs typeface="Calibri" panose="020F0502020204030204" pitchFamily="34" charset="0"/>
              </a:rPr>
              <a:t>the reading SOL </a:t>
            </a:r>
            <a:r>
              <a:rPr lang="en-US" b="0" u="sng" dirty="0" smtClean="0">
                <a:solidFill>
                  <a:srgbClr val="FF0000"/>
                </a:solidFill>
                <a:latin typeface="+mn-lt"/>
                <a:cs typeface="Calibri" panose="020F0502020204030204" pitchFamily="34" charset="0"/>
              </a:rPr>
              <a:t>and</a:t>
            </a:r>
            <a:r>
              <a:rPr lang="en-US" b="0" dirty="0" smtClean="0">
                <a:solidFill>
                  <a:srgbClr val="002060"/>
                </a:solidFill>
                <a:latin typeface="+mn-lt"/>
                <a:cs typeface="Calibri" panose="020F0502020204030204" pitchFamily="34" charset="0"/>
              </a:rPr>
              <a:t> ACCESS 2.0</a:t>
            </a:r>
            <a:endParaRPr lang="en-US" dirty="0">
              <a:solidFill>
                <a:srgbClr val="002060"/>
              </a:solidFill>
              <a:latin typeface="+mn-lt"/>
              <a:cs typeface="Calibri" panose="020F0502020204030204" pitchFamily="34" charset="0"/>
            </a:endParaRPr>
          </a:p>
          <a:p>
            <a:pPr marL="457200" lvl="1" indent="0">
              <a:spcBef>
                <a:spcPts val="0"/>
              </a:spcBef>
              <a:spcAft>
                <a:spcPts val="1200"/>
              </a:spcAft>
              <a:buClr>
                <a:srgbClr val="002060"/>
              </a:buClr>
              <a:buNone/>
            </a:pPr>
            <a:r>
              <a:rPr lang="en-US" b="0" dirty="0" smtClean="0">
                <a:solidFill>
                  <a:srgbClr val="002060"/>
                </a:solidFill>
                <a:latin typeface="+mn-lt"/>
                <a:cs typeface="Calibri" panose="020F0502020204030204" pitchFamily="34" charset="0"/>
              </a:rPr>
              <a:t>           OR</a:t>
            </a:r>
            <a:endParaRPr lang="en-US" dirty="0">
              <a:solidFill>
                <a:srgbClr val="002060"/>
              </a:solidFill>
              <a:latin typeface="+mn-lt"/>
              <a:cs typeface="Calibri" panose="020F0502020204030204" pitchFamily="34" charset="0"/>
            </a:endParaRPr>
          </a:p>
          <a:p>
            <a:pPr lvl="1">
              <a:spcBef>
                <a:spcPts val="0"/>
              </a:spcBef>
              <a:spcAft>
                <a:spcPts val="1200"/>
              </a:spcAft>
              <a:buClr>
                <a:srgbClr val="002060"/>
              </a:buClr>
            </a:pPr>
            <a:r>
              <a:rPr lang="en-US" dirty="0" smtClean="0">
                <a:solidFill>
                  <a:srgbClr val="002060"/>
                </a:solidFill>
                <a:latin typeface="+mn-lt"/>
                <a:cs typeface="Calibri" panose="020F0502020204030204" pitchFamily="34" charset="0"/>
              </a:rPr>
              <a:t>Do not demonstrate proficiency on</a:t>
            </a:r>
            <a:r>
              <a:rPr lang="en-US" b="0" dirty="0" smtClean="0">
                <a:solidFill>
                  <a:srgbClr val="002060"/>
                </a:solidFill>
                <a:latin typeface="+mn-lt"/>
                <a:cs typeface="Calibri" panose="020F0502020204030204" pitchFamily="34" charset="0"/>
              </a:rPr>
              <a:t> the reading SOL </a:t>
            </a:r>
            <a:r>
              <a:rPr lang="en-US" b="0" u="sng" dirty="0" smtClean="0">
                <a:solidFill>
                  <a:srgbClr val="FF0000"/>
                </a:solidFill>
                <a:latin typeface="+mn-lt"/>
                <a:cs typeface="Calibri" panose="020F0502020204030204" pitchFamily="34" charset="0"/>
              </a:rPr>
              <a:t>and</a:t>
            </a:r>
            <a:r>
              <a:rPr lang="en-US" b="0" dirty="0" smtClean="0">
                <a:solidFill>
                  <a:srgbClr val="FF0000"/>
                </a:solidFill>
                <a:latin typeface="+mn-lt"/>
                <a:cs typeface="Calibri" panose="020F0502020204030204" pitchFamily="34" charset="0"/>
              </a:rPr>
              <a:t> </a:t>
            </a:r>
            <a:r>
              <a:rPr lang="en-US" b="0" dirty="0" smtClean="0">
                <a:solidFill>
                  <a:srgbClr val="002060"/>
                </a:solidFill>
                <a:latin typeface="+mn-lt"/>
                <a:cs typeface="Calibri" panose="020F0502020204030204" pitchFamily="34" charset="0"/>
              </a:rPr>
              <a:t>the ACCESS 2.0</a:t>
            </a:r>
            <a:endParaRPr lang="en-US" b="0" dirty="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30</a:t>
            </a:fld>
            <a:endParaRPr lang="en-US" dirty="0"/>
          </a:p>
        </p:txBody>
      </p:sp>
      <p:cxnSp>
        <p:nvCxnSpPr>
          <p:cNvPr id="7" name="Straight Connector 6"/>
          <p:cNvCxnSpPr/>
          <p:nvPr/>
        </p:nvCxnSpPr>
        <p:spPr>
          <a:xfrm>
            <a:off x="6096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75793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489674249"/>
              </p:ext>
            </p:extLst>
          </p:nvPr>
        </p:nvGraphicFramePr>
        <p:xfrm>
          <a:off x="228600" y="1219200"/>
          <a:ext cx="85344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7"/>
          <p:cNvSpPr>
            <a:spLocks noGrp="1"/>
          </p:cNvSpPr>
          <p:nvPr>
            <p:ph type="title"/>
          </p:nvPr>
        </p:nvSpPr>
        <p:spPr>
          <a:xfrm>
            <a:off x="990600" y="274638"/>
            <a:ext cx="7543800" cy="1143000"/>
          </a:xfrm>
        </p:spPr>
        <p:txBody>
          <a:bodyPr>
            <a:normAutofit/>
          </a:bodyPr>
          <a:lstStyle/>
          <a:p>
            <a:r>
              <a:rPr lang="en-US" sz="2800" dirty="0" smtClean="0"/>
              <a:t>SOL Reading to ACCESS 2.0 Comparison</a:t>
            </a:r>
            <a:endParaRPr lang="en-US" sz="2800" dirty="0"/>
          </a:p>
        </p:txBody>
      </p:sp>
      <p:sp>
        <p:nvSpPr>
          <p:cNvPr id="2" name="TextBox 1"/>
          <p:cNvSpPr txBox="1"/>
          <p:nvPr/>
        </p:nvSpPr>
        <p:spPr>
          <a:xfrm>
            <a:off x="2438400" y="6208889"/>
            <a:ext cx="5166864" cy="369332"/>
          </a:xfrm>
          <a:prstGeom prst="rect">
            <a:avLst/>
          </a:prstGeom>
          <a:noFill/>
        </p:spPr>
        <p:txBody>
          <a:bodyPr vert="horz" wrap="none" rtlCol="0">
            <a:spAutoFit/>
          </a:bodyPr>
          <a:lstStyle/>
          <a:p>
            <a:r>
              <a:rPr lang="en-US" dirty="0" smtClean="0"/>
              <a:t>Consistency Rate by ACCESS 2.0 Proficiency Level  </a:t>
            </a:r>
            <a:endParaRPr lang="en-US" dirty="0"/>
          </a:p>
        </p:txBody>
      </p:sp>
      <p:cxnSp>
        <p:nvCxnSpPr>
          <p:cNvPr id="4" name="Straight Connector 3"/>
          <p:cNvCxnSpPr/>
          <p:nvPr/>
        </p:nvCxnSpPr>
        <p:spPr>
          <a:xfrm>
            <a:off x="3200400" y="5334000"/>
            <a:ext cx="1143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1752600" y="5638800"/>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3886200" y="5867400"/>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3886200" y="6172200"/>
            <a:ext cx="19050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3" name="Slide Number Placeholder 2"/>
          <p:cNvSpPr>
            <a:spLocks noGrp="1"/>
          </p:cNvSpPr>
          <p:nvPr>
            <p:ph type="sldNum" sz="quarter" idx="12"/>
          </p:nvPr>
        </p:nvSpPr>
        <p:spPr/>
        <p:txBody>
          <a:bodyPr/>
          <a:lstStyle/>
          <a:p>
            <a:fld id="{6D0EEEE1-A6EA-4FE0-9ABC-7DE90FD81D4A}" type="slidenum">
              <a:rPr lang="en-US" smtClean="0"/>
              <a:t>31</a:t>
            </a:fld>
            <a:endParaRPr lang="en-US" dirty="0"/>
          </a:p>
        </p:txBody>
      </p:sp>
    </p:spTree>
    <p:extLst>
      <p:ext uri="{BB962C8B-B14F-4D97-AF65-F5344CB8AC3E}">
        <p14:creationId xmlns:p14="http://schemas.microsoft.com/office/powerpoint/2010/main" val="860681980"/>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543800" cy="1143000"/>
          </a:xfrm>
        </p:spPr>
        <p:txBody>
          <a:bodyPr>
            <a:noAutofit/>
          </a:bodyPr>
          <a:lstStyle/>
          <a:p>
            <a:r>
              <a:rPr lang="en-US" sz="2800" dirty="0" smtClean="0"/>
              <a:t>Recommended Exit Criterion</a:t>
            </a:r>
            <a:endParaRPr lang="en-US" sz="2800" dirty="0"/>
          </a:p>
        </p:txBody>
      </p:sp>
      <p:sp>
        <p:nvSpPr>
          <p:cNvPr id="6" name="Content Placeholder 5"/>
          <p:cNvSpPr>
            <a:spLocks noGrp="1"/>
          </p:cNvSpPr>
          <p:nvPr>
            <p:ph sz="half" idx="1"/>
          </p:nvPr>
        </p:nvSpPr>
        <p:spPr>
          <a:xfrm>
            <a:off x="533400" y="1600200"/>
            <a:ext cx="7543800" cy="4648200"/>
          </a:xfrm>
        </p:spPr>
        <p:txBody>
          <a:bodyPr>
            <a:normAutofit/>
          </a:bodyPr>
          <a:lstStyle/>
          <a:p>
            <a:pPr marL="0" indent="0">
              <a:spcBef>
                <a:spcPts val="0"/>
              </a:spcBef>
              <a:spcAft>
                <a:spcPts val="1200"/>
              </a:spcAft>
              <a:buClr>
                <a:srgbClr val="002060"/>
              </a:buClr>
              <a:buNone/>
            </a:pPr>
            <a:endParaRPr lang="en-US" b="0" dirty="0">
              <a:solidFill>
                <a:srgbClr val="002060"/>
              </a:solidFill>
              <a:latin typeface="+mn-lt"/>
              <a:cs typeface="Calibri" panose="020F0502020204030204" pitchFamily="34" charset="0"/>
            </a:endParaRPr>
          </a:p>
          <a:p>
            <a:pPr marL="0" indent="0">
              <a:spcBef>
                <a:spcPts val="0"/>
              </a:spcBef>
              <a:spcAft>
                <a:spcPts val="1200"/>
              </a:spcAft>
              <a:buClr>
                <a:srgbClr val="002060"/>
              </a:buClr>
              <a:buNone/>
            </a:pPr>
            <a:r>
              <a:rPr lang="en-US" b="0" dirty="0" smtClean="0">
                <a:solidFill>
                  <a:srgbClr val="002060"/>
                </a:solidFill>
                <a:latin typeface="+mn-lt"/>
                <a:cs typeface="Calibri" panose="020F0502020204030204" pitchFamily="34" charset="0"/>
              </a:rPr>
              <a:t>Continue to use the exit criterion of  an overall proficiency level of </a:t>
            </a:r>
            <a:r>
              <a:rPr lang="en-US" u="sng" dirty="0" smtClean="0">
                <a:solidFill>
                  <a:srgbClr val="002060"/>
                </a:solidFill>
                <a:latin typeface="+mn-lt"/>
                <a:cs typeface="Calibri" panose="020F0502020204030204" pitchFamily="34" charset="0"/>
              </a:rPr>
              <a:t>4.4.</a:t>
            </a:r>
            <a:endParaRPr lang="en-US" b="0" dirty="0" smtClean="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32</a:t>
            </a:fld>
            <a:endParaRPr lang="en-US" dirty="0"/>
          </a:p>
        </p:txBody>
      </p:sp>
      <p:cxnSp>
        <p:nvCxnSpPr>
          <p:cNvPr id="7" name="Straight Connector 6"/>
          <p:cNvCxnSpPr/>
          <p:nvPr/>
        </p:nvCxnSpPr>
        <p:spPr>
          <a:xfrm>
            <a:off x="6096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4670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543800" cy="1143000"/>
          </a:xfrm>
        </p:spPr>
        <p:txBody>
          <a:bodyPr>
            <a:noAutofit/>
          </a:bodyPr>
          <a:lstStyle/>
          <a:p>
            <a:r>
              <a:rPr lang="en-US" sz="2800" dirty="0" smtClean="0"/>
              <a:t>Methodology to Determine  Student Progress</a:t>
            </a:r>
            <a:endParaRPr lang="en-US" sz="2800" dirty="0"/>
          </a:p>
        </p:txBody>
      </p:sp>
      <p:sp>
        <p:nvSpPr>
          <p:cNvPr id="6" name="Content Placeholder 5"/>
          <p:cNvSpPr>
            <a:spLocks noGrp="1"/>
          </p:cNvSpPr>
          <p:nvPr>
            <p:ph sz="half" idx="1"/>
          </p:nvPr>
        </p:nvSpPr>
        <p:spPr>
          <a:xfrm>
            <a:off x="533400" y="1600200"/>
            <a:ext cx="7543800" cy="4648200"/>
          </a:xfrm>
        </p:spPr>
        <p:txBody>
          <a:bodyPr>
            <a:normAutofit fontScale="92500" lnSpcReduction="20000"/>
          </a:bodyPr>
          <a:lstStyle/>
          <a:p>
            <a:pPr>
              <a:spcBef>
                <a:spcPts val="0"/>
              </a:spcBef>
              <a:spcAft>
                <a:spcPts val="1200"/>
              </a:spcAft>
              <a:buClr>
                <a:srgbClr val="002060"/>
              </a:buClr>
            </a:pPr>
            <a:r>
              <a:rPr lang="en-US" sz="2400" b="0" dirty="0" smtClean="0">
                <a:solidFill>
                  <a:srgbClr val="002060"/>
                </a:solidFill>
                <a:latin typeface="+mn-lt"/>
                <a:cs typeface="Calibri" panose="020F0502020204030204" pitchFamily="34" charset="0"/>
              </a:rPr>
              <a:t>Analyzed current year and previous year ACCESS 2.0 data using the new scale to determine mean or average gains </a:t>
            </a:r>
            <a:endParaRPr lang="en-US" sz="2400" b="0" dirty="0">
              <a:solidFill>
                <a:srgbClr val="002060"/>
              </a:solidFill>
              <a:latin typeface="+mn-lt"/>
              <a:cs typeface="Calibri" panose="020F0502020204030204" pitchFamily="34" charset="0"/>
            </a:endParaRPr>
          </a:p>
          <a:p>
            <a:pPr>
              <a:spcBef>
                <a:spcPts val="0"/>
              </a:spcBef>
              <a:spcAft>
                <a:spcPts val="1200"/>
              </a:spcAft>
              <a:buClr>
                <a:srgbClr val="002060"/>
              </a:buClr>
            </a:pPr>
            <a:r>
              <a:rPr lang="en-US" sz="2400" b="0" dirty="0" smtClean="0">
                <a:solidFill>
                  <a:srgbClr val="002060"/>
                </a:solidFill>
                <a:latin typeface="+mn-lt"/>
                <a:cs typeface="Calibri" panose="020F0502020204030204" pitchFamily="34" charset="0"/>
              </a:rPr>
              <a:t>Compared data using several grade clusters and proficiency level groupings to identify which could be combined</a:t>
            </a:r>
          </a:p>
          <a:p>
            <a:pPr lvl="1">
              <a:spcBef>
                <a:spcPts val="0"/>
              </a:spcBef>
              <a:spcAft>
                <a:spcPts val="1200"/>
              </a:spcAft>
              <a:buClr>
                <a:srgbClr val="002060"/>
              </a:buClr>
            </a:pPr>
            <a:r>
              <a:rPr lang="en-US" sz="2200" dirty="0" smtClean="0">
                <a:solidFill>
                  <a:srgbClr val="002060"/>
                </a:solidFill>
                <a:latin typeface="+mn-lt"/>
                <a:cs typeface="Calibri" panose="020F0502020204030204" pitchFamily="34" charset="0"/>
              </a:rPr>
              <a:t>Grade clusters </a:t>
            </a:r>
          </a:p>
          <a:p>
            <a:pPr lvl="2">
              <a:spcBef>
                <a:spcPts val="0"/>
              </a:spcBef>
              <a:spcAft>
                <a:spcPts val="1200"/>
              </a:spcAft>
              <a:buClr>
                <a:srgbClr val="002060"/>
              </a:buClr>
            </a:pPr>
            <a:r>
              <a:rPr lang="en-US" sz="2200" dirty="0" smtClean="0">
                <a:solidFill>
                  <a:srgbClr val="002060"/>
                </a:solidFill>
                <a:latin typeface="+mn-lt"/>
                <a:cs typeface="Calibri" panose="020F0502020204030204" pitchFamily="34" charset="0"/>
              </a:rPr>
              <a:t>K-2</a:t>
            </a:r>
          </a:p>
          <a:p>
            <a:pPr lvl="2">
              <a:spcBef>
                <a:spcPts val="0"/>
              </a:spcBef>
              <a:spcAft>
                <a:spcPts val="1200"/>
              </a:spcAft>
              <a:buClr>
                <a:srgbClr val="002060"/>
              </a:buClr>
            </a:pPr>
            <a:r>
              <a:rPr lang="en-US" sz="2200" dirty="0" smtClean="0">
                <a:solidFill>
                  <a:srgbClr val="002060"/>
                </a:solidFill>
                <a:latin typeface="+mn-lt"/>
                <a:cs typeface="Calibri" panose="020F0502020204030204" pitchFamily="34" charset="0"/>
              </a:rPr>
              <a:t>3-5 </a:t>
            </a:r>
          </a:p>
          <a:p>
            <a:pPr lvl="2">
              <a:spcBef>
                <a:spcPts val="0"/>
              </a:spcBef>
              <a:spcAft>
                <a:spcPts val="1200"/>
              </a:spcAft>
              <a:buClr>
                <a:srgbClr val="002060"/>
              </a:buClr>
            </a:pPr>
            <a:r>
              <a:rPr lang="en-US" sz="2200" dirty="0" smtClean="0">
                <a:solidFill>
                  <a:srgbClr val="002060"/>
                </a:solidFill>
                <a:latin typeface="+mn-lt"/>
                <a:cs typeface="Calibri" panose="020F0502020204030204" pitchFamily="34" charset="0"/>
              </a:rPr>
              <a:t>6-12</a:t>
            </a:r>
          </a:p>
          <a:p>
            <a:pPr lvl="1">
              <a:spcBef>
                <a:spcPts val="0"/>
              </a:spcBef>
              <a:spcAft>
                <a:spcPts val="1200"/>
              </a:spcAft>
              <a:buClr>
                <a:srgbClr val="002060"/>
              </a:buClr>
            </a:pPr>
            <a:r>
              <a:rPr lang="en-US" sz="2200" dirty="0" smtClean="0">
                <a:solidFill>
                  <a:srgbClr val="002060"/>
                </a:solidFill>
                <a:latin typeface="+mn-lt"/>
                <a:cs typeface="Calibri" panose="020F0502020204030204" pitchFamily="34" charset="0"/>
              </a:rPr>
              <a:t>Proficiency levels </a:t>
            </a:r>
          </a:p>
          <a:p>
            <a:pPr lvl="2">
              <a:spcBef>
                <a:spcPts val="0"/>
              </a:spcBef>
              <a:spcAft>
                <a:spcPts val="1200"/>
              </a:spcAft>
              <a:buClr>
                <a:srgbClr val="002060"/>
              </a:buClr>
            </a:pPr>
            <a:r>
              <a:rPr lang="en-US" sz="2200" dirty="0" smtClean="0">
                <a:solidFill>
                  <a:srgbClr val="002060"/>
                </a:solidFill>
                <a:latin typeface="+mn-lt"/>
                <a:cs typeface="Calibri" panose="020F0502020204030204" pitchFamily="34" charset="0"/>
              </a:rPr>
              <a:t>1.0-2.4</a:t>
            </a:r>
          </a:p>
          <a:p>
            <a:pPr lvl="2">
              <a:spcBef>
                <a:spcPts val="0"/>
              </a:spcBef>
              <a:spcAft>
                <a:spcPts val="1200"/>
              </a:spcAft>
              <a:buClr>
                <a:srgbClr val="002060"/>
              </a:buClr>
            </a:pPr>
            <a:r>
              <a:rPr lang="en-US" sz="2200" dirty="0" smtClean="0">
                <a:solidFill>
                  <a:srgbClr val="002060"/>
                </a:solidFill>
                <a:latin typeface="+mn-lt"/>
                <a:cs typeface="Calibri" panose="020F0502020204030204" pitchFamily="34" charset="0"/>
              </a:rPr>
              <a:t>2.5-3.4</a:t>
            </a:r>
          </a:p>
          <a:p>
            <a:pPr lvl="2">
              <a:spcBef>
                <a:spcPts val="0"/>
              </a:spcBef>
              <a:spcAft>
                <a:spcPts val="1200"/>
              </a:spcAft>
              <a:buClr>
                <a:srgbClr val="002060"/>
              </a:buClr>
            </a:pPr>
            <a:r>
              <a:rPr lang="en-US" sz="2200" b="0" dirty="0" smtClean="0">
                <a:solidFill>
                  <a:srgbClr val="002060"/>
                </a:solidFill>
                <a:latin typeface="+mn-lt"/>
                <a:cs typeface="Calibri" panose="020F0502020204030204" pitchFamily="34" charset="0"/>
              </a:rPr>
              <a:t>3.5-4.4</a:t>
            </a:r>
          </a:p>
          <a:p>
            <a:pPr lvl="1">
              <a:spcBef>
                <a:spcPts val="0"/>
              </a:spcBef>
              <a:spcAft>
                <a:spcPts val="1200"/>
              </a:spcAft>
              <a:buClr>
                <a:srgbClr val="002060"/>
              </a:buClr>
            </a:pPr>
            <a:endParaRPr lang="en-US" dirty="0">
              <a:solidFill>
                <a:srgbClr val="002060"/>
              </a:solidFill>
              <a:latin typeface="+mn-lt"/>
              <a:cs typeface="Calibri" panose="020F0502020204030204" pitchFamily="34" charset="0"/>
            </a:endParaRPr>
          </a:p>
          <a:p>
            <a:pPr lvl="1">
              <a:spcBef>
                <a:spcPts val="0"/>
              </a:spcBef>
              <a:spcAft>
                <a:spcPts val="1200"/>
              </a:spcAft>
              <a:buClr>
                <a:srgbClr val="002060"/>
              </a:buClr>
            </a:pPr>
            <a:endParaRPr lang="en-US" dirty="0" smtClean="0">
              <a:solidFill>
                <a:srgbClr val="002060"/>
              </a:solidFill>
              <a:latin typeface="+mn-lt"/>
              <a:cs typeface="Calibri" panose="020F0502020204030204" pitchFamily="34" charset="0"/>
            </a:endParaRPr>
          </a:p>
          <a:p>
            <a:pPr lvl="1">
              <a:spcBef>
                <a:spcPts val="0"/>
              </a:spcBef>
              <a:spcAft>
                <a:spcPts val="1200"/>
              </a:spcAft>
              <a:buClr>
                <a:srgbClr val="002060"/>
              </a:buClr>
            </a:pPr>
            <a:endParaRPr lang="en-US" dirty="0" smtClean="0">
              <a:solidFill>
                <a:srgbClr val="002060"/>
              </a:solidFill>
              <a:latin typeface="+mn-lt"/>
              <a:cs typeface="Calibri" panose="020F0502020204030204" pitchFamily="34" charset="0"/>
            </a:endParaRPr>
          </a:p>
          <a:p>
            <a:pPr lvl="1">
              <a:spcBef>
                <a:spcPts val="0"/>
              </a:spcBef>
              <a:spcAft>
                <a:spcPts val="1200"/>
              </a:spcAft>
              <a:buClr>
                <a:srgbClr val="002060"/>
              </a:buClr>
            </a:pPr>
            <a:endParaRPr lang="en-US" b="0" dirty="0" smtClean="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33</a:t>
            </a:fld>
            <a:endParaRPr lang="en-US" dirty="0"/>
          </a:p>
        </p:txBody>
      </p:sp>
      <p:cxnSp>
        <p:nvCxnSpPr>
          <p:cNvPr id="7" name="Straight Connector 6"/>
          <p:cNvCxnSpPr/>
          <p:nvPr/>
        </p:nvCxnSpPr>
        <p:spPr>
          <a:xfrm>
            <a:off x="6096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5812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4800"/>
            <a:ext cx="7543800" cy="1143000"/>
          </a:xfrm>
        </p:spPr>
        <p:txBody>
          <a:bodyPr>
            <a:noAutofit/>
          </a:bodyPr>
          <a:lstStyle/>
          <a:p>
            <a:r>
              <a:rPr lang="en-US" sz="2800" dirty="0" smtClean="0"/>
              <a:t>Recommended ACCESS 2.0 </a:t>
            </a:r>
            <a:br>
              <a:rPr lang="en-US" sz="2800" dirty="0" smtClean="0"/>
            </a:br>
            <a:r>
              <a:rPr lang="en-US" sz="2800" dirty="0" smtClean="0"/>
              <a:t>Student Progress Requirements</a:t>
            </a:r>
            <a:endParaRPr lang="en-US" sz="2800" dirty="0"/>
          </a:p>
        </p:txBody>
      </p:sp>
      <p:sp>
        <p:nvSpPr>
          <p:cNvPr id="4" name="Slide Number Placeholder 3"/>
          <p:cNvSpPr>
            <a:spLocks noGrp="1"/>
          </p:cNvSpPr>
          <p:nvPr>
            <p:ph type="sldNum" sz="quarter" idx="12"/>
          </p:nvPr>
        </p:nvSpPr>
        <p:spPr/>
        <p:txBody>
          <a:bodyPr/>
          <a:lstStyle/>
          <a:p>
            <a:fld id="{0E35F3BA-FE8B-4E36-87EF-206F94BD42EB}" type="slidenum">
              <a:rPr lang="en-US" smtClean="0"/>
              <a:pPr/>
              <a:t>34</a:t>
            </a:fld>
            <a:endParaRPr lang="en-US" dirty="0"/>
          </a:p>
        </p:txBody>
      </p:sp>
      <p:cxnSp>
        <p:nvCxnSpPr>
          <p:cNvPr id="7" name="Straight Connector 6"/>
          <p:cNvCxnSpPr/>
          <p:nvPr/>
        </p:nvCxnSpPr>
        <p:spPr>
          <a:xfrm>
            <a:off x="6096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947566433"/>
              </p:ext>
            </p:extLst>
          </p:nvPr>
        </p:nvGraphicFramePr>
        <p:xfrm>
          <a:off x="381000" y="2133600"/>
          <a:ext cx="7696200" cy="2569618"/>
        </p:xfrm>
        <a:graphic>
          <a:graphicData uri="http://schemas.openxmlformats.org/drawingml/2006/table">
            <a:tbl>
              <a:tblPr firstRow="1" bandRow="1">
                <a:tableStyleId>{5940675A-B579-460E-94D1-54222C63F5DA}</a:tableStyleId>
              </a:tblPr>
              <a:tblGrid>
                <a:gridCol w="1924050">
                  <a:extLst>
                    <a:ext uri="{9D8B030D-6E8A-4147-A177-3AD203B41FA5}">
                      <a16:colId xmlns:a16="http://schemas.microsoft.com/office/drawing/2014/main" xmlns="" val="20000"/>
                    </a:ext>
                  </a:extLst>
                </a:gridCol>
                <a:gridCol w="1924050">
                  <a:extLst>
                    <a:ext uri="{9D8B030D-6E8A-4147-A177-3AD203B41FA5}">
                      <a16:colId xmlns:a16="http://schemas.microsoft.com/office/drawing/2014/main" xmlns="" val="20001"/>
                    </a:ext>
                  </a:extLst>
                </a:gridCol>
                <a:gridCol w="1924050">
                  <a:extLst>
                    <a:ext uri="{9D8B030D-6E8A-4147-A177-3AD203B41FA5}">
                      <a16:colId xmlns:a16="http://schemas.microsoft.com/office/drawing/2014/main" xmlns="" val="20002"/>
                    </a:ext>
                  </a:extLst>
                </a:gridCol>
                <a:gridCol w="1924050">
                  <a:extLst>
                    <a:ext uri="{9D8B030D-6E8A-4147-A177-3AD203B41FA5}">
                      <a16:colId xmlns:a16="http://schemas.microsoft.com/office/drawing/2014/main" xmlns="" val="20003"/>
                    </a:ext>
                  </a:extLst>
                </a:gridCol>
              </a:tblGrid>
              <a:tr h="457201">
                <a:tc gridSpan="4">
                  <a:txBody>
                    <a:bodyPr/>
                    <a:lstStyle/>
                    <a:p>
                      <a:pPr algn="ctr"/>
                      <a:r>
                        <a:rPr lang="en-US" sz="2400" baseline="0" dirty="0" smtClean="0"/>
                        <a:t>Composite Proficiency Level Gains</a:t>
                      </a:r>
                      <a:endParaRPr lang="en-US" sz="24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914400">
                <a:tc>
                  <a:txBody>
                    <a:bodyPr/>
                    <a:lstStyle/>
                    <a:p>
                      <a:pPr algn="ctr"/>
                      <a:r>
                        <a:rPr lang="en-US" dirty="0" smtClean="0"/>
                        <a:t>Proficiency Level (2015-2016</a:t>
                      </a:r>
                      <a:r>
                        <a:rPr lang="en-US" baseline="0" dirty="0" smtClean="0"/>
                        <a:t> Assessment)</a:t>
                      </a:r>
                      <a:endParaRPr lang="en-US" b="1" dirty="0"/>
                    </a:p>
                  </a:txBody>
                  <a:tcPr/>
                </a:tc>
                <a:tc>
                  <a:txBody>
                    <a:bodyPr/>
                    <a:lstStyle/>
                    <a:p>
                      <a:pPr algn="ctr"/>
                      <a:r>
                        <a:rPr lang="en-US" dirty="0" smtClean="0"/>
                        <a:t>Grades K-2</a:t>
                      </a:r>
                      <a:endParaRPr lang="en-US" b="1" dirty="0"/>
                    </a:p>
                  </a:txBody>
                  <a:tcPr/>
                </a:tc>
                <a:tc>
                  <a:txBody>
                    <a:bodyPr/>
                    <a:lstStyle/>
                    <a:p>
                      <a:pPr algn="ctr"/>
                      <a:r>
                        <a:rPr lang="en-US" dirty="0" smtClean="0"/>
                        <a:t>Grades</a:t>
                      </a:r>
                      <a:r>
                        <a:rPr lang="en-US" baseline="0" dirty="0" smtClean="0"/>
                        <a:t> 3-5</a:t>
                      </a:r>
                      <a:endParaRPr lang="en-US" b="1" dirty="0"/>
                    </a:p>
                  </a:txBody>
                  <a:tcPr/>
                </a:tc>
                <a:tc>
                  <a:txBody>
                    <a:bodyPr/>
                    <a:lstStyle/>
                    <a:p>
                      <a:pPr algn="ctr"/>
                      <a:r>
                        <a:rPr lang="en-US" dirty="0" smtClean="0"/>
                        <a:t>Grades 6-12</a:t>
                      </a:r>
                      <a:endParaRPr lang="en-US" b="1" dirty="0"/>
                    </a:p>
                  </a:txBody>
                  <a:tcPr/>
                </a:tc>
                <a:extLst>
                  <a:ext uri="{0D108BD9-81ED-4DB2-BD59-A6C34878D82A}">
                    <a16:rowId xmlns:a16="http://schemas.microsoft.com/office/drawing/2014/main" xmlns="" val="10001"/>
                  </a:ext>
                </a:extLst>
              </a:tr>
              <a:tr h="399339">
                <a:tc>
                  <a:txBody>
                    <a:bodyPr/>
                    <a:lstStyle/>
                    <a:p>
                      <a:pPr algn="ctr"/>
                      <a:r>
                        <a:rPr lang="en-US" dirty="0" smtClean="0"/>
                        <a:t>1.0-2.4</a:t>
                      </a:r>
                      <a:endParaRPr lang="en-US" b="1" dirty="0"/>
                    </a:p>
                  </a:txBody>
                  <a:tcPr/>
                </a:tc>
                <a:tc>
                  <a:txBody>
                    <a:bodyPr/>
                    <a:lstStyle/>
                    <a:p>
                      <a:pPr algn="ctr"/>
                      <a:r>
                        <a:rPr lang="en-US" dirty="0" smtClean="0"/>
                        <a:t>1.0</a:t>
                      </a:r>
                      <a:endParaRPr lang="en-US" b="1" dirty="0"/>
                    </a:p>
                  </a:txBody>
                  <a:tcPr/>
                </a:tc>
                <a:tc>
                  <a:txBody>
                    <a:bodyPr/>
                    <a:lstStyle/>
                    <a:p>
                      <a:pPr algn="ctr"/>
                      <a:r>
                        <a:rPr lang="en-US" dirty="0" smtClean="0"/>
                        <a:t>0.7</a:t>
                      </a:r>
                      <a:endParaRPr lang="en-US" b="1" dirty="0"/>
                    </a:p>
                  </a:txBody>
                  <a:tcPr/>
                </a:tc>
                <a:tc>
                  <a:txBody>
                    <a:bodyPr/>
                    <a:lstStyle/>
                    <a:p>
                      <a:pPr algn="ctr"/>
                      <a:r>
                        <a:rPr lang="en-US" dirty="0" smtClean="0"/>
                        <a:t>0.4</a:t>
                      </a:r>
                      <a:endParaRPr lang="en-US" b="1" dirty="0"/>
                    </a:p>
                  </a:txBody>
                  <a:tcPr/>
                </a:tc>
                <a:extLst>
                  <a:ext uri="{0D108BD9-81ED-4DB2-BD59-A6C34878D82A}">
                    <a16:rowId xmlns:a16="http://schemas.microsoft.com/office/drawing/2014/main" xmlns="" val="10002"/>
                  </a:ext>
                </a:extLst>
              </a:tr>
              <a:tr h="399339">
                <a:tc>
                  <a:txBody>
                    <a:bodyPr/>
                    <a:lstStyle/>
                    <a:p>
                      <a:pPr algn="ctr"/>
                      <a:r>
                        <a:rPr lang="en-US" dirty="0" smtClean="0"/>
                        <a:t>2.5-3.4</a:t>
                      </a:r>
                      <a:endParaRPr lang="en-US" b="1" dirty="0"/>
                    </a:p>
                  </a:txBody>
                  <a:tcPr/>
                </a:tc>
                <a:tc>
                  <a:txBody>
                    <a:bodyPr/>
                    <a:lstStyle/>
                    <a:p>
                      <a:pPr algn="ctr"/>
                      <a:r>
                        <a:rPr lang="en-US" dirty="0" smtClean="0"/>
                        <a:t>0.4</a:t>
                      </a:r>
                      <a:endParaRPr lang="en-US" b="1" dirty="0"/>
                    </a:p>
                  </a:txBody>
                  <a:tcPr/>
                </a:tc>
                <a:tc>
                  <a:txBody>
                    <a:bodyPr/>
                    <a:lstStyle/>
                    <a:p>
                      <a:pPr algn="ctr"/>
                      <a:r>
                        <a:rPr lang="en-US" dirty="0" smtClean="0"/>
                        <a:t>0.4</a:t>
                      </a:r>
                      <a:endParaRPr lang="en-US" b="1" dirty="0"/>
                    </a:p>
                  </a:txBody>
                  <a:tcPr/>
                </a:tc>
                <a:tc>
                  <a:txBody>
                    <a:bodyPr/>
                    <a:lstStyle/>
                    <a:p>
                      <a:pPr algn="ctr"/>
                      <a:r>
                        <a:rPr lang="en-US" dirty="0" smtClean="0"/>
                        <a:t>0.2</a:t>
                      </a:r>
                      <a:endParaRPr lang="en-US" b="1" dirty="0"/>
                    </a:p>
                  </a:txBody>
                  <a:tcPr/>
                </a:tc>
                <a:extLst>
                  <a:ext uri="{0D108BD9-81ED-4DB2-BD59-A6C34878D82A}">
                    <a16:rowId xmlns:a16="http://schemas.microsoft.com/office/drawing/2014/main" xmlns="" val="10003"/>
                  </a:ext>
                </a:extLst>
              </a:tr>
              <a:tr h="399339">
                <a:tc>
                  <a:txBody>
                    <a:bodyPr/>
                    <a:lstStyle/>
                    <a:p>
                      <a:pPr algn="ctr"/>
                      <a:r>
                        <a:rPr lang="en-US" dirty="0" smtClean="0"/>
                        <a:t>3.5-4.4</a:t>
                      </a:r>
                      <a:endParaRPr lang="en-US" b="1" dirty="0"/>
                    </a:p>
                  </a:txBody>
                  <a:tcPr/>
                </a:tc>
                <a:tc>
                  <a:txBody>
                    <a:bodyPr/>
                    <a:lstStyle/>
                    <a:p>
                      <a:pPr algn="ctr"/>
                      <a:r>
                        <a:rPr lang="en-US" dirty="0" smtClean="0"/>
                        <a:t>0.2</a:t>
                      </a:r>
                      <a:endParaRPr lang="en-US" b="1" dirty="0"/>
                    </a:p>
                  </a:txBody>
                  <a:tcPr/>
                </a:tc>
                <a:tc>
                  <a:txBody>
                    <a:bodyPr/>
                    <a:lstStyle/>
                    <a:p>
                      <a:pPr algn="ctr"/>
                      <a:r>
                        <a:rPr lang="en-US" dirty="0" smtClean="0"/>
                        <a:t>0.2</a:t>
                      </a:r>
                      <a:endParaRPr lang="en-US" b="1" dirty="0"/>
                    </a:p>
                  </a:txBody>
                  <a:tcPr/>
                </a:tc>
                <a:tc>
                  <a:txBody>
                    <a:bodyPr/>
                    <a:lstStyle/>
                    <a:p>
                      <a:pPr algn="ctr"/>
                      <a:r>
                        <a:rPr lang="en-US" dirty="0" smtClean="0"/>
                        <a:t>0.1</a:t>
                      </a:r>
                      <a:endParaRPr lang="en-US"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708456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7543800" cy="1143000"/>
          </a:xfrm>
        </p:spPr>
        <p:txBody>
          <a:bodyPr>
            <a:noAutofit/>
          </a:bodyPr>
          <a:lstStyle/>
          <a:p>
            <a:r>
              <a:rPr lang="en-US" sz="2800" dirty="0" smtClean="0"/>
              <a:t>Methodology to Determine School Progress</a:t>
            </a:r>
            <a:endParaRPr lang="en-US" sz="2800" dirty="0"/>
          </a:p>
        </p:txBody>
      </p:sp>
      <p:sp>
        <p:nvSpPr>
          <p:cNvPr id="6" name="Content Placeholder 5"/>
          <p:cNvSpPr>
            <a:spLocks noGrp="1"/>
          </p:cNvSpPr>
          <p:nvPr>
            <p:ph sz="half" idx="1"/>
          </p:nvPr>
        </p:nvSpPr>
        <p:spPr>
          <a:xfrm>
            <a:off x="304800" y="1447800"/>
            <a:ext cx="7772400" cy="3429000"/>
          </a:xfrm>
        </p:spPr>
        <p:txBody>
          <a:bodyPr>
            <a:normAutofit/>
          </a:bodyPr>
          <a:lstStyle/>
          <a:p>
            <a:pPr lvl="1">
              <a:spcBef>
                <a:spcPts val="0"/>
              </a:spcBef>
              <a:spcAft>
                <a:spcPts val="1200"/>
              </a:spcAft>
              <a:buClr>
                <a:srgbClr val="002060"/>
              </a:buClr>
            </a:pPr>
            <a:r>
              <a:rPr lang="en-US" sz="2000" dirty="0" smtClean="0">
                <a:solidFill>
                  <a:srgbClr val="002060"/>
                </a:solidFill>
                <a:latin typeface="+mn-lt"/>
                <a:cs typeface="Calibri" panose="020F0502020204030204" pitchFamily="34" charset="0"/>
              </a:rPr>
              <a:t>Identified schools with 30 or more EL students that had 2015-2016 and 2016-2017 composite scores</a:t>
            </a:r>
          </a:p>
          <a:p>
            <a:pPr lvl="1">
              <a:spcBef>
                <a:spcPts val="0"/>
              </a:spcBef>
              <a:spcAft>
                <a:spcPts val="1200"/>
              </a:spcAft>
              <a:buClr>
                <a:srgbClr val="002060"/>
              </a:buClr>
            </a:pPr>
            <a:r>
              <a:rPr lang="en-US" sz="2000" dirty="0" smtClean="0">
                <a:solidFill>
                  <a:srgbClr val="002060"/>
                </a:solidFill>
                <a:latin typeface="+mn-lt"/>
                <a:cs typeface="Calibri" panose="020F0502020204030204" pitchFamily="34" charset="0"/>
              </a:rPr>
              <a:t>Determined the percentile rankings – the percentage of ELs that met the student progress targets – from  the 10</a:t>
            </a:r>
            <a:r>
              <a:rPr lang="en-US" sz="2000" baseline="30000" dirty="0" smtClean="0">
                <a:solidFill>
                  <a:srgbClr val="002060"/>
                </a:solidFill>
                <a:latin typeface="+mn-lt"/>
                <a:cs typeface="Calibri" panose="020F0502020204030204" pitchFamily="34" charset="0"/>
              </a:rPr>
              <a:t>th</a:t>
            </a:r>
            <a:r>
              <a:rPr lang="en-US" sz="2000" dirty="0" smtClean="0">
                <a:solidFill>
                  <a:srgbClr val="002060"/>
                </a:solidFill>
                <a:latin typeface="+mn-lt"/>
                <a:cs typeface="Calibri" panose="020F0502020204030204" pitchFamily="34" charset="0"/>
              </a:rPr>
              <a:t> to the 90</a:t>
            </a:r>
            <a:r>
              <a:rPr lang="en-US" sz="2000" baseline="30000" dirty="0" smtClean="0">
                <a:solidFill>
                  <a:srgbClr val="002060"/>
                </a:solidFill>
                <a:latin typeface="+mn-lt"/>
                <a:cs typeface="Calibri" panose="020F0502020204030204" pitchFamily="34" charset="0"/>
              </a:rPr>
              <a:t>th</a:t>
            </a:r>
            <a:r>
              <a:rPr lang="en-US" sz="2000" dirty="0" smtClean="0">
                <a:solidFill>
                  <a:srgbClr val="002060"/>
                </a:solidFill>
                <a:latin typeface="+mn-lt"/>
                <a:cs typeface="Calibri" panose="020F0502020204030204" pitchFamily="34" charset="0"/>
              </a:rPr>
              <a:t> percentile of students who met the student progress targets </a:t>
            </a:r>
          </a:p>
          <a:p>
            <a:pPr lvl="1">
              <a:spcBef>
                <a:spcPts val="0"/>
              </a:spcBef>
              <a:spcAft>
                <a:spcPts val="1200"/>
              </a:spcAft>
              <a:buClr>
                <a:srgbClr val="002060"/>
              </a:buClr>
            </a:pPr>
            <a:r>
              <a:rPr lang="en-US" sz="2000" dirty="0" smtClean="0">
                <a:solidFill>
                  <a:srgbClr val="002060"/>
                </a:solidFill>
                <a:latin typeface="+mn-lt"/>
                <a:cs typeface="Calibri" panose="020F0502020204030204" pitchFamily="34" charset="0"/>
              </a:rPr>
              <a:t>Used the 20</a:t>
            </a:r>
            <a:r>
              <a:rPr lang="en-US" sz="2000" baseline="30000" dirty="0" smtClean="0">
                <a:solidFill>
                  <a:srgbClr val="002060"/>
                </a:solidFill>
                <a:latin typeface="+mn-lt"/>
                <a:cs typeface="Calibri" panose="020F0502020204030204" pitchFamily="34" charset="0"/>
              </a:rPr>
              <a:t>th</a:t>
            </a:r>
            <a:r>
              <a:rPr lang="en-US" sz="2000" dirty="0" smtClean="0">
                <a:solidFill>
                  <a:srgbClr val="002060"/>
                </a:solidFill>
                <a:latin typeface="+mn-lt"/>
                <a:cs typeface="Calibri" panose="020F0502020204030204" pitchFamily="34" charset="0"/>
              </a:rPr>
              <a:t> percentile ranking as the baseline and the 75</a:t>
            </a:r>
            <a:r>
              <a:rPr lang="en-US" sz="2000" baseline="30000" dirty="0" smtClean="0">
                <a:solidFill>
                  <a:srgbClr val="002060"/>
                </a:solidFill>
                <a:latin typeface="+mn-lt"/>
                <a:cs typeface="Calibri" panose="020F0502020204030204" pitchFamily="34" charset="0"/>
              </a:rPr>
              <a:t>th</a:t>
            </a:r>
            <a:r>
              <a:rPr lang="en-US" sz="2000" dirty="0" smtClean="0">
                <a:solidFill>
                  <a:srgbClr val="002060"/>
                </a:solidFill>
                <a:latin typeface="+mn-lt"/>
                <a:cs typeface="Calibri" panose="020F0502020204030204" pitchFamily="34" charset="0"/>
              </a:rPr>
              <a:t> percentile ranking as the long term goal</a:t>
            </a:r>
          </a:p>
          <a:p>
            <a:pPr lvl="1">
              <a:spcBef>
                <a:spcPts val="0"/>
              </a:spcBef>
              <a:spcAft>
                <a:spcPts val="1200"/>
              </a:spcAft>
              <a:buClr>
                <a:srgbClr val="002060"/>
              </a:buClr>
            </a:pPr>
            <a:endParaRPr lang="en-US" dirty="0" smtClean="0">
              <a:solidFill>
                <a:srgbClr val="002060"/>
              </a:solidFill>
              <a:latin typeface="+mn-lt"/>
              <a:cs typeface="Calibri" panose="020F0502020204030204" pitchFamily="34" charset="0"/>
            </a:endParaRPr>
          </a:p>
          <a:p>
            <a:pPr lvl="1">
              <a:spcBef>
                <a:spcPts val="0"/>
              </a:spcBef>
              <a:spcAft>
                <a:spcPts val="1200"/>
              </a:spcAft>
              <a:buClr>
                <a:srgbClr val="002060"/>
              </a:buClr>
            </a:pPr>
            <a:endParaRPr lang="en-US" b="0" dirty="0" smtClean="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35</a:t>
            </a:fld>
            <a:endParaRPr lang="en-US" dirty="0"/>
          </a:p>
        </p:txBody>
      </p:sp>
      <p:cxnSp>
        <p:nvCxnSpPr>
          <p:cNvPr id="7" name="Straight Connector 6"/>
          <p:cNvCxnSpPr/>
          <p:nvPr/>
        </p:nvCxnSpPr>
        <p:spPr>
          <a:xfrm>
            <a:off x="6096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val="2012093945"/>
              </p:ext>
            </p:extLst>
          </p:nvPr>
        </p:nvGraphicFramePr>
        <p:xfrm>
          <a:off x="457200" y="4419600"/>
          <a:ext cx="7696197" cy="1447800"/>
        </p:xfrm>
        <a:graphic>
          <a:graphicData uri="http://schemas.openxmlformats.org/drawingml/2006/table">
            <a:tbl>
              <a:tblPr firstRow="1" bandRow="1">
                <a:tableStyleId>{5940675A-B579-460E-94D1-54222C63F5DA}</a:tableStyleId>
              </a:tblPr>
              <a:tblGrid>
                <a:gridCol w="855133">
                  <a:extLst>
                    <a:ext uri="{9D8B030D-6E8A-4147-A177-3AD203B41FA5}">
                      <a16:colId xmlns:a16="http://schemas.microsoft.com/office/drawing/2014/main" xmlns="" val="20000"/>
                    </a:ext>
                  </a:extLst>
                </a:gridCol>
                <a:gridCol w="855133">
                  <a:extLst>
                    <a:ext uri="{9D8B030D-6E8A-4147-A177-3AD203B41FA5}">
                      <a16:colId xmlns:a16="http://schemas.microsoft.com/office/drawing/2014/main" xmlns="" val="20001"/>
                    </a:ext>
                  </a:extLst>
                </a:gridCol>
                <a:gridCol w="855133">
                  <a:extLst>
                    <a:ext uri="{9D8B030D-6E8A-4147-A177-3AD203B41FA5}">
                      <a16:colId xmlns:a16="http://schemas.microsoft.com/office/drawing/2014/main" xmlns="" val="20002"/>
                    </a:ext>
                  </a:extLst>
                </a:gridCol>
                <a:gridCol w="855133">
                  <a:extLst>
                    <a:ext uri="{9D8B030D-6E8A-4147-A177-3AD203B41FA5}">
                      <a16:colId xmlns:a16="http://schemas.microsoft.com/office/drawing/2014/main" xmlns="" val="20003"/>
                    </a:ext>
                  </a:extLst>
                </a:gridCol>
                <a:gridCol w="855133">
                  <a:extLst>
                    <a:ext uri="{9D8B030D-6E8A-4147-A177-3AD203B41FA5}">
                      <a16:colId xmlns:a16="http://schemas.microsoft.com/office/drawing/2014/main" xmlns="" val="20004"/>
                    </a:ext>
                  </a:extLst>
                </a:gridCol>
                <a:gridCol w="855133">
                  <a:extLst>
                    <a:ext uri="{9D8B030D-6E8A-4147-A177-3AD203B41FA5}">
                      <a16:colId xmlns:a16="http://schemas.microsoft.com/office/drawing/2014/main" xmlns="" val="20005"/>
                    </a:ext>
                  </a:extLst>
                </a:gridCol>
                <a:gridCol w="855133">
                  <a:extLst>
                    <a:ext uri="{9D8B030D-6E8A-4147-A177-3AD203B41FA5}">
                      <a16:colId xmlns:a16="http://schemas.microsoft.com/office/drawing/2014/main" xmlns="" val="20006"/>
                    </a:ext>
                  </a:extLst>
                </a:gridCol>
                <a:gridCol w="855133">
                  <a:extLst>
                    <a:ext uri="{9D8B030D-6E8A-4147-A177-3AD203B41FA5}">
                      <a16:colId xmlns:a16="http://schemas.microsoft.com/office/drawing/2014/main" xmlns="" val="20007"/>
                    </a:ext>
                  </a:extLst>
                </a:gridCol>
                <a:gridCol w="855133">
                  <a:extLst>
                    <a:ext uri="{9D8B030D-6E8A-4147-A177-3AD203B41FA5}">
                      <a16:colId xmlns:a16="http://schemas.microsoft.com/office/drawing/2014/main" xmlns="" val="20008"/>
                    </a:ext>
                  </a:extLst>
                </a:gridCol>
              </a:tblGrid>
              <a:tr h="482600">
                <a:tc gridSpan="9">
                  <a:txBody>
                    <a:bodyPr/>
                    <a:lstStyle/>
                    <a:p>
                      <a:pPr algn="ctr"/>
                      <a:r>
                        <a:rPr lang="en-US" dirty="0" smtClean="0"/>
                        <a:t>School Level Percentile</a:t>
                      </a:r>
                      <a:r>
                        <a:rPr lang="en-US" baseline="0" dirty="0" smtClean="0"/>
                        <a:t> Rankings by Percentage of ELS Meeting Target</a:t>
                      </a:r>
                      <a:endParaRPr lang="en-US"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482600">
                <a:tc>
                  <a:txBody>
                    <a:bodyPr/>
                    <a:lstStyle/>
                    <a:p>
                      <a:r>
                        <a:rPr lang="en-US" dirty="0" smtClean="0"/>
                        <a:t>PCT10</a:t>
                      </a:r>
                      <a:endParaRPr lang="en-US" dirty="0"/>
                    </a:p>
                  </a:txBody>
                  <a:tcPr/>
                </a:tc>
                <a:tc>
                  <a:txBody>
                    <a:bodyPr/>
                    <a:lstStyle/>
                    <a:p>
                      <a:r>
                        <a:rPr lang="en-US" dirty="0" smtClean="0"/>
                        <a:t>PCT15</a:t>
                      </a:r>
                      <a:endParaRPr lang="en-US" dirty="0"/>
                    </a:p>
                  </a:txBody>
                  <a:tcPr/>
                </a:tc>
                <a:tc>
                  <a:txBody>
                    <a:bodyPr/>
                    <a:lstStyle/>
                    <a:p>
                      <a:r>
                        <a:rPr lang="en-US" dirty="0" smtClean="0"/>
                        <a:t>PCT20</a:t>
                      </a:r>
                      <a:endParaRPr lang="en-US" dirty="0"/>
                    </a:p>
                  </a:txBody>
                  <a:tcPr>
                    <a:solidFill>
                      <a:srgbClr val="FFFF00"/>
                    </a:solidFill>
                  </a:tcPr>
                </a:tc>
                <a:tc>
                  <a:txBody>
                    <a:bodyPr/>
                    <a:lstStyle/>
                    <a:p>
                      <a:r>
                        <a:rPr lang="en-US" dirty="0" smtClean="0"/>
                        <a:t>PCT25</a:t>
                      </a:r>
                      <a:endParaRPr lang="en-US" dirty="0"/>
                    </a:p>
                  </a:txBody>
                  <a:tcPr/>
                </a:tc>
                <a:tc>
                  <a:txBody>
                    <a:bodyPr/>
                    <a:lstStyle/>
                    <a:p>
                      <a:r>
                        <a:rPr lang="en-US" dirty="0" smtClean="0"/>
                        <a:t>PCT50</a:t>
                      </a:r>
                      <a:endParaRPr lang="en-US" dirty="0"/>
                    </a:p>
                  </a:txBody>
                  <a:tcPr/>
                </a:tc>
                <a:tc>
                  <a:txBody>
                    <a:bodyPr/>
                    <a:lstStyle/>
                    <a:p>
                      <a:r>
                        <a:rPr lang="en-US" dirty="0" smtClean="0"/>
                        <a:t>PCT60</a:t>
                      </a:r>
                      <a:endParaRPr lang="en-US" dirty="0"/>
                    </a:p>
                  </a:txBody>
                  <a:tcPr/>
                </a:tc>
                <a:tc>
                  <a:txBody>
                    <a:bodyPr/>
                    <a:lstStyle/>
                    <a:p>
                      <a:r>
                        <a:rPr lang="en-US" dirty="0" smtClean="0"/>
                        <a:t>PCT75</a:t>
                      </a:r>
                      <a:endParaRPr lang="en-US" dirty="0"/>
                    </a:p>
                  </a:txBody>
                  <a:tcPr>
                    <a:solidFill>
                      <a:srgbClr val="FFFF00"/>
                    </a:solidFill>
                  </a:tcPr>
                </a:tc>
                <a:tc>
                  <a:txBody>
                    <a:bodyPr/>
                    <a:lstStyle/>
                    <a:p>
                      <a:r>
                        <a:rPr lang="en-US" dirty="0" smtClean="0"/>
                        <a:t>PCT80</a:t>
                      </a:r>
                      <a:endParaRPr lang="en-US" dirty="0"/>
                    </a:p>
                  </a:txBody>
                  <a:tcPr/>
                </a:tc>
                <a:tc>
                  <a:txBody>
                    <a:bodyPr/>
                    <a:lstStyle/>
                    <a:p>
                      <a:r>
                        <a:rPr lang="en-US" dirty="0" smtClean="0"/>
                        <a:t>PCT90</a:t>
                      </a:r>
                      <a:endParaRPr lang="en-US" dirty="0"/>
                    </a:p>
                  </a:txBody>
                  <a:tcPr/>
                </a:tc>
                <a:extLst>
                  <a:ext uri="{0D108BD9-81ED-4DB2-BD59-A6C34878D82A}">
                    <a16:rowId xmlns:a16="http://schemas.microsoft.com/office/drawing/2014/main" xmlns="" val="10001"/>
                  </a:ext>
                </a:extLst>
              </a:tr>
              <a:tr h="482600">
                <a:tc>
                  <a:txBody>
                    <a:bodyPr/>
                    <a:lstStyle/>
                    <a:p>
                      <a:r>
                        <a:rPr lang="en-US" dirty="0" smtClean="0"/>
                        <a:t>0.39</a:t>
                      </a:r>
                      <a:endParaRPr lang="en-US" dirty="0"/>
                    </a:p>
                  </a:txBody>
                  <a:tcPr/>
                </a:tc>
                <a:tc>
                  <a:txBody>
                    <a:bodyPr/>
                    <a:lstStyle/>
                    <a:p>
                      <a:r>
                        <a:rPr lang="en-US" dirty="0" smtClean="0"/>
                        <a:t>0.42</a:t>
                      </a:r>
                      <a:endParaRPr lang="en-US" dirty="0"/>
                    </a:p>
                  </a:txBody>
                  <a:tcPr/>
                </a:tc>
                <a:tc>
                  <a:txBody>
                    <a:bodyPr/>
                    <a:lstStyle/>
                    <a:p>
                      <a:r>
                        <a:rPr lang="en-US" dirty="0" smtClean="0"/>
                        <a:t>0.44</a:t>
                      </a:r>
                      <a:endParaRPr lang="en-US" dirty="0"/>
                    </a:p>
                  </a:txBody>
                  <a:tcPr>
                    <a:solidFill>
                      <a:srgbClr val="FFFF00"/>
                    </a:solidFill>
                  </a:tcPr>
                </a:tc>
                <a:tc>
                  <a:txBody>
                    <a:bodyPr/>
                    <a:lstStyle/>
                    <a:p>
                      <a:r>
                        <a:rPr lang="en-US" dirty="0" smtClean="0"/>
                        <a:t>0.46</a:t>
                      </a:r>
                      <a:endParaRPr lang="en-US" dirty="0"/>
                    </a:p>
                  </a:txBody>
                  <a:tcPr/>
                </a:tc>
                <a:tc>
                  <a:txBody>
                    <a:bodyPr/>
                    <a:lstStyle/>
                    <a:p>
                      <a:r>
                        <a:rPr lang="en-US" dirty="0" smtClean="0"/>
                        <a:t>0.52</a:t>
                      </a:r>
                      <a:endParaRPr lang="en-US" dirty="0"/>
                    </a:p>
                  </a:txBody>
                  <a:tcPr/>
                </a:tc>
                <a:tc>
                  <a:txBody>
                    <a:bodyPr/>
                    <a:lstStyle/>
                    <a:p>
                      <a:r>
                        <a:rPr lang="en-US" dirty="0" smtClean="0"/>
                        <a:t>0.55</a:t>
                      </a:r>
                      <a:endParaRPr lang="en-US" dirty="0"/>
                    </a:p>
                  </a:txBody>
                  <a:tcPr/>
                </a:tc>
                <a:tc>
                  <a:txBody>
                    <a:bodyPr/>
                    <a:lstStyle/>
                    <a:p>
                      <a:r>
                        <a:rPr lang="en-US" dirty="0" smtClean="0"/>
                        <a:t>0.58</a:t>
                      </a:r>
                      <a:endParaRPr lang="en-US" dirty="0"/>
                    </a:p>
                  </a:txBody>
                  <a:tcPr>
                    <a:solidFill>
                      <a:srgbClr val="FFFF00"/>
                    </a:solidFill>
                  </a:tcPr>
                </a:tc>
                <a:tc>
                  <a:txBody>
                    <a:bodyPr/>
                    <a:lstStyle/>
                    <a:p>
                      <a:r>
                        <a:rPr lang="en-US" dirty="0" smtClean="0"/>
                        <a:t>0.60</a:t>
                      </a:r>
                      <a:endParaRPr lang="en-US" dirty="0"/>
                    </a:p>
                  </a:txBody>
                  <a:tcPr/>
                </a:tc>
                <a:tc>
                  <a:txBody>
                    <a:bodyPr/>
                    <a:lstStyle/>
                    <a:p>
                      <a:r>
                        <a:rPr lang="en-US" dirty="0" smtClean="0"/>
                        <a:t>0.65</a:t>
                      </a:r>
                      <a:endParaRPr lang="en-US"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889358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85800" y="152400"/>
            <a:ext cx="7543800" cy="1143000"/>
          </a:xfrm>
        </p:spPr>
        <p:txBody>
          <a:bodyPr>
            <a:noAutofit/>
          </a:bodyPr>
          <a:lstStyle/>
          <a:p>
            <a:r>
              <a:rPr lang="en-US" sz="2800" dirty="0" smtClean="0"/>
              <a:t>Recommended School Progress Targets</a:t>
            </a:r>
            <a:endParaRPr lang="en-US" sz="2800" dirty="0"/>
          </a:p>
        </p:txBody>
      </p:sp>
      <p:sp>
        <p:nvSpPr>
          <p:cNvPr id="6" name="Content Placeholder 5"/>
          <p:cNvSpPr>
            <a:spLocks noGrp="1"/>
          </p:cNvSpPr>
          <p:nvPr>
            <p:ph sz="half" idx="1"/>
          </p:nvPr>
        </p:nvSpPr>
        <p:spPr>
          <a:xfrm>
            <a:off x="304800" y="1447800"/>
            <a:ext cx="7772400" cy="4648200"/>
          </a:xfrm>
        </p:spPr>
        <p:txBody>
          <a:bodyPr>
            <a:normAutofit/>
          </a:bodyPr>
          <a:lstStyle/>
          <a:p>
            <a:pPr lvl="1">
              <a:spcBef>
                <a:spcPts val="0"/>
              </a:spcBef>
              <a:spcAft>
                <a:spcPts val="1200"/>
              </a:spcAft>
              <a:buClr>
                <a:srgbClr val="002060"/>
              </a:buClr>
            </a:pPr>
            <a:endParaRPr lang="en-US" dirty="0" smtClean="0">
              <a:solidFill>
                <a:srgbClr val="002060"/>
              </a:solidFill>
              <a:latin typeface="+mn-lt"/>
              <a:cs typeface="Calibri" panose="020F0502020204030204" pitchFamily="34" charset="0"/>
            </a:endParaRPr>
          </a:p>
          <a:p>
            <a:pPr lvl="1">
              <a:spcBef>
                <a:spcPts val="0"/>
              </a:spcBef>
              <a:spcAft>
                <a:spcPts val="1200"/>
              </a:spcAft>
              <a:buClr>
                <a:srgbClr val="002060"/>
              </a:buClr>
            </a:pPr>
            <a:endParaRPr lang="en-US" b="0" dirty="0" smtClean="0">
              <a:solidFill>
                <a:srgbClr val="002060"/>
              </a:solidFill>
              <a:latin typeface="+mn-lt"/>
              <a:cs typeface="Calibri" panose="020F0502020204030204" pitchFamily="34" charset="0"/>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36</a:t>
            </a:fld>
            <a:endParaRPr lang="en-US" dirty="0"/>
          </a:p>
        </p:txBody>
      </p:sp>
      <p:cxnSp>
        <p:nvCxnSpPr>
          <p:cNvPr id="7" name="Straight Connector 6"/>
          <p:cNvCxnSpPr/>
          <p:nvPr/>
        </p:nvCxnSpPr>
        <p:spPr>
          <a:xfrm>
            <a:off x="838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3241875607"/>
              </p:ext>
            </p:extLst>
          </p:nvPr>
        </p:nvGraphicFramePr>
        <p:xfrm>
          <a:off x="381003" y="1815254"/>
          <a:ext cx="8458200" cy="3390053"/>
        </p:xfrm>
        <a:graphic>
          <a:graphicData uri="http://schemas.openxmlformats.org/drawingml/2006/table">
            <a:tbl>
              <a:tblPr firstRow="1" bandRow="1">
                <a:tableStyleId>{5940675A-B579-460E-94D1-54222C63F5DA}</a:tableStyleId>
              </a:tblPr>
              <a:tblGrid>
                <a:gridCol w="1057275">
                  <a:extLst>
                    <a:ext uri="{9D8B030D-6E8A-4147-A177-3AD203B41FA5}">
                      <a16:colId xmlns:a16="http://schemas.microsoft.com/office/drawing/2014/main" xmlns="" val="20000"/>
                    </a:ext>
                  </a:extLst>
                </a:gridCol>
                <a:gridCol w="1057275">
                  <a:extLst>
                    <a:ext uri="{9D8B030D-6E8A-4147-A177-3AD203B41FA5}">
                      <a16:colId xmlns:a16="http://schemas.microsoft.com/office/drawing/2014/main" xmlns="" val="20001"/>
                    </a:ext>
                  </a:extLst>
                </a:gridCol>
                <a:gridCol w="1057275">
                  <a:extLst>
                    <a:ext uri="{9D8B030D-6E8A-4147-A177-3AD203B41FA5}">
                      <a16:colId xmlns:a16="http://schemas.microsoft.com/office/drawing/2014/main" xmlns="" val="20002"/>
                    </a:ext>
                  </a:extLst>
                </a:gridCol>
                <a:gridCol w="1057275">
                  <a:extLst>
                    <a:ext uri="{9D8B030D-6E8A-4147-A177-3AD203B41FA5}">
                      <a16:colId xmlns:a16="http://schemas.microsoft.com/office/drawing/2014/main" xmlns="" val="20003"/>
                    </a:ext>
                  </a:extLst>
                </a:gridCol>
                <a:gridCol w="1057275">
                  <a:extLst>
                    <a:ext uri="{9D8B030D-6E8A-4147-A177-3AD203B41FA5}">
                      <a16:colId xmlns:a16="http://schemas.microsoft.com/office/drawing/2014/main" xmlns="" val="20004"/>
                    </a:ext>
                  </a:extLst>
                </a:gridCol>
                <a:gridCol w="1057275">
                  <a:extLst>
                    <a:ext uri="{9D8B030D-6E8A-4147-A177-3AD203B41FA5}">
                      <a16:colId xmlns:a16="http://schemas.microsoft.com/office/drawing/2014/main" xmlns="" val="20005"/>
                    </a:ext>
                  </a:extLst>
                </a:gridCol>
                <a:gridCol w="1057275">
                  <a:extLst>
                    <a:ext uri="{9D8B030D-6E8A-4147-A177-3AD203B41FA5}">
                      <a16:colId xmlns:a16="http://schemas.microsoft.com/office/drawing/2014/main" xmlns="" val="20006"/>
                    </a:ext>
                  </a:extLst>
                </a:gridCol>
                <a:gridCol w="1057275">
                  <a:extLst>
                    <a:ext uri="{9D8B030D-6E8A-4147-A177-3AD203B41FA5}">
                      <a16:colId xmlns:a16="http://schemas.microsoft.com/office/drawing/2014/main" xmlns="" val="20007"/>
                    </a:ext>
                  </a:extLst>
                </a:gridCol>
              </a:tblGrid>
              <a:tr h="524933">
                <a:tc gridSpan="8">
                  <a:txBody>
                    <a:bodyPr/>
                    <a:lstStyle/>
                    <a:p>
                      <a:pPr algn="ctr"/>
                      <a:r>
                        <a:rPr lang="en-US" baseline="0" dirty="0" smtClean="0"/>
                        <a:t>School Targets</a:t>
                      </a:r>
                    </a:p>
                    <a:p>
                      <a:pPr algn="ctr"/>
                      <a:r>
                        <a:rPr lang="en-US" baseline="0" dirty="0" smtClean="0"/>
                        <a:t>Percent of EL Students Making Progress Towards Proficiency in English </a:t>
                      </a:r>
                      <a:endParaRPr lang="en-US" dirty="0"/>
                    </a:p>
                  </a:txBody>
                  <a:tcPr/>
                </a:tc>
                <a:tc hMerge="1">
                  <a:txBody>
                    <a:bodyPr/>
                    <a:lstStyle/>
                    <a:p>
                      <a:pPr algn="ct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xmlns="" val="10000"/>
                  </a:ext>
                </a:extLst>
              </a:tr>
              <a:tr h="524933">
                <a:tc>
                  <a:txBody>
                    <a:bodyPr/>
                    <a:lstStyle/>
                    <a:p>
                      <a:endParaRPr lang="en-US" dirty="0"/>
                    </a:p>
                  </a:txBody>
                  <a:tcPr/>
                </a:tc>
                <a:tc>
                  <a:txBody>
                    <a:bodyPr/>
                    <a:lstStyle/>
                    <a:p>
                      <a:pPr algn="ctr"/>
                      <a:r>
                        <a:rPr lang="en-US" sz="1600" dirty="0" smtClean="0"/>
                        <a:t>Year 1</a:t>
                      </a:r>
                      <a:endParaRPr lang="en-US" sz="1600" dirty="0"/>
                    </a:p>
                  </a:txBody>
                  <a:tcPr/>
                </a:tc>
                <a:tc>
                  <a:txBody>
                    <a:bodyPr/>
                    <a:lstStyle/>
                    <a:p>
                      <a:pPr algn="ctr"/>
                      <a:r>
                        <a:rPr lang="en-US" sz="1600" dirty="0" smtClean="0"/>
                        <a:t>Year 2</a:t>
                      </a:r>
                      <a:endParaRPr lang="en-US" sz="1600" dirty="0"/>
                    </a:p>
                  </a:txBody>
                  <a:tcPr/>
                </a:tc>
                <a:tc>
                  <a:txBody>
                    <a:bodyPr/>
                    <a:lstStyle/>
                    <a:p>
                      <a:pPr algn="ctr"/>
                      <a:r>
                        <a:rPr lang="en-US" sz="1600" dirty="0" smtClean="0"/>
                        <a:t>Year 3</a:t>
                      </a:r>
                      <a:endParaRPr lang="en-US" sz="1600" dirty="0"/>
                    </a:p>
                  </a:txBody>
                  <a:tcPr/>
                </a:tc>
                <a:tc>
                  <a:txBody>
                    <a:bodyPr/>
                    <a:lstStyle/>
                    <a:p>
                      <a:pPr algn="ctr"/>
                      <a:r>
                        <a:rPr lang="en-US" sz="1600" dirty="0" smtClean="0"/>
                        <a:t>Year 4</a:t>
                      </a:r>
                      <a:endParaRPr lang="en-US" sz="1600" dirty="0"/>
                    </a:p>
                  </a:txBody>
                  <a:tcPr/>
                </a:tc>
                <a:tc>
                  <a:txBody>
                    <a:bodyPr/>
                    <a:lstStyle/>
                    <a:p>
                      <a:pPr algn="ctr"/>
                      <a:r>
                        <a:rPr lang="en-US" sz="1600" dirty="0" smtClean="0"/>
                        <a:t>Year 5</a:t>
                      </a:r>
                      <a:endParaRPr lang="en-US" sz="1600" dirty="0"/>
                    </a:p>
                  </a:txBody>
                  <a:tcPr/>
                </a:tc>
                <a:tc>
                  <a:txBody>
                    <a:bodyPr/>
                    <a:lstStyle/>
                    <a:p>
                      <a:pPr algn="ctr"/>
                      <a:r>
                        <a:rPr lang="en-US" sz="1600" dirty="0" smtClean="0"/>
                        <a:t>Year 6</a:t>
                      </a:r>
                      <a:endParaRPr lang="en-US" sz="1600" dirty="0"/>
                    </a:p>
                  </a:txBody>
                  <a:tcPr/>
                </a:tc>
                <a:tc>
                  <a:txBody>
                    <a:bodyPr/>
                    <a:lstStyle/>
                    <a:p>
                      <a:pPr algn="ctr"/>
                      <a:r>
                        <a:rPr lang="en-US" sz="1600" dirty="0" smtClean="0"/>
                        <a:t>Year 7 – Long Term Goal</a:t>
                      </a:r>
                      <a:endParaRPr lang="en-US" sz="1600" dirty="0"/>
                    </a:p>
                  </a:txBody>
                  <a:tcPr/>
                </a:tc>
                <a:extLst>
                  <a:ext uri="{0D108BD9-81ED-4DB2-BD59-A6C34878D82A}">
                    <a16:rowId xmlns:a16="http://schemas.microsoft.com/office/drawing/2014/main" xmlns="" val="10001"/>
                  </a:ext>
                </a:extLst>
              </a:tr>
              <a:tr h="524933">
                <a:tc>
                  <a:txBody>
                    <a:bodyPr/>
                    <a:lstStyle/>
                    <a:p>
                      <a:r>
                        <a:rPr lang="en-US" sz="1400" dirty="0" smtClean="0"/>
                        <a:t>Assessment year</a:t>
                      </a:r>
                      <a:endParaRPr lang="en-US" sz="1400" dirty="0"/>
                    </a:p>
                  </a:txBody>
                  <a:tcPr/>
                </a:tc>
                <a:tc>
                  <a:txBody>
                    <a:bodyPr/>
                    <a:lstStyle/>
                    <a:p>
                      <a:pPr algn="ctr"/>
                      <a:r>
                        <a:rPr lang="en-US" sz="1600" dirty="0" smtClean="0"/>
                        <a:t>2017-2018</a:t>
                      </a:r>
                      <a:endParaRPr lang="en-US" sz="1600" dirty="0"/>
                    </a:p>
                  </a:txBody>
                  <a:tcPr/>
                </a:tc>
                <a:tc>
                  <a:txBody>
                    <a:bodyPr/>
                    <a:lstStyle/>
                    <a:p>
                      <a:pPr algn="ctr"/>
                      <a:r>
                        <a:rPr lang="en-US" sz="1600" dirty="0" smtClean="0"/>
                        <a:t>2018-2019</a:t>
                      </a:r>
                      <a:endParaRPr lang="en-US" sz="1600" dirty="0"/>
                    </a:p>
                  </a:txBody>
                  <a:tcPr/>
                </a:tc>
                <a:tc>
                  <a:txBody>
                    <a:bodyPr/>
                    <a:lstStyle/>
                    <a:p>
                      <a:pPr algn="ctr"/>
                      <a:r>
                        <a:rPr lang="en-US" sz="1600" dirty="0" smtClean="0"/>
                        <a:t>2019-2020</a:t>
                      </a:r>
                      <a:endParaRPr lang="en-US" sz="1600" dirty="0"/>
                    </a:p>
                  </a:txBody>
                  <a:tcPr/>
                </a:tc>
                <a:tc>
                  <a:txBody>
                    <a:bodyPr/>
                    <a:lstStyle/>
                    <a:p>
                      <a:pPr algn="ctr"/>
                      <a:r>
                        <a:rPr lang="en-US" sz="1600" dirty="0" smtClean="0"/>
                        <a:t>2020-2021</a:t>
                      </a:r>
                      <a:endParaRPr lang="en-US" sz="1600" dirty="0"/>
                    </a:p>
                  </a:txBody>
                  <a:tcPr/>
                </a:tc>
                <a:tc>
                  <a:txBody>
                    <a:bodyPr/>
                    <a:lstStyle/>
                    <a:p>
                      <a:pPr algn="ctr"/>
                      <a:r>
                        <a:rPr lang="en-US" sz="1600" dirty="0" smtClean="0"/>
                        <a:t>2021-2022</a:t>
                      </a:r>
                      <a:endParaRPr lang="en-US" sz="1600" dirty="0"/>
                    </a:p>
                  </a:txBody>
                  <a:tcPr/>
                </a:tc>
                <a:tc>
                  <a:txBody>
                    <a:bodyPr/>
                    <a:lstStyle/>
                    <a:p>
                      <a:pPr algn="ctr"/>
                      <a:r>
                        <a:rPr lang="en-US" sz="1600" dirty="0" smtClean="0"/>
                        <a:t>2022-2023</a:t>
                      </a:r>
                      <a:endParaRPr lang="en-US" sz="1600" dirty="0"/>
                    </a:p>
                  </a:txBody>
                  <a:tcPr/>
                </a:tc>
                <a:tc>
                  <a:txBody>
                    <a:bodyPr/>
                    <a:lstStyle/>
                    <a:p>
                      <a:pPr algn="ctr"/>
                      <a:r>
                        <a:rPr lang="en-US" sz="1600" dirty="0" smtClean="0"/>
                        <a:t>2023-2024</a:t>
                      </a:r>
                      <a:endParaRPr lang="en-US" sz="1600" dirty="0"/>
                    </a:p>
                  </a:txBody>
                  <a:tcPr/>
                </a:tc>
                <a:extLst>
                  <a:ext uri="{0D108BD9-81ED-4DB2-BD59-A6C34878D82A}">
                    <a16:rowId xmlns:a16="http://schemas.microsoft.com/office/drawing/2014/main" xmlns="" val="10002"/>
                  </a:ext>
                </a:extLst>
              </a:tr>
              <a:tr h="524933">
                <a:tc>
                  <a:txBody>
                    <a:bodyPr/>
                    <a:lstStyle/>
                    <a:p>
                      <a:r>
                        <a:rPr lang="en-US" sz="1400" dirty="0" smtClean="0"/>
                        <a:t>Account-ability Year</a:t>
                      </a:r>
                      <a:endParaRPr lang="en-US" sz="1400" dirty="0"/>
                    </a:p>
                  </a:txBody>
                  <a:tcPr/>
                </a:tc>
                <a:tc>
                  <a:txBody>
                    <a:bodyPr/>
                    <a:lstStyle/>
                    <a:p>
                      <a:pPr algn="ctr"/>
                      <a:r>
                        <a:rPr lang="en-US" sz="1600" dirty="0" smtClean="0"/>
                        <a:t>2018-2019</a:t>
                      </a:r>
                      <a:endParaRPr lang="en-US" sz="1600" dirty="0"/>
                    </a:p>
                  </a:txBody>
                  <a:tcPr/>
                </a:tc>
                <a:tc>
                  <a:txBody>
                    <a:bodyPr/>
                    <a:lstStyle/>
                    <a:p>
                      <a:pPr algn="ctr"/>
                      <a:r>
                        <a:rPr lang="en-US" sz="1600" dirty="0" smtClean="0"/>
                        <a:t>2019-2020</a:t>
                      </a:r>
                      <a:endParaRPr lang="en-US" sz="1600" dirty="0"/>
                    </a:p>
                  </a:txBody>
                  <a:tcPr/>
                </a:tc>
                <a:tc>
                  <a:txBody>
                    <a:bodyPr/>
                    <a:lstStyle/>
                    <a:p>
                      <a:pPr algn="ctr"/>
                      <a:r>
                        <a:rPr lang="en-US" sz="1600" dirty="0" smtClean="0"/>
                        <a:t>2020-2021</a:t>
                      </a:r>
                      <a:endParaRPr lang="en-US" sz="1600" dirty="0"/>
                    </a:p>
                  </a:txBody>
                  <a:tcPr/>
                </a:tc>
                <a:tc>
                  <a:txBody>
                    <a:bodyPr/>
                    <a:lstStyle/>
                    <a:p>
                      <a:pPr algn="ctr"/>
                      <a:r>
                        <a:rPr lang="en-US" sz="1600" dirty="0" smtClean="0"/>
                        <a:t>2021-2022</a:t>
                      </a:r>
                      <a:endParaRPr lang="en-US" sz="1600" dirty="0"/>
                    </a:p>
                  </a:txBody>
                  <a:tcPr/>
                </a:tc>
                <a:tc>
                  <a:txBody>
                    <a:bodyPr/>
                    <a:lstStyle/>
                    <a:p>
                      <a:pPr algn="ctr"/>
                      <a:r>
                        <a:rPr lang="en-US" sz="1600" dirty="0" smtClean="0"/>
                        <a:t>2022-2023</a:t>
                      </a:r>
                      <a:endParaRPr lang="en-US" sz="1600" dirty="0"/>
                    </a:p>
                  </a:txBody>
                  <a:tcPr/>
                </a:tc>
                <a:tc>
                  <a:txBody>
                    <a:bodyPr/>
                    <a:lstStyle/>
                    <a:p>
                      <a:pPr algn="ctr"/>
                      <a:r>
                        <a:rPr lang="en-US" sz="1600" dirty="0" smtClean="0"/>
                        <a:t>2023-2024</a:t>
                      </a:r>
                      <a:endParaRPr lang="en-US" sz="1600" dirty="0"/>
                    </a:p>
                  </a:txBody>
                  <a:tcPr/>
                </a:tc>
                <a:tc>
                  <a:txBody>
                    <a:bodyPr/>
                    <a:lstStyle/>
                    <a:p>
                      <a:pPr algn="ctr"/>
                      <a:r>
                        <a:rPr lang="en-US" sz="1600" dirty="0" smtClean="0"/>
                        <a:t>2024-2025</a:t>
                      </a:r>
                      <a:endParaRPr lang="en-US" sz="1600" dirty="0"/>
                    </a:p>
                  </a:txBody>
                  <a:tcPr/>
                </a:tc>
                <a:extLst>
                  <a:ext uri="{0D108BD9-81ED-4DB2-BD59-A6C34878D82A}">
                    <a16:rowId xmlns:a16="http://schemas.microsoft.com/office/drawing/2014/main" xmlns="" val="10003"/>
                  </a:ext>
                </a:extLst>
              </a:tr>
              <a:tr h="524933">
                <a:tc>
                  <a:txBody>
                    <a:bodyPr/>
                    <a:lstStyle/>
                    <a:p>
                      <a:r>
                        <a:rPr lang="en-US" sz="1400" dirty="0" smtClean="0"/>
                        <a:t>Target</a:t>
                      </a:r>
                      <a:endParaRPr lang="en-US" sz="1400" dirty="0"/>
                    </a:p>
                  </a:txBody>
                  <a:tcPr/>
                </a:tc>
                <a:tc>
                  <a:txBody>
                    <a:bodyPr/>
                    <a:lstStyle/>
                    <a:p>
                      <a:pPr algn="ctr"/>
                      <a:r>
                        <a:rPr lang="en-US" sz="2000" b="1" dirty="0" smtClean="0"/>
                        <a:t>46%</a:t>
                      </a:r>
                      <a:endParaRPr lang="en-US" sz="2000" b="1" dirty="0"/>
                    </a:p>
                  </a:txBody>
                  <a:tcPr/>
                </a:tc>
                <a:tc>
                  <a:txBody>
                    <a:bodyPr/>
                    <a:lstStyle/>
                    <a:p>
                      <a:pPr algn="ctr"/>
                      <a:r>
                        <a:rPr lang="en-US" sz="2000" b="1" dirty="0" smtClean="0"/>
                        <a:t>48%</a:t>
                      </a:r>
                      <a:endParaRPr lang="en-US" sz="2000" b="1" dirty="0"/>
                    </a:p>
                  </a:txBody>
                  <a:tcPr/>
                </a:tc>
                <a:tc>
                  <a:txBody>
                    <a:bodyPr/>
                    <a:lstStyle/>
                    <a:p>
                      <a:pPr algn="ctr"/>
                      <a:r>
                        <a:rPr lang="en-US" sz="2000" b="1" dirty="0" smtClean="0"/>
                        <a:t>50%</a:t>
                      </a:r>
                      <a:endParaRPr lang="en-US" sz="2000" b="1" dirty="0"/>
                    </a:p>
                  </a:txBody>
                  <a:tcPr/>
                </a:tc>
                <a:tc>
                  <a:txBody>
                    <a:bodyPr/>
                    <a:lstStyle/>
                    <a:p>
                      <a:pPr algn="ctr"/>
                      <a:r>
                        <a:rPr lang="en-US" sz="2000" b="1" dirty="0" smtClean="0"/>
                        <a:t>52%</a:t>
                      </a:r>
                      <a:endParaRPr lang="en-US" sz="2000" b="1" dirty="0"/>
                    </a:p>
                  </a:txBody>
                  <a:tcPr/>
                </a:tc>
                <a:tc>
                  <a:txBody>
                    <a:bodyPr/>
                    <a:lstStyle/>
                    <a:p>
                      <a:pPr algn="ctr"/>
                      <a:r>
                        <a:rPr lang="en-US" sz="2000" b="1" dirty="0" smtClean="0"/>
                        <a:t>54%</a:t>
                      </a:r>
                      <a:endParaRPr lang="en-US" sz="2000" b="1" dirty="0"/>
                    </a:p>
                  </a:txBody>
                  <a:tcPr/>
                </a:tc>
                <a:tc>
                  <a:txBody>
                    <a:bodyPr/>
                    <a:lstStyle/>
                    <a:p>
                      <a:pPr algn="ctr"/>
                      <a:r>
                        <a:rPr lang="en-US" sz="2000" b="1" dirty="0" smtClean="0"/>
                        <a:t>56%</a:t>
                      </a:r>
                      <a:endParaRPr lang="en-US" sz="2000" b="1" dirty="0"/>
                    </a:p>
                  </a:txBody>
                  <a:tcPr/>
                </a:tc>
                <a:tc>
                  <a:txBody>
                    <a:bodyPr/>
                    <a:lstStyle/>
                    <a:p>
                      <a:pPr algn="ctr"/>
                      <a:r>
                        <a:rPr lang="en-US" sz="2000" b="1" dirty="0" smtClean="0"/>
                        <a:t>58%</a:t>
                      </a:r>
                      <a:endParaRPr lang="en-US" sz="2000" b="1" dirty="0"/>
                    </a:p>
                  </a:txBody>
                  <a:tcPr/>
                </a:tc>
                <a:extLst>
                  <a:ext uri="{0D108BD9-81ED-4DB2-BD59-A6C34878D82A}">
                    <a16:rowId xmlns:a16="http://schemas.microsoft.com/office/drawing/2014/main" xmlns="" val="10004"/>
                  </a:ext>
                </a:extLst>
              </a:tr>
            </a:tbl>
          </a:graphicData>
        </a:graphic>
      </p:graphicFrame>
    </p:spTree>
    <p:extLst>
      <p:ext uri="{BB962C8B-B14F-4D97-AF65-F5344CB8AC3E}">
        <p14:creationId xmlns:p14="http://schemas.microsoft.com/office/powerpoint/2010/main" val="396610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1"/>
                </a:solidFill>
              </a:rPr>
              <a:t>Identification of Schools for Improvement</a:t>
            </a:r>
            <a:endParaRPr lang="en-US" dirty="0">
              <a:solidFill>
                <a:schemeClr val="accent1"/>
              </a:solidFill>
            </a:endParaRPr>
          </a:p>
        </p:txBody>
      </p:sp>
      <p:sp>
        <p:nvSpPr>
          <p:cNvPr id="2" name="Slide Number Placeholder 1"/>
          <p:cNvSpPr>
            <a:spLocks noGrp="1"/>
          </p:cNvSpPr>
          <p:nvPr>
            <p:ph type="sldNum" sz="quarter" idx="12"/>
          </p:nvPr>
        </p:nvSpPr>
        <p:spPr/>
        <p:txBody>
          <a:bodyPr/>
          <a:lstStyle/>
          <a:p>
            <a:fld id="{6D0EEEE1-A6EA-4FE0-9ABC-7DE90FD81D4A}" type="slidenum">
              <a:rPr lang="en-US" smtClean="0"/>
              <a:t>37</a:t>
            </a:fld>
            <a:endParaRPr lang="en-US" dirty="0"/>
          </a:p>
        </p:txBody>
      </p:sp>
    </p:spTree>
    <p:extLst>
      <p:ext uri="{BB962C8B-B14F-4D97-AF65-F5344CB8AC3E}">
        <p14:creationId xmlns:p14="http://schemas.microsoft.com/office/powerpoint/2010/main" val="2305911260"/>
      </p:ext>
    </p:extLst>
  </p:cSld>
  <p:clrMapOvr>
    <a:masterClrMapping/>
  </p:clrMapOvr>
  <mc:AlternateContent xmlns:mc="http://schemas.openxmlformats.org/markup-compatibility/2006" xmlns:p14="http://schemas.microsoft.com/office/powerpoint/2010/main">
    <mc:Choice Requires="p14">
      <p:transition p14:dur="0" advTm="5819"/>
    </mc:Choice>
    <mc:Fallback xmlns="">
      <p:transition advTm="5819"/>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Structure of Federal Accountability Requirements under ESSA</a:t>
            </a:r>
            <a:endParaRPr lang="en-US" sz="2800" b="1" dirty="0"/>
          </a:p>
        </p:txBody>
      </p:sp>
      <p:sp>
        <p:nvSpPr>
          <p:cNvPr id="6" name="Content Placeholder 3"/>
          <p:cNvSpPr>
            <a:spLocks noGrp="1"/>
          </p:cNvSpPr>
          <p:nvPr>
            <p:ph idx="1"/>
          </p:nvPr>
        </p:nvSpPr>
        <p:spPr>
          <a:xfrm>
            <a:off x="457200" y="1722437"/>
            <a:ext cx="7543800" cy="4525963"/>
          </a:xfrm>
        </p:spPr>
        <p:txBody>
          <a:bodyPr>
            <a:noAutofit/>
          </a:bodyPr>
          <a:lstStyle/>
          <a:p>
            <a:pPr marL="0" indent="0">
              <a:buNone/>
            </a:pPr>
            <a:r>
              <a:rPr lang="en-US" sz="2800" dirty="0" smtClean="0">
                <a:solidFill>
                  <a:srgbClr val="002060"/>
                </a:solidFill>
                <a:latin typeface="+mn-lt"/>
                <a:cs typeface="Calibri" panose="020F0502020204030204" pitchFamily="34" charset="0"/>
              </a:rPr>
              <a:t>Based on the state’s federal accountability system, ESSA requires the identification of </a:t>
            </a:r>
            <a:r>
              <a:rPr lang="en-US" sz="2800" dirty="0" smtClean="0">
                <a:solidFill>
                  <a:srgbClr val="FF0000"/>
                </a:solidFill>
                <a:latin typeface="+mn-lt"/>
                <a:cs typeface="Calibri" panose="020F0502020204030204" pitchFamily="34" charset="0"/>
              </a:rPr>
              <a:t>two categories </a:t>
            </a:r>
            <a:r>
              <a:rPr lang="en-US" sz="2800" dirty="0" smtClean="0">
                <a:solidFill>
                  <a:srgbClr val="002060"/>
                </a:solidFill>
                <a:latin typeface="+mn-lt"/>
                <a:cs typeface="Calibri" panose="020F0502020204030204" pitchFamily="34" charset="0"/>
              </a:rPr>
              <a:t>of schools for improvement:</a:t>
            </a:r>
          </a:p>
          <a:p>
            <a:pPr marL="914400" indent="-508000"/>
            <a:r>
              <a:rPr lang="en-US" sz="2800" b="0" dirty="0" smtClean="0">
                <a:solidFill>
                  <a:srgbClr val="002060"/>
                </a:solidFill>
                <a:latin typeface="+mn-lt"/>
                <a:cs typeface="Calibri" panose="020F0502020204030204" pitchFamily="34" charset="0"/>
              </a:rPr>
              <a:t>Comprehensive Support and Improvement</a:t>
            </a:r>
          </a:p>
          <a:p>
            <a:pPr marL="914400" indent="-508000"/>
            <a:r>
              <a:rPr lang="en-US" sz="2800" b="0" dirty="0" smtClean="0">
                <a:solidFill>
                  <a:srgbClr val="002060"/>
                </a:solidFill>
                <a:latin typeface="+mn-lt"/>
                <a:cs typeface="Calibri" panose="020F0502020204030204" pitchFamily="34" charset="0"/>
              </a:rPr>
              <a:t>Targeted Support and Improvement</a:t>
            </a:r>
          </a:p>
          <a:p>
            <a:pPr marL="0" indent="0">
              <a:buNone/>
            </a:pPr>
            <a:endParaRPr lang="en-US" sz="1800" b="0" dirty="0">
              <a:solidFill>
                <a:srgbClr val="002060"/>
              </a:solidFill>
              <a:latin typeface="Calibri" panose="020F0502020204030204" pitchFamily="34" charset="0"/>
              <a:cs typeface="Calibri" panose="020F0502020204030204" pitchFamily="34" charset="0"/>
            </a:endParaRPr>
          </a:p>
          <a:p>
            <a:pPr>
              <a:buClr>
                <a:schemeClr val="tx1">
                  <a:lumMod val="50000"/>
                  <a:lumOff val="50000"/>
                </a:schemeClr>
              </a:buClr>
              <a:buSzPct val="120000"/>
              <a:buFont typeface="Wingdings" panose="05000000000000000000" pitchFamily="2" charset="2"/>
              <a:buChar char="ü"/>
            </a:pPr>
            <a:endParaRPr lang="en-US" sz="2600" b="0" dirty="0" smtClean="0">
              <a:solidFill>
                <a:schemeClr val="tx1">
                  <a:lumMod val="50000"/>
                  <a:lumOff val="50000"/>
                </a:schemeClr>
              </a:solidFill>
            </a:endParaRPr>
          </a:p>
          <a:p>
            <a:pPr marL="0" indent="0">
              <a:buNone/>
            </a:pPr>
            <a:endParaRPr lang="en-US" sz="1800" dirty="0" smtClean="0">
              <a:solidFill>
                <a:schemeClr val="accent3">
                  <a:lumMod val="75000"/>
                </a:schemeClr>
              </a:solidFill>
            </a:endParaRPr>
          </a:p>
          <a:p>
            <a:pPr marL="0" indent="0">
              <a:buNone/>
            </a:pPr>
            <a:endParaRPr lang="en-US" sz="2800" dirty="0" smtClean="0"/>
          </a:p>
          <a:p>
            <a:endParaRPr lang="en-US" sz="2800" dirty="0" smtClean="0"/>
          </a:p>
          <a:p>
            <a:endParaRPr lang="en-US" sz="2800" dirty="0"/>
          </a:p>
        </p:txBody>
      </p:sp>
      <p:sp>
        <p:nvSpPr>
          <p:cNvPr id="3" name="Slide Number Placeholder 2"/>
          <p:cNvSpPr>
            <a:spLocks noGrp="1"/>
          </p:cNvSpPr>
          <p:nvPr>
            <p:ph type="sldNum" sz="quarter" idx="12"/>
          </p:nvPr>
        </p:nvSpPr>
        <p:spPr/>
        <p:txBody>
          <a:bodyPr/>
          <a:lstStyle/>
          <a:p>
            <a:fld id="{D9AAD5A2-A946-48F3-BC55-3B76BAF4DBB6}" type="slidenum">
              <a:rPr lang="en-US" smtClean="0"/>
              <a:t>38</a:t>
            </a:fld>
            <a:endParaRPr lang="en-US" dirty="0"/>
          </a:p>
        </p:txBody>
      </p:sp>
      <p:cxnSp>
        <p:nvCxnSpPr>
          <p:cNvPr id="8" name="Straight Connector 7"/>
          <p:cNvCxnSpPr/>
          <p:nvPr/>
        </p:nvCxnSpPr>
        <p:spPr>
          <a:xfrm>
            <a:off x="4572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0463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2800" dirty="0" smtClean="0"/>
              <a:t>Identification of Schools for </a:t>
            </a:r>
            <a:br>
              <a:rPr lang="en-US" sz="2800" dirty="0" smtClean="0"/>
            </a:br>
            <a:r>
              <a:rPr lang="en-US" sz="2800" dirty="0" smtClean="0"/>
              <a:t>Support and Improvement</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06366365"/>
              </p:ext>
            </p:extLst>
          </p:nvPr>
        </p:nvGraphicFramePr>
        <p:xfrm>
          <a:off x="457200" y="1600200"/>
          <a:ext cx="7543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Straight Connector 6"/>
          <p:cNvCxnSpPr/>
          <p:nvPr/>
        </p:nvCxnSpPr>
        <p:spPr>
          <a:xfrm>
            <a:off x="6096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953000" y="2362200"/>
            <a:ext cx="685800" cy="53340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0EEEE1-A6EA-4FE0-9ABC-7DE90FD81D4A}" type="slidenum">
              <a:rPr lang="en-US" smtClean="0"/>
              <a:t>39</a:t>
            </a:fld>
            <a:endParaRPr lang="en-US" dirty="0"/>
          </a:p>
        </p:txBody>
      </p:sp>
    </p:spTree>
    <p:extLst>
      <p:ext uri="{BB962C8B-B14F-4D97-AF65-F5344CB8AC3E}">
        <p14:creationId xmlns:p14="http://schemas.microsoft.com/office/powerpoint/2010/main" val="31686090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Revisions to the Standards of Accreditation</a:t>
            </a:r>
            <a:endParaRPr lang="en-US" sz="2800" dirty="0"/>
          </a:p>
        </p:txBody>
      </p:sp>
      <p:sp>
        <p:nvSpPr>
          <p:cNvPr id="6" name="Content Placeholder 5"/>
          <p:cNvSpPr>
            <a:spLocks noGrp="1"/>
          </p:cNvSpPr>
          <p:nvPr>
            <p:ph idx="1"/>
          </p:nvPr>
        </p:nvSpPr>
        <p:spPr>
          <a:xfrm>
            <a:off x="457200" y="1371600"/>
            <a:ext cx="7543800" cy="5334000"/>
          </a:xfrm>
        </p:spPr>
        <p:txBody>
          <a:bodyPr>
            <a:noAutofit/>
          </a:bodyPr>
          <a:lstStyle/>
          <a:p>
            <a:r>
              <a:rPr lang="en-US" sz="2800" b="0" dirty="0" smtClean="0">
                <a:solidFill>
                  <a:srgbClr val="002060"/>
                </a:solidFill>
                <a:latin typeface="+mn-lt"/>
              </a:rPr>
              <a:t>Approved by the Board of Education on June 22, 2017</a:t>
            </a:r>
          </a:p>
          <a:p>
            <a:r>
              <a:rPr lang="en-US" sz="2800" b="0" dirty="0" smtClean="0">
                <a:solidFill>
                  <a:srgbClr val="002060"/>
                </a:solidFill>
                <a:latin typeface="+mn-lt"/>
              </a:rPr>
              <a:t>Sixty day public comment period</a:t>
            </a:r>
          </a:p>
          <a:p>
            <a:r>
              <a:rPr lang="en-US" sz="2800" b="0" dirty="0" smtClean="0">
                <a:solidFill>
                  <a:srgbClr val="002060"/>
                </a:solidFill>
                <a:latin typeface="+mn-lt"/>
              </a:rPr>
              <a:t>Final approval anticipated this fall</a:t>
            </a:r>
          </a:p>
          <a:p>
            <a:endParaRPr lang="en-US" sz="2800" b="0" dirty="0">
              <a:solidFill>
                <a:srgbClr val="002060"/>
              </a:solidFill>
              <a:latin typeface="+mn-lt"/>
            </a:endParaRPr>
          </a:p>
          <a:p>
            <a:pPr marL="0" indent="0">
              <a:buNone/>
            </a:pPr>
            <a:r>
              <a:rPr lang="en-US" sz="2800" b="0" dirty="0" smtClean="0">
                <a:solidFill>
                  <a:srgbClr val="002060"/>
                </a:solidFill>
                <a:latin typeface="+mn-lt"/>
              </a:rPr>
              <a:t>Resources:</a:t>
            </a:r>
          </a:p>
          <a:p>
            <a:r>
              <a:rPr lang="en-US" sz="2400" b="0" i="1" dirty="0" smtClean="0">
                <a:solidFill>
                  <a:srgbClr val="002060"/>
                </a:solidFill>
                <a:latin typeface="+mn-lt"/>
                <a:hlinkClick r:id="rId3"/>
              </a:rPr>
              <a:t>Regulations Establishing the Standards for Accrediting Public Schools in Virginia </a:t>
            </a:r>
            <a:r>
              <a:rPr lang="en-US" sz="2400" b="0" dirty="0" smtClean="0">
                <a:solidFill>
                  <a:srgbClr val="002060"/>
                </a:solidFill>
                <a:latin typeface="+mn-lt"/>
                <a:hlinkClick r:id="rId3"/>
              </a:rPr>
              <a:t>- proposed</a:t>
            </a:r>
            <a:endParaRPr lang="en-US" sz="2400" b="0" dirty="0" smtClean="0">
              <a:solidFill>
                <a:srgbClr val="002060"/>
              </a:solidFill>
              <a:latin typeface="+mn-lt"/>
            </a:endParaRPr>
          </a:p>
          <a:p>
            <a:r>
              <a:rPr lang="en-US" sz="2400" b="0" dirty="0" smtClean="0">
                <a:solidFill>
                  <a:srgbClr val="002060"/>
                </a:solidFill>
                <a:latin typeface="+mn-lt"/>
                <a:hlinkClick r:id="rId4"/>
              </a:rPr>
              <a:t>Virginia Board of Education Committee on School and Division Accountability meeting materials</a:t>
            </a:r>
            <a:endParaRPr lang="en-US" sz="2400" b="0" dirty="0" smtClean="0">
              <a:solidFill>
                <a:srgbClr val="002060"/>
              </a:solidFill>
              <a:latin typeface="+mn-lt"/>
            </a:endParaRPr>
          </a:p>
        </p:txBody>
      </p:sp>
      <p:sp>
        <p:nvSpPr>
          <p:cNvPr id="4" name="Slide Number Placeholder 3"/>
          <p:cNvSpPr>
            <a:spLocks noGrp="1"/>
          </p:cNvSpPr>
          <p:nvPr>
            <p:ph type="sldNum" sz="quarter" idx="12"/>
          </p:nvPr>
        </p:nvSpPr>
        <p:spPr/>
        <p:txBody>
          <a:bodyPr/>
          <a:lstStyle/>
          <a:p>
            <a:fld id="{6D0EEEE1-A6EA-4FE0-9ABC-7DE90FD81D4A}" type="slidenum">
              <a:rPr lang="en-US" smtClean="0"/>
              <a:t>4</a:t>
            </a:fld>
            <a:endParaRPr lang="en-US" dirty="0"/>
          </a:p>
        </p:txBody>
      </p:sp>
      <p:cxnSp>
        <p:nvCxnSpPr>
          <p:cNvPr id="13" name="Straight Connector 12"/>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43244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143000"/>
          </a:xfrm>
        </p:spPr>
        <p:txBody>
          <a:bodyPr>
            <a:normAutofit/>
          </a:bodyPr>
          <a:lstStyle/>
          <a:p>
            <a:r>
              <a:rPr lang="en-US" sz="2800" dirty="0" smtClean="0"/>
              <a:t>Comprehensive Support and Improvement</a:t>
            </a:r>
            <a:br>
              <a:rPr lang="en-US" sz="2800" dirty="0" smtClean="0"/>
            </a:br>
            <a:r>
              <a:rPr lang="en-US" sz="2800" dirty="0" smtClean="0"/>
              <a:t>Identification Criteria</a:t>
            </a:r>
            <a:endParaRPr lang="en-US" sz="2800" dirty="0"/>
          </a:p>
        </p:txBody>
      </p:sp>
      <p:sp>
        <p:nvSpPr>
          <p:cNvPr id="3" name="Content Placeholder 2"/>
          <p:cNvSpPr>
            <a:spLocks noGrp="1"/>
          </p:cNvSpPr>
          <p:nvPr>
            <p:ph idx="1"/>
          </p:nvPr>
        </p:nvSpPr>
        <p:spPr>
          <a:xfrm>
            <a:off x="3276600" y="1646237"/>
            <a:ext cx="4953000" cy="4830763"/>
          </a:xfrm>
        </p:spPr>
        <p:txBody>
          <a:bodyPr>
            <a:noAutofit/>
          </a:bodyPr>
          <a:lstStyle/>
          <a:p>
            <a:pPr marL="0" indent="0">
              <a:spcBef>
                <a:spcPts val="0"/>
              </a:spcBef>
              <a:spcAft>
                <a:spcPts val="600"/>
              </a:spcAft>
              <a:buNone/>
            </a:pPr>
            <a:r>
              <a:rPr lang="en-US" sz="2400" b="0" dirty="0" smtClean="0">
                <a:solidFill>
                  <a:srgbClr val="002060"/>
                </a:solidFill>
                <a:latin typeface="Calibri" panose="020F0502020204030204" pitchFamily="34" charset="0"/>
                <a:cs typeface="Calibri" panose="020F0502020204030204" pitchFamily="34" charset="0"/>
              </a:rPr>
              <a:t>Methodology</a:t>
            </a:r>
            <a:r>
              <a:rPr lang="en-US" sz="2400" dirty="0" smtClean="0">
                <a:solidFill>
                  <a:srgbClr val="002060"/>
                </a:solidFill>
                <a:latin typeface="Calibri" panose="020F0502020204030204" pitchFamily="34" charset="0"/>
                <a:cs typeface="Calibri" panose="020F0502020204030204" pitchFamily="34" charset="0"/>
              </a:rPr>
              <a:t>:</a:t>
            </a:r>
          </a:p>
          <a:p>
            <a:pPr lvl="1">
              <a:spcBef>
                <a:spcPts val="0"/>
              </a:spcBef>
              <a:spcAft>
                <a:spcPts val="600"/>
              </a:spcAft>
            </a:pPr>
            <a:r>
              <a:rPr lang="en-US" sz="1800" dirty="0" smtClean="0">
                <a:solidFill>
                  <a:srgbClr val="002060"/>
                </a:solidFill>
                <a:latin typeface="Calibri" panose="020F0502020204030204" pitchFamily="34" charset="0"/>
                <a:cs typeface="Calibri" panose="020F0502020204030204" pitchFamily="34" charset="0"/>
              </a:rPr>
              <a:t>Identify all Title I schools that did not meet the interim target in reading and mathematics using the </a:t>
            </a:r>
            <a:r>
              <a:rPr lang="en-US" sz="1800" b="1" dirty="0" smtClean="0">
                <a:solidFill>
                  <a:srgbClr val="C00000"/>
                </a:solidFill>
                <a:latin typeface="Calibri" panose="020F0502020204030204" pitchFamily="34" charset="0"/>
                <a:cs typeface="Calibri" panose="020F0502020204030204" pitchFamily="34" charset="0"/>
              </a:rPr>
              <a:t>combined rate </a:t>
            </a:r>
            <a:r>
              <a:rPr lang="en-US" sz="1800" dirty="0" smtClean="0">
                <a:solidFill>
                  <a:srgbClr val="002060"/>
                </a:solidFill>
                <a:latin typeface="Calibri" panose="020F0502020204030204" pitchFamily="34" charset="0"/>
                <a:cs typeface="Calibri" panose="020F0502020204030204" pitchFamily="34" charset="0"/>
              </a:rPr>
              <a:t>for all students </a:t>
            </a:r>
          </a:p>
          <a:p>
            <a:pPr lvl="1">
              <a:spcBef>
                <a:spcPts val="0"/>
              </a:spcBef>
              <a:spcAft>
                <a:spcPts val="600"/>
              </a:spcAft>
            </a:pPr>
            <a:r>
              <a:rPr lang="en-US" sz="1800" dirty="0" smtClean="0">
                <a:solidFill>
                  <a:srgbClr val="002060"/>
                </a:solidFill>
                <a:latin typeface="Calibri" panose="020F0502020204030204" pitchFamily="34" charset="0"/>
                <a:cs typeface="Calibri" panose="020F0502020204030204" pitchFamily="34" charset="0"/>
              </a:rPr>
              <a:t>Of those schools, average the combined rates for reading and mathematics</a:t>
            </a:r>
          </a:p>
          <a:p>
            <a:pPr lvl="1">
              <a:spcBef>
                <a:spcPts val="0"/>
              </a:spcBef>
              <a:spcAft>
                <a:spcPts val="600"/>
              </a:spcAft>
            </a:pPr>
            <a:r>
              <a:rPr lang="en-US" sz="1800" dirty="0" smtClean="0">
                <a:solidFill>
                  <a:srgbClr val="002060"/>
                </a:solidFill>
                <a:latin typeface="Calibri" panose="020F0502020204030204" pitchFamily="34" charset="0"/>
                <a:cs typeface="Calibri" panose="020F0502020204030204" pitchFamily="34" charset="0"/>
              </a:rPr>
              <a:t>Identify the </a:t>
            </a:r>
            <a:r>
              <a:rPr lang="en-US" sz="1800" b="1" dirty="0" smtClean="0">
                <a:solidFill>
                  <a:srgbClr val="C00000"/>
                </a:solidFill>
                <a:latin typeface="Calibri" panose="020F0502020204030204" pitchFamily="34" charset="0"/>
                <a:cs typeface="Calibri" panose="020F0502020204030204" pitchFamily="34" charset="0"/>
              </a:rPr>
              <a:t>bottom five percent </a:t>
            </a:r>
            <a:r>
              <a:rPr lang="en-US" sz="1800" dirty="0" smtClean="0">
                <a:solidFill>
                  <a:srgbClr val="002060"/>
                </a:solidFill>
                <a:latin typeface="Calibri" panose="020F0502020204030204" pitchFamily="34" charset="0"/>
                <a:cs typeface="Calibri" panose="020F0502020204030204" pitchFamily="34" charset="0"/>
              </a:rPr>
              <a:t>of Title I schools based on the averaged rates</a:t>
            </a:r>
          </a:p>
          <a:p>
            <a:pPr lvl="1">
              <a:spcBef>
                <a:spcPts val="0"/>
              </a:spcBef>
              <a:spcAft>
                <a:spcPts val="600"/>
              </a:spcAft>
            </a:pPr>
            <a:r>
              <a:rPr lang="en-US" sz="1800" dirty="0">
                <a:solidFill>
                  <a:srgbClr val="002060"/>
                </a:solidFill>
                <a:latin typeface="Calibri" panose="020F0502020204030204" pitchFamily="34" charset="0"/>
                <a:cs typeface="Calibri" panose="020F0502020204030204" pitchFamily="34" charset="0"/>
              </a:rPr>
              <a:t>If a “tie” occurs, use the rate of chronic absenteeism as the “tie breaker”</a:t>
            </a:r>
          </a:p>
          <a:p>
            <a:pPr lvl="1">
              <a:spcBef>
                <a:spcPts val="0"/>
              </a:spcBef>
              <a:spcAft>
                <a:spcPts val="600"/>
              </a:spcAft>
            </a:pPr>
            <a:r>
              <a:rPr lang="en-US" sz="1800" dirty="0">
                <a:solidFill>
                  <a:srgbClr val="002060"/>
                </a:solidFill>
                <a:latin typeface="Calibri" panose="020F0502020204030204" pitchFamily="34" charset="0"/>
                <a:cs typeface="Calibri" panose="020F0502020204030204" pitchFamily="34" charset="0"/>
              </a:rPr>
              <a:t>Identify any high school with a federal four-year cohort graduation rate below 67</a:t>
            </a:r>
            <a:r>
              <a:rPr lang="en-US" sz="2000" dirty="0">
                <a:solidFill>
                  <a:srgbClr val="002060"/>
                </a:solidFill>
                <a:latin typeface="Calibri" panose="020F0502020204030204" pitchFamily="34" charset="0"/>
                <a:cs typeface="Calibri" panose="020F0502020204030204" pitchFamily="34" charset="0"/>
              </a:rPr>
              <a:t>%</a:t>
            </a:r>
            <a:r>
              <a:rPr lang="en-US" sz="2000" b="1" dirty="0">
                <a:solidFill>
                  <a:srgbClr val="FF0000"/>
                </a:solidFill>
                <a:latin typeface="Calibri" panose="020F0502020204030204" pitchFamily="34" charset="0"/>
                <a:cs typeface="Calibri" panose="020F0502020204030204" pitchFamily="34" charset="0"/>
              </a:rPr>
              <a:t> </a:t>
            </a:r>
          </a:p>
          <a:p>
            <a:pPr lvl="1">
              <a:spcBef>
                <a:spcPts val="0"/>
              </a:spcBef>
              <a:spcAft>
                <a:spcPts val="600"/>
              </a:spcAft>
            </a:pPr>
            <a:endParaRPr lang="en-US" sz="1800" dirty="0" smtClean="0">
              <a:solidFill>
                <a:srgbClr val="002060"/>
              </a:solidFill>
              <a:latin typeface="+mn-lt"/>
            </a:endParaRPr>
          </a:p>
          <a:p>
            <a:pPr lvl="1">
              <a:spcBef>
                <a:spcPts val="0"/>
              </a:spcBef>
              <a:spcAft>
                <a:spcPts val="600"/>
              </a:spcAft>
            </a:pPr>
            <a:endParaRPr lang="en-US" sz="1800" dirty="0" smtClean="0">
              <a:solidFill>
                <a:srgbClr val="002060"/>
              </a:solidFill>
              <a:latin typeface="+mn-lt"/>
            </a:endParaRPr>
          </a:p>
          <a:p>
            <a:pPr lvl="1"/>
            <a:endParaRPr lang="en-US" sz="2400" dirty="0" smtClean="0">
              <a:solidFill>
                <a:srgbClr val="002060"/>
              </a:solidFill>
              <a:latin typeface="+mn-lt"/>
            </a:endParaRPr>
          </a:p>
          <a:p>
            <a:endParaRPr lang="en-US" dirty="0" smtClean="0"/>
          </a:p>
          <a:p>
            <a:pPr marL="0" indent="0">
              <a:buNone/>
            </a:pPr>
            <a:endParaRPr lang="en-US" dirty="0"/>
          </a:p>
        </p:txBody>
      </p:sp>
      <p:sp>
        <p:nvSpPr>
          <p:cNvPr id="4" name="Slide Number Placeholder 3"/>
          <p:cNvSpPr>
            <a:spLocks noGrp="1"/>
          </p:cNvSpPr>
          <p:nvPr>
            <p:ph type="sldNum" sz="quarter" idx="12"/>
          </p:nvPr>
        </p:nvSpPr>
        <p:spPr/>
        <p:txBody>
          <a:bodyPr/>
          <a:lstStyle/>
          <a:p>
            <a:fld id="{D9AAD5A2-A946-48F3-BC55-3B76BAF4DBB6}" type="slidenum">
              <a:rPr lang="en-US" smtClean="0">
                <a:solidFill>
                  <a:prstClr val="white"/>
                </a:solidFill>
              </a:rPr>
              <a:pPr/>
              <a:t>40</a:t>
            </a:fld>
            <a:endParaRPr lang="en-US" dirty="0">
              <a:solidFill>
                <a:prstClr val="white"/>
              </a:solidFill>
            </a:endParaRPr>
          </a:p>
        </p:txBody>
      </p:sp>
      <p:cxnSp>
        <p:nvCxnSpPr>
          <p:cNvPr id="5" name="Straight Connector 4"/>
          <p:cNvCxnSpPr/>
          <p:nvPr/>
        </p:nvCxnSpPr>
        <p:spPr>
          <a:xfrm>
            <a:off x="457200" y="13716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7" name="Content Placeholder 7"/>
          <p:cNvGraphicFramePr>
            <a:graphicFrameLocks/>
          </p:cNvGraphicFramePr>
          <p:nvPr>
            <p:extLst>
              <p:ext uri="{D42A27DB-BD31-4B8C-83A1-F6EECF244321}">
                <p14:modId xmlns:p14="http://schemas.microsoft.com/office/powerpoint/2010/main" val="913517161"/>
              </p:ext>
            </p:extLst>
          </p:nvPr>
        </p:nvGraphicFramePr>
        <p:xfrm>
          <a:off x="457200" y="1600200"/>
          <a:ext cx="27432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8685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Comprehensive Support and Improvement</a:t>
            </a:r>
            <a:br>
              <a:rPr lang="en-US" sz="2800" dirty="0" smtClean="0"/>
            </a:br>
            <a:r>
              <a:rPr lang="en-US" sz="2800" dirty="0" smtClean="0"/>
              <a:t>Exit Criteria</a:t>
            </a:r>
            <a:endParaRPr lang="en-US" sz="2800" dirty="0"/>
          </a:p>
        </p:txBody>
      </p:sp>
      <p:sp>
        <p:nvSpPr>
          <p:cNvPr id="3" name="Content Placeholder 2"/>
          <p:cNvSpPr>
            <a:spLocks noGrp="1"/>
          </p:cNvSpPr>
          <p:nvPr>
            <p:ph idx="1"/>
          </p:nvPr>
        </p:nvSpPr>
        <p:spPr>
          <a:xfrm>
            <a:off x="0" y="1478280"/>
            <a:ext cx="8229600" cy="4770120"/>
          </a:xfrm>
        </p:spPr>
        <p:txBody>
          <a:bodyPr>
            <a:noAutofit/>
          </a:bodyPr>
          <a:lstStyle/>
          <a:p>
            <a:pPr marL="228600" lvl="1" indent="0">
              <a:spcBef>
                <a:spcPts val="0"/>
              </a:spcBef>
              <a:spcAft>
                <a:spcPts val="600"/>
              </a:spcAft>
              <a:buNone/>
            </a:pPr>
            <a:r>
              <a:rPr lang="en-US" sz="2400" b="1" dirty="0">
                <a:solidFill>
                  <a:srgbClr val="C00000"/>
                </a:solidFill>
                <a:latin typeface="+mn-lt"/>
              </a:rPr>
              <a:t>L</a:t>
            </a:r>
            <a:r>
              <a:rPr lang="en-US" sz="2400" b="1" dirty="0" smtClean="0">
                <a:solidFill>
                  <a:srgbClr val="C00000"/>
                </a:solidFill>
                <a:latin typeface="+mn-lt"/>
              </a:rPr>
              <a:t>owest </a:t>
            </a:r>
            <a:r>
              <a:rPr lang="en-US" sz="2400" b="1" dirty="0">
                <a:solidFill>
                  <a:srgbClr val="C00000"/>
                </a:solidFill>
                <a:latin typeface="+mn-lt"/>
              </a:rPr>
              <a:t>five percent of Title I </a:t>
            </a:r>
            <a:r>
              <a:rPr lang="en-US" sz="2400" b="1" dirty="0" smtClean="0">
                <a:solidFill>
                  <a:srgbClr val="C00000"/>
                </a:solidFill>
                <a:latin typeface="+mn-lt"/>
              </a:rPr>
              <a:t>schools:</a:t>
            </a:r>
          </a:p>
          <a:p>
            <a:pPr marL="571500" lvl="1" indent="-342900">
              <a:spcBef>
                <a:spcPts val="0"/>
              </a:spcBef>
              <a:spcAft>
                <a:spcPts val="600"/>
              </a:spcAft>
            </a:pPr>
            <a:r>
              <a:rPr lang="en-US" sz="2200" dirty="0">
                <a:solidFill>
                  <a:srgbClr val="002060"/>
                </a:solidFill>
                <a:latin typeface="+mn-lt"/>
              </a:rPr>
              <a:t>R</a:t>
            </a:r>
            <a:r>
              <a:rPr lang="en-US" sz="2200" dirty="0" smtClean="0">
                <a:solidFill>
                  <a:srgbClr val="002060"/>
                </a:solidFill>
                <a:latin typeface="+mn-lt"/>
              </a:rPr>
              <a:t>equired </a:t>
            </a:r>
            <a:r>
              <a:rPr lang="en-US" sz="2200" dirty="0">
                <a:solidFill>
                  <a:srgbClr val="002060"/>
                </a:solidFill>
                <a:latin typeface="+mn-lt"/>
              </a:rPr>
              <a:t>to implement interventions </a:t>
            </a:r>
            <a:r>
              <a:rPr lang="en-US" sz="2200" dirty="0" smtClean="0">
                <a:solidFill>
                  <a:srgbClr val="002060"/>
                </a:solidFill>
                <a:latin typeface="+mn-lt"/>
              </a:rPr>
              <a:t>over </a:t>
            </a:r>
            <a:r>
              <a:rPr lang="en-US" sz="2200" dirty="0">
                <a:solidFill>
                  <a:srgbClr val="002060"/>
                </a:solidFill>
                <a:latin typeface="+mn-lt"/>
              </a:rPr>
              <a:t>a </a:t>
            </a:r>
            <a:r>
              <a:rPr lang="en-US" sz="2200" b="1" dirty="0" smtClean="0">
                <a:solidFill>
                  <a:srgbClr val="C00000"/>
                </a:solidFill>
                <a:latin typeface="+mn-lt"/>
              </a:rPr>
              <a:t>two year period</a:t>
            </a:r>
            <a:endParaRPr lang="en-US" sz="2200" b="1" dirty="0">
              <a:solidFill>
                <a:srgbClr val="C00000"/>
              </a:solidFill>
              <a:latin typeface="+mn-lt"/>
            </a:endParaRPr>
          </a:p>
          <a:p>
            <a:pPr marL="571500" lvl="1" indent="-342900">
              <a:spcBef>
                <a:spcPts val="0"/>
              </a:spcBef>
              <a:spcAft>
                <a:spcPts val="600"/>
              </a:spcAft>
            </a:pPr>
            <a:r>
              <a:rPr lang="en-US" sz="2200" dirty="0">
                <a:solidFill>
                  <a:srgbClr val="002060"/>
                </a:solidFill>
                <a:latin typeface="+mn-lt"/>
              </a:rPr>
              <a:t>At the end of year two, schools </a:t>
            </a:r>
            <a:r>
              <a:rPr lang="en-US" sz="2200" dirty="0" smtClean="0">
                <a:solidFill>
                  <a:srgbClr val="002060"/>
                </a:solidFill>
                <a:latin typeface="+mn-lt"/>
              </a:rPr>
              <a:t>no longer in the bottom five percent may </a:t>
            </a:r>
            <a:r>
              <a:rPr lang="en-US" sz="2200" dirty="0">
                <a:solidFill>
                  <a:srgbClr val="002060"/>
                </a:solidFill>
                <a:latin typeface="+mn-lt"/>
              </a:rPr>
              <a:t>exit comprehensive support and improvement </a:t>
            </a:r>
            <a:r>
              <a:rPr lang="en-US" sz="2200" dirty="0" smtClean="0">
                <a:solidFill>
                  <a:srgbClr val="002060"/>
                </a:solidFill>
                <a:latin typeface="+mn-lt"/>
              </a:rPr>
              <a:t>status</a:t>
            </a:r>
          </a:p>
          <a:p>
            <a:pPr marL="571500" lvl="1" indent="-342900">
              <a:spcBef>
                <a:spcPts val="0"/>
              </a:spcBef>
              <a:spcAft>
                <a:spcPts val="600"/>
              </a:spcAft>
            </a:pPr>
            <a:r>
              <a:rPr lang="en-US" sz="2200" dirty="0" smtClean="0">
                <a:solidFill>
                  <a:srgbClr val="002060"/>
                </a:solidFill>
                <a:latin typeface="+mn-lt"/>
              </a:rPr>
              <a:t>Schools </a:t>
            </a:r>
            <a:r>
              <a:rPr lang="en-US" sz="2200" dirty="0">
                <a:solidFill>
                  <a:srgbClr val="002060"/>
                </a:solidFill>
                <a:latin typeface="+mn-lt"/>
              </a:rPr>
              <a:t>that exit this status at the end of year two will be required to implement </a:t>
            </a:r>
            <a:r>
              <a:rPr lang="en-US" sz="2200" b="1" dirty="0">
                <a:solidFill>
                  <a:srgbClr val="C00000"/>
                </a:solidFill>
                <a:latin typeface="+mn-lt"/>
              </a:rPr>
              <a:t>sustainability plans </a:t>
            </a:r>
            <a:r>
              <a:rPr lang="en-US" sz="2200" dirty="0">
                <a:solidFill>
                  <a:srgbClr val="002060"/>
                </a:solidFill>
                <a:latin typeface="+mn-lt"/>
              </a:rPr>
              <a:t>for at least one additional </a:t>
            </a:r>
            <a:r>
              <a:rPr lang="en-US" sz="2200" dirty="0" smtClean="0">
                <a:solidFill>
                  <a:srgbClr val="002060"/>
                </a:solidFill>
                <a:latin typeface="+mn-lt"/>
              </a:rPr>
              <a:t>year</a:t>
            </a:r>
          </a:p>
          <a:p>
            <a:pPr marL="571500" lvl="1" indent="-342900">
              <a:spcBef>
                <a:spcPts val="0"/>
              </a:spcBef>
              <a:spcAft>
                <a:spcPts val="600"/>
              </a:spcAft>
            </a:pPr>
            <a:r>
              <a:rPr lang="en-US" sz="2200" dirty="0">
                <a:solidFill>
                  <a:srgbClr val="002060"/>
                </a:solidFill>
                <a:latin typeface="+mn-lt"/>
              </a:rPr>
              <a:t>I</a:t>
            </a:r>
            <a:r>
              <a:rPr lang="en-US" sz="2200" dirty="0" smtClean="0">
                <a:solidFill>
                  <a:srgbClr val="002060"/>
                </a:solidFill>
                <a:latin typeface="+mn-lt"/>
              </a:rPr>
              <a:t>mplementation </a:t>
            </a:r>
            <a:r>
              <a:rPr lang="en-US" sz="2200" dirty="0">
                <a:solidFill>
                  <a:srgbClr val="002060"/>
                </a:solidFill>
                <a:latin typeface="+mn-lt"/>
              </a:rPr>
              <a:t>of </a:t>
            </a:r>
            <a:r>
              <a:rPr lang="en-US" sz="2200" dirty="0" smtClean="0">
                <a:solidFill>
                  <a:srgbClr val="002060"/>
                </a:solidFill>
                <a:latin typeface="+mn-lt"/>
              </a:rPr>
              <a:t>interventions for exited </a:t>
            </a:r>
            <a:r>
              <a:rPr lang="en-US" sz="2200" dirty="0">
                <a:solidFill>
                  <a:srgbClr val="002060"/>
                </a:solidFill>
                <a:latin typeface="+mn-lt"/>
              </a:rPr>
              <a:t>schools </a:t>
            </a:r>
            <a:r>
              <a:rPr lang="en-US" sz="2200" dirty="0" smtClean="0">
                <a:solidFill>
                  <a:srgbClr val="002060"/>
                </a:solidFill>
                <a:latin typeface="+mn-lt"/>
              </a:rPr>
              <a:t>will be monitored during </a:t>
            </a:r>
            <a:r>
              <a:rPr lang="en-US" sz="2200" dirty="0">
                <a:solidFill>
                  <a:srgbClr val="002060"/>
                </a:solidFill>
                <a:latin typeface="+mn-lt"/>
              </a:rPr>
              <a:t>the required sustainability </a:t>
            </a:r>
            <a:r>
              <a:rPr lang="en-US" sz="2200" dirty="0" smtClean="0">
                <a:solidFill>
                  <a:srgbClr val="002060"/>
                </a:solidFill>
                <a:latin typeface="+mn-lt"/>
              </a:rPr>
              <a:t>year</a:t>
            </a:r>
          </a:p>
          <a:p>
            <a:pPr marL="571500" lvl="1" indent="-342900">
              <a:spcBef>
                <a:spcPts val="0"/>
              </a:spcBef>
              <a:spcAft>
                <a:spcPts val="600"/>
              </a:spcAft>
            </a:pPr>
            <a:r>
              <a:rPr lang="en-US" sz="2200" dirty="0">
                <a:solidFill>
                  <a:srgbClr val="002060"/>
                </a:solidFill>
                <a:latin typeface="+mn-lt"/>
              </a:rPr>
              <a:t>If a school has not exited comprehensive support and improvement status after </a:t>
            </a:r>
            <a:r>
              <a:rPr lang="en-US" sz="2200" b="1" dirty="0">
                <a:solidFill>
                  <a:srgbClr val="C00000"/>
                </a:solidFill>
                <a:latin typeface="+mn-lt"/>
              </a:rPr>
              <a:t>three years </a:t>
            </a:r>
            <a:r>
              <a:rPr lang="en-US" sz="2200" dirty="0">
                <a:solidFill>
                  <a:srgbClr val="002060"/>
                </a:solidFill>
                <a:latin typeface="+mn-lt"/>
              </a:rPr>
              <a:t>of interventions, </a:t>
            </a:r>
            <a:r>
              <a:rPr lang="en-US" sz="2200" dirty="0" smtClean="0">
                <a:solidFill>
                  <a:srgbClr val="002060"/>
                </a:solidFill>
                <a:latin typeface="+mn-lt"/>
              </a:rPr>
              <a:t>more rigorous interventions will be required in </a:t>
            </a:r>
            <a:r>
              <a:rPr lang="en-US" sz="2200" dirty="0">
                <a:solidFill>
                  <a:srgbClr val="002060"/>
                </a:solidFill>
                <a:latin typeface="+mn-lt"/>
              </a:rPr>
              <a:t>the fourth year of comprehensive support and improvement status</a:t>
            </a:r>
          </a:p>
          <a:p>
            <a:pPr marL="0" indent="0">
              <a:buNone/>
            </a:pPr>
            <a:endParaRPr lang="en-US" dirty="0"/>
          </a:p>
        </p:txBody>
      </p:sp>
      <p:sp>
        <p:nvSpPr>
          <p:cNvPr id="4" name="Slide Number Placeholder 3"/>
          <p:cNvSpPr>
            <a:spLocks noGrp="1"/>
          </p:cNvSpPr>
          <p:nvPr>
            <p:ph type="sldNum" sz="quarter" idx="12"/>
          </p:nvPr>
        </p:nvSpPr>
        <p:spPr/>
        <p:txBody>
          <a:bodyPr/>
          <a:lstStyle/>
          <a:p>
            <a:fld id="{D9AAD5A2-A946-48F3-BC55-3B76BAF4DBB6}" type="slidenum">
              <a:rPr lang="en-US" smtClean="0">
                <a:solidFill>
                  <a:prstClr val="white"/>
                </a:solidFill>
              </a:rPr>
              <a:pPr/>
              <a:t>41</a:t>
            </a:fld>
            <a:endParaRPr lang="en-US" dirty="0">
              <a:solidFill>
                <a:prstClr val="white"/>
              </a:solidFill>
            </a:endParaRPr>
          </a:p>
        </p:txBody>
      </p:sp>
      <p:cxnSp>
        <p:nvCxnSpPr>
          <p:cNvPr id="5" name="Straight Connector 4"/>
          <p:cNvCxnSpPr/>
          <p:nvPr/>
        </p:nvCxnSpPr>
        <p:spPr>
          <a:xfrm>
            <a:off x="4572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664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Comprehensive Support and Improvement</a:t>
            </a:r>
            <a:br>
              <a:rPr lang="en-US" sz="2800" dirty="0" smtClean="0"/>
            </a:br>
            <a:r>
              <a:rPr lang="en-US" sz="2800" dirty="0" smtClean="0"/>
              <a:t>Exit Criteria</a:t>
            </a:r>
            <a:endParaRPr lang="en-US" sz="2800" dirty="0"/>
          </a:p>
        </p:txBody>
      </p:sp>
      <p:sp>
        <p:nvSpPr>
          <p:cNvPr id="3" name="Content Placeholder 2"/>
          <p:cNvSpPr>
            <a:spLocks noGrp="1"/>
          </p:cNvSpPr>
          <p:nvPr>
            <p:ph idx="1"/>
          </p:nvPr>
        </p:nvSpPr>
        <p:spPr>
          <a:xfrm>
            <a:off x="457200" y="1676400"/>
            <a:ext cx="7543800" cy="4267200"/>
          </a:xfrm>
        </p:spPr>
        <p:txBody>
          <a:bodyPr>
            <a:noAutofit/>
          </a:bodyPr>
          <a:lstStyle/>
          <a:p>
            <a:pPr marL="228600" lvl="1" indent="0">
              <a:spcBef>
                <a:spcPts val="0"/>
              </a:spcBef>
              <a:spcAft>
                <a:spcPts val="600"/>
              </a:spcAft>
              <a:buNone/>
            </a:pPr>
            <a:r>
              <a:rPr lang="en-US" sz="2400" b="1" dirty="0" smtClean="0">
                <a:solidFill>
                  <a:srgbClr val="C00000"/>
                </a:solidFill>
                <a:latin typeface="+mn-lt"/>
              </a:rPr>
              <a:t>Federal graduation rate below 67 percent:</a:t>
            </a:r>
          </a:p>
          <a:p>
            <a:pPr marL="571500" lvl="1" indent="-342900">
              <a:spcBef>
                <a:spcPts val="0"/>
              </a:spcBef>
              <a:spcAft>
                <a:spcPts val="600"/>
              </a:spcAft>
            </a:pPr>
            <a:r>
              <a:rPr lang="en-US" sz="2400" dirty="0" smtClean="0">
                <a:solidFill>
                  <a:srgbClr val="002060"/>
                </a:solidFill>
                <a:latin typeface="+mn-lt"/>
              </a:rPr>
              <a:t>Required </a:t>
            </a:r>
            <a:r>
              <a:rPr lang="en-US" sz="2400" dirty="0">
                <a:solidFill>
                  <a:srgbClr val="002060"/>
                </a:solidFill>
                <a:latin typeface="+mn-lt"/>
              </a:rPr>
              <a:t>to implement interventions designed to address the issues causing the school to miss the threshold for graduating </a:t>
            </a:r>
            <a:r>
              <a:rPr lang="en-US" sz="2400" dirty="0" smtClean="0">
                <a:solidFill>
                  <a:srgbClr val="002060"/>
                </a:solidFill>
                <a:latin typeface="+mn-lt"/>
              </a:rPr>
              <a:t>students</a:t>
            </a:r>
          </a:p>
          <a:p>
            <a:pPr marL="571500" lvl="1" indent="-342900">
              <a:spcBef>
                <a:spcPts val="0"/>
              </a:spcBef>
              <a:spcAft>
                <a:spcPts val="600"/>
              </a:spcAft>
            </a:pPr>
            <a:r>
              <a:rPr lang="en-US" sz="2400" dirty="0">
                <a:solidFill>
                  <a:srgbClr val="002060"/>
                </a:solidFill>
                <a:latin typeface="+mn-lt"/>
              </a:rPr>
              <a:t>Once a high school </a:t>
            </a:r>
            <a:r>
              <a:rPr lang="en-US" sz="2400" dirty="0" smtClean="0">
                <a:solidFill>
                  <a:srgbClr val="002060"/>
                </a:solidFill>
                <a:latin typeface="+mn-lt"/>
              </a:rPr>
              <a:t>has a federal graduation rate above the threshold for identification, </a:t>
            </a:r>
            <a:r>
              <a:rPr lang="en-US" sz="2400" dirty="0">
                <a:solidFill>
                  <a:srgbClr val="002060"/>
                </a:solidFill>
                <a:latin typeface="+mn-lt"/>
              </a:rPr>
              <a:t>the school will exit from comprehensive support and </a:t>
            </a:r>
            <a:r>
              <a:rPr lang="en-US" sz="2400" dirty="0" smtClean="0">
                <a:solidFill>
                  <a:srgbClr val="002060"/>
                </a:solidFill>
                <a:latin typeface="+mn-lt"/>
              </a:rPr>
              <a:t>improvement status</a:t>
            </a:r>
            <a:endParaRPr lang="en-US" sz="3600" dirty="0"/>
          </a:p>
        </p:txBody>
      </p:sp>
      <p:sp>
        <p:nvSpPr>
          <p:cNvPr id="4" name="Slide Number Placeholder 3"/>
          <p:cNvSpPr>
            <a:spLocks noGrp="1"/>
          </p:cNvSpPr>
          <p:nvPr>
            <p:ph type="sldNum" sz="quarter" idx="12"/>
          </p:nvPr>
        </p:nvSpPr>
        <p:spPr/>
        <p:txBody>
          <a:bodyPr/>
          <a:lstStyle/>
          <a:p>
            <a:fld id="{D9AAD5A2-A946-48F3-BC55-3B76BAF4DBB6}" type="slidenum">
              <a:rPr lang="en-US" smtClean="0">
                <a:solidFill>
                  <a:prstClr val="white"/>
                </a:solidFill>
              </a:rPr>
              <a:pPr/>
              <a:t>42</a:t>
            </a:fld>
            <a:endParaRPr lang="en-US" dirty="0">
              <a:solidFill>
                <a:prstClr val="white"/>
              </a:solidFill>
            </a:endParaRPr>
          </a:p>
        </p:txBody>
      </p:sp>
      <p:cxnSp>
        <p:nvCxnSpPr>
          <p:cNvPr id="5" name="Straight Connector 4"/>
          <p:cNvCxnSpPr/>
          <p:nvPr/>
        </p:nvCxnSpPr>
        <p:spPr>
          <a:xfrm>
            <a:off x="457200" y="1447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410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74638"/>
            <a:ext cx="7848600" cy="715962"/>
          </a:xfrm>
        </p:spPr>
        <p:txBody>
          <a:bodyPr>
            <a:normAutofit fontScale="90000"/>
          </a:bodyPr>
          <a:lstStyle/>
          <a:p>
            <a:r>
              <a:rPr lang="en-US" sz="2800" dirty="0"/>
              <a:t>Examples of </a:t>
            </a:r>
            <a:r>
              <a:rPr lang="en-US" sz="2800" dirty="0" smtClean="0"/>
              <a:t>Comprehensive Support and Improvement Trajectories </a:t>
            </a:r>
            <a:endParaRPr lang="en-US" sz="2800" dirty="0"/>
          </a:p>
        </p:txBody>
      </p:sp>
      <p:graphicFrame>
        <p:nvGraphicFramePr>
          <p:cNvPr id="9" name="Table 8"/>
          <p:cNvGraphicFramePr>
            <a:graphicFrameLocks noGrp="1"/>
          </p:cNvGraphicFramePr>
          <p:nvPr>
            <p:extLst>
              <p:ext uri="{D42A27DB-BD31-4B8C-83A1-F6EECF244321}">
                <p14:modId xmlns:p14="http://schemas.microsoft.com/office/powerpoint/2010/main" val="3744210533"/>
              </p:ext>
            </p:extLst>
          </p:nvPr>
        </p:nvGraphicFramePr>
        <p:xfrm>
          <a:off x="304800" y="1569720"/>
          <a:ext cx="7848599" cy="4297680"/>
        </p:xfrm>
        <a:graphic>
          <a:graphicData uri="http://schemas.openxmlformats.org/drawingml/2006/table">
            <a:tbl>
              <a:tblPr firstRow="1" bandRow="1">
                <a:tableStyleId>{5C22544A-7EE6-4342-B048-85BDC9FD1C3A}</a:tableStyleId>
              </a:tblPr>
              <a:tblGrid>
                <a:gridCol w="356754">
                  <a:extLst>
                    <a:ext uri="{9D8B030D-6E8A-4147-A177-3AD203B41FA5}">
                      <a16:colId xmlns:a16="http://schemas.microsoft.com/office/drawing/2014/main" xmlns="" val="20000"/>
                    </a:ext>
                  </a:extLst>
                </a:gridCol>
                <a:gridCol w="1498369">
                  <a:extLst>
                    <a:ext uri="{9D8B030D-6E8A-4147-A177-3AD203B41FA5}">
                      <a16:colId xmlns:a16="http://schemas.microsoft.com/office/drawing/2014/main" xmlns="" val="20001"/>
                    </a:ext>
                  </a:extLst>
                </a:gridCol>
                <a:gridCol w="1427018">
                  <a:extLst>
                    <a:ext uri="{9D8B030D-6E8A-4147-A177-3AD203B41FA5}">
                      <a16:colId xmlns:a16="http://schemas.microsoft.com/office/drawing/2014/main" xmlns="" val="20002"/>
                    </a:ext>
                  </a:extLst>
                </a:gridCol>
                <a:gridCol w="1569720">
                  <a:extLst>
                    <a:ext uri="{9D8B030D-6E8A-4147-A177-3AD203B41FA5}">
                      <a16:colId xmlns:a16="http://schemas.microsoft.com/office/drawing/2014/main" xmlns="" val="20003"/>
                    </a:ext>
                  </a:extLst>
                </a:gridCol>
                <a:gridCol w="1472738">
                  <a:extLst>
                    <a:ext uri="{9D8B030D-6E8A-4147-A177-3AD203B41FA5}">
                      <a16:colId xmlns:a16="http://schemas.microsoft.com/office/drawing/2014/main" xmlns="" val="20004"/>
                    </a:ext>
                  </a:extLst>
                </a:gridCol>
                <a:gridCol w="1524000">
                  <a:extLst>
                    <a:ext uri="{9D8B030D-6E8A-4147-A177-3AD203B41FA5}">
                      <a16:colId xmlns:a16="http://schemas.microsoft.com/office/drawing/2014/main" xmlns="" val="20005"/>
                    </a:ext>
                  </a:extLst>
                </a:gridCol>
              </a:tblGrid>
              <a:tr h="228600">
                <a:tc>
                  <a:txBody>
                    <a:bodyPr/>
                    <a:lstStyle/>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2018-2019</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2019-2020</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2020-2021</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2021-2022</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2022-2023</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619760">
                <a:tc>
                  <a:txBody>
                    <a:bodyPr/>
                    <a:lstStyle/>
                    <a:p>
                      <a:r>
                        <a:rPr lang="en-US" sz="1400" dirty="0" smtClean="0">
                          <a:solidFill>
                            <a:schemeClr val="tx1"/>
                          </a:solidFill>
                          <a:latin typeface="+mn-lt"/>
                          <a:cs typeface="Arial" panose="020B0604020202020204" pitchFamily="34" charset="0"/>
                        </a:rPr>
                        <a:t>A</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comprehensive support - receives support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Continues </a:t>
                      </a:r>
                      <a:r>
                        <a:rPr lang="en-US" sz="1400" baseline="0" dirty="0" smtClean="0">
                          <a:solidFill>
                            <a:schemeClr val="tx1"/>
                          </a:solidFill>
                          <a:latin typeface="+mn-lt"/>
                          <a:cs typeface="Arial" panose="020B0604020202020204" pitchFamily="34" charset="0"/>
                        </a:rPr>
                        <a:t>support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00B050"/>
                          </a:solidFill>
                          <a:latin typeface="+mn-lt"/>
                          <a:cs typeface="Arial" panose="020B0604020202020204" pitchFamily="34" charset="0"/>
                        </a:rPr>
                        <a:t>Exit </a:t>
                      </a:r>
                      <a:r>
                        <a:rPr lang="en-US" sz="1400" b="1" baseline="0" dirty="0" smtClean="0">
                          <a:solidFill>
                            <a:srgbClr val="00B050"/>
                          </a:solidFill>
                          <a:latin typeface="+mn-lt"/>
                          <a:cs typeface="Arial" panose="020B0604020202020204" pitchFamily="34" charset="0"/>
                        </a:rPr>
                        <a:t>criteria reached </a:t>
                      </a:r>
                    </a:p>
                    <a:p>
                      <a:endParaRPr lang="en-US" sz="1400" baseline="0" dirty="0" smtClean="0">
                        <a:solidFill>
                          <a:schemeClr val="tx1"/>
                        </a:solidFill>
                        <a:latin typeface="+mn-lt"/>
                        <a:cs typeface="Arial" panose="020B0604020202020204" pitchFamily="34" charset="0"/>
                      </a:endParaRPr>
                    </a:p>
                    <a:p>
                      <a:r>
                        <a:rPr lang="en-US" sz="1400" baseline="0" dirty="0" smtClean="0">
                          <a:solidFill>
                            <a:schemeClr val="tx1"/>
                          </a:solidFill>
                          <a:latin typeface="+mn-lt"/>
                          <a:cs typeface="Arial" panose="020B0604020202020204" pitchFamily="34" charset="0"/>
                        </a:rPr>
                        <a:t>Implements sustainability plan </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19760">
                <a:tc>
                  <a:txBody>
                    <a:bodyPr/>
                    <a:lstStyle/>
                    <a:p>
                      <a:r>
                        <a:rPr lang="en-US" sz="1400" dirty="0" smtClean="0">
                          <a:solidFill>
                            <a:schemeClr val="tx1"/>
                          </a:solidFill>
                          <a:latin typeface="+mn-lt"/>
                          <a:cs typeface="Arial" panose="020B0604020202020204" pitchFamily="34" charset="0"/>
                        </a:rPr>
                        <a:t>B</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comprehensive support - 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mn-lt"/>
                          <a:cs typeface="Arial" panose="020B0604020202020204" pitchFamily="34" charset="0"/>
                        </a:rPr>
                        <a:t>Exit</a:t>
                      </a:r>
                      <a:r>
                        <a:rPr lang="en-US" sz="1400" b="1" baseline="0" dirty="0" smtClean="0">
                          <a:solidFill>
                            <a:srgbClr val="00B050"/>
                          </a:solidFill>
                          <a:latin typeface="+mn-lt"/>
                          <a:cs typeface="Arial" panose="020B0604020202020204" pitchFamily="34" charset="0"/>
                        </a:rPr>
                        <a:t> criteria reached</a:t>
                      </a:r>
                      <a:endParaRPr lang="en-US" sz="1400" b="1" dirty="0">
                        <a:solidFill>
                          <a:srgbClr val="00B05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619760">
                <a:tc>
                  <a:txBody>
                    <a:bodyPr/>
                    <a:lstStyle/>
                    <a:p>
                      <a:r>
                        <a:rPr lang="en-US" sz="1400" dirty="0" smtClean="0">
                          <a:solidFill>
                            <a:schemeClr val="tx1"/>
                          </a:solidFill>
                          <a:latin typeface="+mn-lt"/>
                          <a:cs typeface="Arial" panose="020B0604020202020204" pitchFamily="34" charset="0"/>
                        </a:rPr>
                        <a:t>C</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comprehensive support - 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FF0000"/>
                          </a:solidFill>
                          <a:latin typeface="+mn-lt"/>
                          <a:cs typeface="Arial" panose="020B0604020202020204" pitchFamily="34" charset="0"/>
                        </a:rPr>
                        <a:t>Identified for</a:t>
                      </a:r>
                      <a:r>
                        <a:rPr lang="en-US" sz="1400" b="1" baseline="0" dirty="0" smtClean="0">
                          <a:solidFill>
                            <a:srgbClr val="FF0000"/>
                          </a:solidFill>
                          <a:latin typeface="+mn-lt"/>
                          <a:cs typeface="Arial" panose="020B0604020202020204" pitchFamily="34" charset="0"/>
                        </a:rPr>
                        <a:t> more rigorous interventions</a:t>
                      </a:r>
                      <a:endParaRPr lang="en-US" sz="1400" b="1" dirty="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19760">
                <a:tc>
                  <a:txBody>
                    <a:bodyPr/>
                    <a:lstStyle/>
                    <a:p>
                      <a:r>
                        <a:rPr lang="en-US" sz="1400" dirty="0" smtClean="0">
                          <a:solidFill>
                            <a:schemeClr val="tx1"/>
                          </a:solidFill>
                          <a:latin typeface="+mn-lt"/>
                          <a:cs typeface="Arial" panose="020B0604020202020204" pitchFamily="34" charset="0"/>
                        </a:rPr>
                        <a:t>D</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comprehensive support - 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cxnSp>
        <p:nvCxnSpPr>
          <p:cNvPr id="5" name="Straight Connector 4"/>
          <p:cNvCxnSpPr/>
          <p:nvPr/>
        </p:nvCxnSpPr>
        <p:spPr>
          <a:xfrm>
            <a:off x="457200" y="11430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0EEEE1-A6EA-4FE0-9ABC-7DE90FD81D4A}" type="slidenum">
              <a:rPr lang="en-US" smtClean="0"/>
              <a:t>43</a:t>
            </a:fld>
            <a:endParaRPr lang="en-US" dirty="0"/>
          </a:p>
        </p:txBody>
      </p:sp>
    </p:spTree>
    <p:extLst>
      <p:ext uri="{BB962C8B-B14F-4D97-AF65-F5344CB8AC3E}">
        <p14:creationId xmlns:p14="http://schemas.microsoft.com/office/powerpoint/2010/main" val="4244229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600200"/>
            <a:ext cx="7848600" cy="4876800"/>
          </a:xfrm>
        </p:spPr>
        <p:txBody>
          <a:bodyPr>
            <a:normAutofit/>
          </a:bodyPr>
          <a:lstStyle/>
          <a:p>
            <a:pPr lvl="0">
              <a:spcBef>
                <a:spcPts val="1200"/>
              </a:spcBef>
              <a:buClr>
                <a:srgbClr val="002060"/>
              </a:buClr>
            </a:pPr>
            <a:endParaRPr lang="en-US" b="1" u="sng" dirty="0" smtClean="0">
              <a:solidFill>
                <a:srgbClr val="FF0000"/>
              </a:solidFill>
              <a:latin typeface="Times New Roman"/>
            </a:endParaRPr>
          </a:p>
          <a:p>
            <a:pPr marL="457200" lvl="1" indent="0">
              <a:buNone/>
            </a:pPr>
            <a:endParaRPr lang="en-US" sz="2200" b="1" u="sng" dirty="0">
              <a:solidFill>
                <a:srgbClr val="FF0000"/>
              </a:solidFill>
              <a:latin typeface="Times New Roman"/>
            </a:endParaRPr>
          </a:p>
          <a:p>
            <a:pPr marL="457200" lvl="1" indent="0">
              <a:buClr>
                <a:srgbClr val="002060"/>
              </a:buClr>
              <a:buNone/>
            </a:pPr>
            <a:endParaRPr lang="en-US" sz="22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44</a:t>
            </a:fld>
            <a:endParaRPr lang="en-US" dirty="0"/>
          </a:p>
        </p:txBody>
      </p:sp>
      <p:sp>
        <p:nvSpPr>
          <p:cNvPr id="7" name="Title 4"/>
          <p:cNvSpPr>
            <a:spLocks noGrp="1"/>
          </p:cNvSpPr>
          <p:nvPr>
            <p:ph type="title"/>
          </p:nvPr>
        </p:nvSpPr>
        <p:spPr>
          <a:xfrm>
            <a:off x="152400" y="-152400"/>
            <a:ext cx="8305800" cy="1143000"/>
          </a:xfrm>
        </p:spPr>
        <p:txBody>
          <a:bodyPr>
            <a:noAutofit/>
          </a:bodyPr>
          <a:lstStyle/>
          <a:p>
            <a:r>
              <a:rPr lang="en-US" sz="2800" dirty="0" smtClean="0">
                <a:latin typeface="+mn-lt"/>
              </a:rPr>
              <a:t>Additional Targeted Support and Improvement</a:t>
            </a:r>
            <a:br>
              <a:rPr lang="en-US" sz="2800" dirty="0" smtClean="0">
                <a:latin typeface="+mn-lt"/>
              </a:rPr>
            </a:br>
            <a:r>
              <a:rPr lang="en-US" sz="2800" dirty="0" smtClean="0">
                <a:latin typeface="+mn-lt"/>
              </a:rPr>
              <a:t>Identification Criteria</a:t>
            </a:r>
            <a:endParaRPr lang="en-US" sz="2800" dirty="0">
              <a:latin typeface="+mn-lt"/>
            </a:endParaRPr>
          </a:p>
        </p:txBody>
      </p:sp>
      <p:cxnSp>
        <p:nvCxnSpPr>
          <p:cNvPr id="5" name="Straight Connector 4"/>
          <p:cNvCxnSpPr/>
          <p:nvPr/>
        </p:nvCxnSpPr>
        <p:spPr>
          <a:xfrm>
            <a:off x="533400" y="914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124200" y="914400"/>
            <a:ext cx="5105400" cy="6006773"/>
          </a:xfrm>
          <a:prstGeom prst="rect">
            <a:avLst/>
          </a:prstGeom>
        </p:spPr>
        <p:txBody>
          <a:bodyPr wrap="square">
            <a:spAutoFit/>
          </a:bodyPr>
          <a:lstStyle/>
          <a:p>
            <a:pPr>
              <a:spcAft>
                <a:spcPts val="600"/>
              </a:spcAft>
            </a:pPr>
            <a:r>
              <a:rPr lang="en-US" sz="2400" dirty="0" smtClean="0">
                <a:solidFill>
                  <a:srgbClr val="002060"/>
                </a:solidFill>
                <a:latin typeface="Calibri" panose="020F0502020204030204" pitchFamily="34" charset="0"/>
                <a:cs typeface="Calibri" panose="020F0502020204030204" pitchFamily="34" charset="0"/>
              </a:rPr>
              <a:t>Methodology</a:t>
            </a:r>
            <a:r>
              <a:rPr lang="en-US" sz="2400" dirty="0" smtClean="0">
                <a:solidFill>
                  <a:srgbClr val="002060"/>
                </a:solidFill>
              </a:rPr>
              <a:t>:</a:t>
            </a:r>
          </a:p>
          <a:p>
            <a:pPr marL="342900" indent="-342900">
              <a:spcAft>
                <a:spcPts val="800"/>
              </a:spcAft>
              <a:buFont typeface="Arial" panose="020B0604020202020204" pitchFamily="34" charset="0"/>
              <a:buChar char="•"/>
            </a:pPr>
            <a:r>
              <a:rPr lang="en-US" sz="1700" dirty="0" smtClean="0">
                <a:solidFill>
                  <a:srgbClr val="002060"/>
                </a:solidFill>
                <a:latin typeface="Calibri" panose="020F0502020204030204" pitchFamily="34" charset="0"/>
                <a:cs typeface="Calibri" panose="020F0502020204030204" pitchFamily="34" charset="0"/>
              </a:rPr>
              <a:t>Using </a:t>
            </a:r>
            <a:r>
              <a:rPr lang="en-US" sz="1700" dirty="0">
                <a:solidFill>
                  <a:srgbClr val="002060"/>
                </a:solidFill>
                <a:latin typeface="Calibri" panose="020F0502020204030204" pitchFamily="34" charset="0"/>
                <a:cs typeface="Calibri" panose="020F0502020204030204" pitchFamily="34" charset="0"/>
              </a:rPr>
              <a:t>the </a:t>
            </a:r>
            <a:r>
              <a:rPr lang="en-US" sz="1700" b="1" dirty="0" smtClean="0">
                <a:solidFill>
                  <a:srgbClr val="C00000"/>
                </a:solidFill>
                <a:latin typeface="Calibri" panose="020F0502020204030204" pitchFamily="34" charset="0"/>
                <a:cs typeface="Calibri" panose="020F0502020204030204" pitchFamily="34" charset="0"/>
              </a:rPr>
              <a:t>combined rates</a:t>
            </a:r>
            <a:r>
              <a:rPr lang="en-US" sz="1700" dirty="0" smtClean="0">
                <a:solidFill>
                  <a:srgbClr val="002060"/>
                </a:solidFill>
                <a:latin typeface="Calibri" panose="020F0502020204030204" pitchFamily="34" charset="0"/>
                <a:cs typeface="Calibri" panose="020F0502020204030204" pitchFamily="34" charset="0"/>
              </a:rPr>
              <a:t>, </a:t>
            </a:r>
            <a:r>
              <a:rPr lang="en-US" sz="1700" dirty="0">
                <a:solidFill>
                  <a:srgbClr val="002060"/>
                </a:solidFill>
                <a:latin typeface="Calibri" panose="020F0502020204030204" pitchFamily="34" charset="0"/>
                <a:cs typeface="Calibri" panose="020F0502020204030204" pitchFamily="34" charset="0"/>
              </a:rPr>
              <a:t>identify </a:t>
            </a:r>
            <a:r>
              <a:rPr lang="en-US" sz="1700" dirty="0" smtClean="0">
                <a:solidFill>
                  <a:srgbClr val="002060"/>
                </a:solidFill>
                <a:latin typeface="Calibri" panose="020F0502020204030204" pitchFamily="34" charset="0"/>
                <a:cs typeface="Calibri" panose="020F0502020204030204" pitchFamily="34" charset="0"/>
              </a:rPr>
              <a:t>schools </a:t>
            </a:r>
            <a:r>
              <a:rPr lang="en-US" sz="1700" dirty="0">
                <a:solidFill>
                  <a:srgbClr val="002060"/>
                </a:solidFill>
                <a:latin typeface="Calibri" panose="020F0502020204030204" pitchFamily="34" charset="0"/>
                <a:cs typeface="Calibri" panose="020F0502020204030204" pitchFamily="34" charset="0"/>
              </a:rPr>
              <a:t>that did not meet the interim measure of progress in </a:t>
            </a:r>
            <a:r>
              <a:rPr lang="en-US" sz="1700" dirty="0" smtClean="0">
                <a:solidFill>
                  <a:srgbClr val="002060"/>
                </a:solidFill>
                <a:latin typeface="Calibri" panose="020F0502020204030204" pitchFamily="34" charset="0"/>
                <a:cs typeface="Calibri" panose="020F0502020204030204" pitchFamily="34" charset="0"/>
              </a:rPr>
              <a:t>one or more reporting groups in </a:t>
            </a:r>
            <a:r>
              <a:rPr lang="en-US" sz="1700" dirty="0">
                <a:solidFill>
                  <a:srgbClr val="002060"/>
                </a:solidFill>
                <a:latin typeface="Calibri" panose="020F0502020204030204" pitchFamily="34" charset="0"/>
                <a:cs typeface="Calibri" panose="020F0502020204030204" pitchFamily="34" charset="0"/>
              </a:rPr>
              <a:t>reading </a:t>
            </a:r>
            <a:r>
              <a:rPr lang="en-US" sz="1700" dirty="0" smtClean="0">
                <a:solidFill>
                  <a:srgbClr val="002060"/>
                </a:solidFill>
                <a:latin typeface="Calibri" panose="020F0502020204030204" pitchFamily="34" charset="0"/>
                <a:cs typeface="Calibri" panose="020F0502020204030204" pitchFamily="34" charset="0"/>
              </a:rPr>
              <a:t>and</a:t>
            </a:r>
            <a:r>
              <a:rPr lang="en-US" sz="1700" dirty="0">
                <a:solidFill>
                  <a:srgbClr val="002060"/>
                </a:solidFill>
                <a:latin typeface="Calibri" panose="020F0502020204030204" pitchFamily="34" charset="0"/>
                <a:cs typeface="Calibri" panose="020F0502020204030204" pitchFamily="34" charset="0"/>
              </a:rPr>
              <a:t> </a:t>
            </a:r>
            <a:r>
              <a:rPr lang="en-US" sz="1700" dirty="0" smtClean="0">
                <a:solidFill>
                  <a:srgbClr val="002060"/>
                </a:solidFill>
                <a:latin typeface="Calibri" panose="020F0502020204030204" pitchFamily="34" charset="0"/>
                <a:cs typeface="Calibri" panose="020F0502020204030204" pitchFamily="34" charset="0"/>
              </a:rPr>
              <a:t> </a:t>
            </a:r>
            <a:r>
              <a:rPr lang="en-US" sz="1700" dirty="0">
                <a:solidFill>
                  <a:srgbClr val="002060"/>
                </a:solidFill>
                <a:latin typeface="Calibri" panose="020F0502020204030204" pitchFamily="34" charset="0"/>
                <a:cs typeface="Calibri" panose="020F0502020204030204" pitchFamily="34" charset="0"/>
              </a:rPr>
              <a:t>mathematics </a:t>
            </a:r>
            <a:endParaRPr lang="en-US" sz="1700" dirty="0" smtClean="0">
              <a:solidFill>
                <a:srgbClr val="002060"/>
              </a:solidFill>
              <a:latin typeface="Calibri" panose="020F0502020204030204" pitchFamily="34" charset="0"/>
              <a:cs typeface="Calibri" panose="020F0502020204030204" pitchFamily="34" charset="0"/>
            </a:endParaRPr>
          </a:p>
          <a:p>
            <a:pPr marL="342900" indent="-342900">
              <a:spcAft>
                <a:spcPts val="800"/>
              </a:spcAft>
              <a:buFont typeface="Arial" panose="020B0604020202020204" pitchFamily="34" charset="0"/>
              <a:buChar char="•"/>
            </a:pPr>
            <a:r>
              <a:rPr lang="en-US" sz="1700" dirty="0">
                <a:solidFill>
                  <a:srgbClr val="002060"/>
                </a:solidFill>
                <a:latin typeface="Calibri" panose="020F0502020204030204" pitchFamily="34" charset="0"/>
                <a:cs typeface="Calibri" panose="020F0502020204030204" pitchFamily="34" charset="0"/>
              </a:rPr>
              <a:t>A</a:t>
            </a:r>
            <a:r>
              <a:rPr lang="en-US" sz="1700" dirty="0" smtClean="0">
                <a:solidFill>
                  <a:srgbClr val="002060"/>
                </a:solidFill>
                <a:latin typeface="Calibri" panose="020F0502020204030204" pitchFamily="34" charset="0"/>
                <a:cs typeface="Calibri" panose="020F0502020204030204" pitchFamily="34" charset="0"/>
              </a:rPr>
              <a:t>verage the combined rates for each identified reporting group</a:t>
            </a:r>
          </a:p>
          <a:p>
            <a:pPr marL="342900" indent="-342900">
              <a:spcAft>
                <a:spcPts val="800"/>
              </a:spcAft>
              <a:buFont typeface="Arial" panose="020B0604020202020204" pitchFamily="34" charset="0"/>
              <a:buChar char="•"/>
            </a:pPr>
            <a:r>
              <a:rPr lang="en-US" sz="1700" dirty="0" smtClean="0">
                <a:solidFill>
                  <a:srgbClr val="002060"/>
                </a:solidFill>
                <a:latin typeface="Calibri" panose="020F0502020204030204" pitchFamily="34" charset="0"/>
                <a:cs typeface="Calibri" panose="020F0502020204030204" pitchFamily="34" charset="0"/>
              </a:rPr>
              <a:t>Identify any school with an averaged rate below the highest averaged rate among comprehensive schools</a:t>
            </a:r>
          </a:p>
          <a:p>
            <a:pPr marL="341313" lvl="0" indent="-341313">
              <a:spcAft>
                <a:spcPts val="800"/>
              </a:spcAft>
              <a:buFont typeface="Arial" panose="020B0604020202020204" pitchFamily="34" charset="0"/>
              <a:buChar char="•"/>
            </a:pPr>
            <a:r>
              <a:rPr lang="en-US" sz="1700" dirty="0">
                <a:solidFill>
                  <a:srgbClr val="002060"/>
                </a:solidFill>
                <a:latin typeface="Calibri" panose="020F0502020204030204" pitchFamily="34" charset="0"/>
                <a:cs typeface="Calibri" panose="020F0502020204030204" pitchFamily="34" charset="0"/>
              </a:rPr>
              <a:t>Identify high schools that did not meet the interim measures of progress in one or more reporting groups for the federal four-year, five-year, and six-year adjusted cohort graduation </a:t>
            </a:r>
            <a:r>
              <a:rPr lang="en-US" sz="1700" dirty="0" smtClean="0">
                <a:solidFill>
                  <a:srgbClr val="002060"/>
                </a:solidFill>
                <a:latin typeface="Calibri" panose="020F0502020204030204" pitchFamily="34" charset="0"/>
                <a:cs typeface="Calibri" panose="020F0502020204030204" pitchFamily="34" charset="0"/>
              </a:rPr>
              <a:t>rates</a:t>
            </a:r>
            <a:endParaRPr lang="en-US" sz="1700" dirty="0">
              <a:solidFill>
                <a:srgbClr val="002060"/>
              </a:solidFill>
              <a:latin typeface="Calibri" panose="020F0502020204030204" pitchFamily="34" charset="0"/>
              <a:cs typeface="Calibri" panose="020F0502020204030204" pitchFamily="34" charset="0"/>
            </a:endParaRPr>
          </a:p>
          <a:p>
            <a:pPr marL="341313" indent="-341313">
              <a:spcAft>
                <a:spcPts val="800"/>
              </a:spcAft>
              <a:buFont typeface="Arial" panose="020B0604020202020204" pitchFamily="34" charset="0"/>
              <a:buChar char="•"/>
            </a:pPr>
            <a:r>
              <a:rPr lang="en-US" sz="1700" dirty="0">
                <a:solidFill>
                  <a:srgbClr val="002060"/>
                </a:solidFill>
                <a:latin typeface="Calibri" panose="020F0502020204030204" pitchFamily="34" charset="0"/>
                <a:cs typeface="Calibri" panose="020F0502020204030204" pitchFamily="34" charset="0"/>
              </a:rPr>
              <a:t>Of those schools, identify for additional targeted support and improvement any school with a reporting group that has a four-year federal graduation rate below 67%</a:t>
            </a:r>
          </a:p>
          <a:p>
            <a:pPr marL="342900" indent="-342900">
              <a:spcAft>
                <a:spcPts val="1200"/>
              </a:spcAft>
              <a:buFont typeface="Arial" panose="020B0604020202020204" pitchFamily="34" charset="0"/>
              <a:buChar char="•"/>
            </a:pPr>
            <a:endParaRPr lang="en-US" sz="1600" dirty="0" smtClean="0">
              <a:solidFill>
                <a:srgbClr val="002060"/>
              </a:solidFill>
              <a:latin typeface="Calibri" panose="020F0502020204030204" pitchFamily="34" charset="0"/>
              <a:cs typeface="Calibri" panose="020F0502020204030204" pitchFamily="34" charset="0"/>
            </a:endParaRPr>
          </a:p>
          <a:p>
            <a:pPr marL="342900" indent="-342900">
              <a:spcAft>
                <a:spcPts val="1200"/>
              </a:spcAft>
              <a:buFont typeface="+mj-lt"/>
              <a:buAutoNum type="arabicPeriod"/>
            </a:pPr>
            <a:endParaRPr lang="en-US" sz="2400" dirty="0">
              <a:solidFill>
                <a:srgbClr val="002060"/>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681148657"/>
              </p:ext>
            </p:extLst>
          </p:nvPr>
        </p:nvGraphicFramePr>
        <p:xfrm>
          <a:off x="457200" y="1219200"/>
          <a:ext cx="2286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6967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81000" y="1219200"/>
            <a:ext cx="7848600" cy="4876800"/>
          </a:xfrm>
        </p:spPr>
        <p:txBody>
          <a:bodyPr>
            <a:normAutofit/>
          </a:bodyPr>
          <a:lstStyle/>
          <a:p>
            <a:pPr lvl="0">
              <a:spcBef>
                <a:spcPts val="1200"/>
              </a:spcBef>
              <a:buClr>
                <a:srgbClr val="002060"/>
              </a:buClr>
            </a:pPr>
            <a:endParaRPr lang="en-US" b="1" u="sng" dirty="0" smtClean="0">
              <a:solidFill>
                <a:srgbClr val="FF0000"/>
              </a:solidFill>
              <a:latin typeface="Times New Roman"/>
            </a:endParaRPr>
          </a:p>
          <a:p>
            <a:pPr marL="457200" lvl="1" indent="0">
              <a:buNone/>
            </a:pPr>
            <a:endParaRPr lang="en-US" sz="2200" b="1" u="sng" dirty="0">
              <a:solidFill>
                <a:srgbClr val="FF0000"/>
              </a:solidFill>
              <a:latin typeface="Times New Roman"/>
            </a:endParaRPr>
          </a:p>
          <a:p>
            <a:pPr marL="457200" lvl="1" indent="0">
              <a:buClr>
                <a:srgbClr val="002060"/>
              </a:buClr>
              <a:buNone/>
            </a:pPr>
            <a:endParaRPr lang="en-US" sz="22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45</a:t>
            </a:fld>
            <a:endParaRPr lang="en-US" dirty="0"/>
          </a:p>
        </p:txBody>
      </p:sp>
      <p:sp>
        <p:nvSpPr>
          <p:cNvPr id="7" name="Title 4"/>
          <p:cNvSpPr>
            <a:spLocks noGrp="1"/>
          </p:cNvSpPr>
          <p:nvPr>
            <p:ph type="title"/>
          </p:nvPr>
        </p:nvSpPr>
        <p:spPr>
          <a:xfrm>
            <a:off x="152400" y="-76200"/>
            <a:ext cx="8305800" cy="1143000"/>
          </a:xfrm>
        </p:spPr>
        <p:txBody>
          <a:bodyPr>
            <a:noAutofit/>
          </a:bodyPr>
          <a:lstStyle/>
          <a:p>
            <a:r>
              <a:rPr lang="en-US" sz="2800" dirty="0" smtClean="0"/>
              <a:t>Additional Targeted </a:t>
            </a:r>
            <a:r>
              <a:rPr lang="en-US" sz="2800" dirty="0"/>
              <a:t>Support and Improvement </a:t>
            </a:r>
            <a:br>
              <a:rPr lang="en-US" sz="2800" dirty="0"/>
            </a:br>
            <a:r>
              <a:rPr lang="en-US" sz="2800" dirty="0" smtClean="0"/>
              <a:t>Exit </a:t>
            </a:r>
            <a:r>
              <a:rPr lang="en-US" sz="2800" dirty="0"/>
              <a:t>Criteria</a:t>
            </a:r>
            <a:endParaRPr lang="en-US" sz="2800" dirty="0">
              <a:latin typeface="+mn-lt"/>
            </a:endParaRPr>
          </a:p>
        </p:txBody>
      </p:sp>
      <p:cxnSp>
        <p:nvCxnSpPr>
          <p:cNvPr id="5" name="Straight Connector 4"/>
          <p:cNvCxnSpPr/>
          <p:nvPr/>
        </p:nvCxnSpPr>
        <p:spPr>
          <a:xfrm>
            <a:off x="533400" y="1066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228600" y="1337131"/>
            <a:ext cx="8077200" cy="5201424"/>
          </a:xfrm>
          <a:prstGeom prst="rect">
            <a:avLst/>
          </a:prstGeom>
        </p:spPr>
        <p:txBody>
          <a:bodyPr wrap="square">
            <a:spAutoFit/>
          </a:bodyPr>
          <a:lstStyle/>
          <a:p>
            <a:pPr marL="342900" indent="-342900">
              <a:spcAft>
                <a:spcPts val="600"/>
              </a:spcAft>
              <a:buFont typeface="Arial" panose="020B0604020202020204" pitchFamily="34" charset="0"/>
              <a:buChar char="•"/>
            </a:pPr>
            <a:r>
              <a:rPr lang="en-US" sz="2200" dirty="0" smtClean="0">
                <a:solidFill>
                  <a:srgbClr val="002060"/>
                </a:solidFill>
              </a:rPr>
              <a:t>For </a:t>
            </a:r>
            <a:r>
              <a:rPr lang="en-US" sz="2200" dirty="0">
                <a:solidFill>
                  <a:srgbClr val="002060"/>
                </a:solidFill>
              </a:rPr>
              <a:t>all indicators except </a:t>
            </a:r>
            <a:r>
              <a:rPr lang="en-US" sz="2200" dirty="0" smtClean="0">
                <a:solidFill>
                  <a:srgbClr val="002060"/>
                </a:solidFill>
              </a:rPr>
              <a:t>the federal graduation rate: </a:t>
            </a:r>
            <a:endParaRPr lang="en-US" sz="2200" dirty="0">
              <a:solidFill>
                <a:srgbClr val="002060"/>
              </a:solidFill>
            </a:endParaRPr>
          </a:p>
          <a:p>
            <a:pPr marL="800100" lvl="1" indent="-342900">
              <a:spcAft>
                <a:spcPts val="600"/>
              </a:spcAft>
              <a:buFont typeface="Arial" panose="020B0604020202020204" pitchFamily="34" charset="0"/>
              <a:buChar char="•"/>
            </a:pPr>
            <a:r>
              <a:rPr lang="en-US" sz="2200" dirty="0" smtClean="0">
                <a:solidFill>
                  <a:srgbClr val="002060"/>
                </a:solidFill>
              </a:rPr>
              <a:t>Meet </a:t>
            </a:r>
            <a:r>
              <a:rPr lang="en-US" sz="2200" dirty="0">
                <a:solidFill>
                  <a:srgbClr val="002060"/>
                </a:solidFill>
              </a:rPr>
              <a:t>the interim measure of progress </a:t>
            </a:r>
            <a:r>
              <a:rPr lang="en-US" sz="2200" u="sng" dirty="0" smtClean="0">
                <a:solidFill>
                  <a:srgbClr val="002060"/>
                </a:solidFill>
              </a:rPr>
              <a:t>or</a:t>
            </a:r>
            <a:endParaRPr lang="en-US" sz="2200" dirty="0" smtClean="0">
              <a:solidFill>
                <a:srgbClr val="002060"/>
              </a:solidFill>
            </a:endParaRPr>
          </a:p>
          <a:p>
            <a:pPr marL="800100" lvl="1" indent="-342900">
              <a:spcAft>
                <a:spcPts val="600"/>
              </a:spcAft>
              <a:buFont typeface="Arial" panose="020B0604020202020204" pitchFamily="34" charset="0"/>
              <a:buChar char="•"/>
            </a:pPr>
            <a:r>
              <a:rPr lang="en-US" sz="2200" dirty="0">
                <a:solidFill>
                  <a:srgbClr val="002060"/>
                </a:solidFill>
              </a:rPr>
              <a:t>R</a:t>
            </a:r>
            <a:r>
              <a:rPr lang="en-US" sz="2200" dirty="0" smtClean="0">
                <a:solidFill>
                  <a:srgbClr val="002060"/>
                </a:solidFill>
              </a:rPr>
              <a:t>educe </a:t>
            </a:r>
            <a:r>
              <a:rPr lang="en-US" sz="2200" dirty="0">
                <a:solidFill>
                  <a:srgbClr val="002060"/>
                </a:solidFill>
              </a:rPr>
              <a:t>the failure rate by ten percent for two consecutive years in the </a:t>
            </a:r>
            <a:r>
              <a:rPr lang="en-US" sz="2200" dirty="0" smtClean="0">
                <a:solidFill>
                  <a:srgbClr val="002060"/>
                </a:solidFill>
              </a:rPr>
              <a:t>reporting group(s) </a:t>
            </a:r>
            <a:r>
              <a:rPr lang="en-US" sz="2200" dirty="0">
                <a:solidFill>
                  <a:srgbClr val="002060"/>
                </a:solidFill>
              </a:rPr>
              <a:t>for which the school was identified. </a:t>
            </a:r>
            <a:endParaRPr lang="en-US" sz="2200" dirty="0" smtClean="0">
              <a:solidFill>
                <a:srgbClr val="002060"/>
              </a:solidFill>
            </a:endParaRPr>
          </a:p>
          <a:p>
            <a:pPr marL="342900" indent="-342900">
              <a:spcAft>
                <a:spcPts val="600"/>
              </a:spcAft>
              <a:buFont typeface="Arial" panose="020B0604020202020204" pitchFamily="34" charset="0"/>
              <a:buChar char="•"/>
            </a:pPr>
            <a:r>
              <a:rPr lang="en-US" sz="2200" dirty="0" smtClean="0">
                <a:solidFill>
                  <a:srgbClr val="002060"/>
                </a:solidFill>
              </a:rPr>
              <a:t>High </a:t>
            </a:r>
            <a:r>
              <a:rPr lang="en-US" sz="2200" dirty="0">
                <a:solidFill>
                  <a:srgbClr val="002060"/>
                </a:solidFill>
              </a:rPr>
              <a:t>schools identified for not meeting the </a:t>
            </a:r>
            <a:r>
              <a:rPr lang="en-US" sz="2200" dirty="0" smtClean="0">
                <a:solidFill>
                  <a:srgbClr val="002060"/>
                </a:solidFill>
              </a:rPr>
              <a:t>federal graduation rate: </a:t>
            </a:r>
          </a:p>
          <a:p>
            <a:pPr marL="800100" lvl="1" indent="-342900">
              <a:spcAft>
                <a:spcPts val="600"/>
              </a:spcAft>
              <a:buFont typeface="Arial" panose="020B0604020202020204" pitchFamily="34" charset="0"/>
              <a:buChar char="•"/>
            </a:pPr>
            <a:r>
              <a:rPr lang="en-US" sz="2200" dirty="0">
                <a:solidFill>
                  <a:srgbClr val="002060"/>
                </a:solidFill>
              </a:rPr>
              <a:t>M</a:t>
            </a:r>
            <a:r>
              <a:rPr lang="en-US" sz="2200" dirty="0" smtClean="0">
                <a:solidFill>
                  <a:srgbClr val="002060"/>
                </a:solidFill>
              </a:rPr>
              <a:t>eet </a:t>
            </a:r>
            <a:r>
              <a:rPr lang="en-US" sz="2200" dirty="0">
                <a:solidFill>
                  <a:srgbClr val="002060"/>
                </a:solidFill>
              </a:rPr>
              <a:t>the interim measure of progress </a:t>
            </a:r>
            <a:r>
              <a:rPr lang="en-US" sz="2200" u="sng" dirty="0">
                <a:solidFill>
                  <a:srgbClr val="002060"/>
                </a:solidFill>
              </a:rPr>
              <a:t>or</a:t>
            </a:r>
            <a:r>
              <a:rPr lang="en-US" sz="2200" dirty="0">
                <a:solidFill>
                  <a:srgbClr val="002060"/>
                </a:solidFill>
              </a:rPr>
              <a:t> </a:t>
            </a:r>
            <a:endParaRPr lang="en-US" sz="2200" dirty="0" smtClean="0">
              <a:solidFill>
                <a:srgbClr val="002060"/>
              </a:solidFill>
            </a:endParaRPr>
          </a:p>
          <a:p>
            <a:pPr marL="800100" lvl="1" indent="-342900">
              <a:spcAft>
                <a:spcPts val="600"/>
              </a:spcAft>
              <a:buFont typeface="Arial" panose="020B0604020202020204" pitchFamily="34" charset="0"/>
              <a:buChar char="•"/>
            </a:pPr>
            <a:r>
              <a:rPr lang="en-US" sz="2200" dirty="0" smtClean="0">
                <a:solidFill>
                  <a:srgbClr val="002060"/>
                </a:solidFill>
              </a:rPr>
              <a:t>Increase </a:t>
            </a:r>
            <a:r>
              <a:rPr lang="en-US" sz="2200" dirty="0">
                <a:solidFill>
                  <a:srgbClr val="002060"/>
                </a:solidFill>
              </a:rPr>
              <a:t>the federal graduation rate by 2.5 percent for two consecutive years </a:t>
            </a:r>
            <a:r>
              <a:rPr lang="en-US" sz="2200" dirty="0" smtClean="0">
                <a:solidFill>
                  <a:srgbClr val="002060"/>
                </a:solidFill>
              </a:rPr>
              <a:t>in </a:t>
            </a:r>
            <a:r>
              <a:rPr lang="en-US" sz="2200" dirty="0">
                <a:solidFill>
                  <a:srgbClr val="002060"/>
                </a:solidFill>
              </a:rPr>
              <a:t>the </a:t>
            </a:r>
            <a:r>
              <a:rPr lang="en-US" sz="2200" dirty="0" smtClean="0">
                <a:solidFill>
                  <a:srgbClr val="002060"/>
                </a:solidFill>
              </a:rPr>
              <a:t>reporting group(s) </a:t>
            </a:r>
            <a:r>
              <a:rPr lang="en-US" sz="2200" dirty="0">
                <a:solidFill>
                  <a:srgbClr val="002060"/>
                </a:solidFill>
              </a:rPr>
              <a:t>for which the school was identified. </a:t>
            </a:r>
            <a:endParaRPr lang="en-US" sz="2200" dirty="0" smtClean="0">
              <a:solidFill>
                <a:srgbClr val="002060"/>
              </a:solidFill>
            </a:endParaRPr>
          </a:p>
          <a:p>
            <a:pPr marL="0" lvl="1">
              <a:spcAft>
                <a:spcPts val="600"/>
              </a:spcAft>
              <a:buFont typeface="Arial" panose="020B0604020202020204" pitchFamily="34" charset="0"/>
              <a:buChar char="•"/>
            </a:pPr>
            <a:endParaRPr lang="en-US" sz="2200" dirty="0" smtClean="0">
              <a:solidFill>
                <a:srgbClr val="002060"/>
              </a:solidFill>
            </a:endParaRPr>
          </a:p>
          <a:p>
            <a:pPr marL="0" lvl="1">
              <a:spcAft>
                <a:spcPts val="600"/>
              </a:spcAft>
            </a:pPr>
            <a:endParaRPr lang="en-US" sz="2200" dirty="0" smtClean="0">
              <a:solidFill>
                <a:srgbClr val="002060"/>
              </a:solidFill>
            </a:endParaRPr>
          </a:p>
          <a:p>
            <a:pPr lvl="1">
              <a:spcAft>
                <a:spcPts val="600"/>
              </a:spcAft>
            </a:pPr>
            <a:endParaRPr lang="en-US" sz="2400" dirty="0" smtClean="0">
              <a:solidFill>
                <a:srgbClr val="002060"/>
              </a:solidFill>
            </a:endParaRPr>
          </a:p>
        </p:txBody>
      </p:sp>
    </p:spTree>
    <p:extLst>
      <p:ext uri="{BB962C8B-B14F-4D97-AF65-F5344CB8AC3E}">
        <p14:creationId xmlns:p14="http://schemas.microsoft.com/office/powerpoint/2010/main" val="1330636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352800" y="1295400"/>
            <a:ext cx="4876800" cy="5105400"/>
          </a:xfrm>
        </p:spPr>
        <p:txBody>
          <a:bodyPr>
            <a:normAutofit fontScale="92500" lnSpcReduction="10000"/>
          </a:bodyPr>
          <a:lstStyle/>
          <a:p>
            <a:pPr lvl="0">
              <a:lnSpc>
                <a:spcPct val="120000"/>
              </a:lnSpc>
              <a:spcBef>
                <a:spcPts val="1200"/>
              </a:spcBef>
              <a:buClr>
                <a:srgbClr val="002060"/>
              </a:buClr>
            </a:pPr>
            <a:r>
              <a:rPr lang="en-US" sz="2100" b="0" dirty="0">
                <a:solidFill>
                  <a:srgbClr val="002060"/>
                </a:solidFill>
                <a:latin typeface="Calibri" panose="020F0502020204030204" pitchFamily="34" charset="0"/>
                <a:cs typeface="Calibri" panose="020F0502020204030204" pitchFamily="34" charset="0"/>
              </a:rPr>
              <a:t>A</a:t>
            </a:r>
            <a:r>
              <a:rPr lang="en-US" sz="2100" b="0" dirty="0" smtClean="0">
                <a:solidFill>
                  <a:srgbClr val="002060"/>
                </a:solidFill>
                <a:latin typeface="Calibri" panose="020F0502020204030204" pitchFamily="34" charset="0"/>
                <a:cs typeface="Calibri" panose="020F0502020204030204" pitchFamily="34" charset="0"/>
              </a:rPr>
              <a:t>ny </a:t>
            </a:r>
            <a:r>
              <a:rPr lang="en-US" sz="2100" b="0" dirty="0">
                <a:solidFill>
                  <a:srgbClr val="002060"/>
                </a:solidFill>
                <a:latin typeface="Calibri" panose="020F0502020204030204" pitchFamily="34" charset="0"/>
                <a:cs typeface="Calibri" panose="020F0502020204030204" pitchFamily="34" charset="0"/>
              </a:rPr>
              <a:t>school that, one or more years after being identified for additional targeted support and improvement, does not </a:t>
            </a:r>
            <a:r>
              <a:rPr lang="en-US" sz="2100" b="0" u="sng" dirty="0">
                <a:solidFill>
                  <a:srgbClr val="002060"/>
                </a:solidFill>
                <a:latin typeface="Calibri" panose="020F0502020204030204" pitchFamily="34" charset="0"/>
                <a:cs typeface="Calibri" panose="020F0502020204030204" pitchFamily="34" charset="0"/>
              </a:rPr>
              <a:t>reduce the failure rate by ten percent </a:t>
            </a:r>
            <a:r>
              <a:rPr lang="en-US" sz="2100" b="0" dirty="0">
                <a:solidFill>
                  <a:srgbClr val="002060"/>
                </a:solidFill>
                <a:latin typeface="Calibri" panose="020F0502020204030204" pitchFamily="34" charset="0"/>
                <a:cs typeface="Calibri" panose="020F0502020204030204" pitchFamily="34" charset="0"/>
              </a:rPr>
              <a:t>from the previous year in the </a:t>
            </a:r>
            <a:r>
              <a:rPr lang="en-US" sz="2100" b="0" dirty="0" smtClean="0">
                <a:solidFill>
                  <a:srgbClr val="002060"/>
                </a:solidFill>
                <a:latin typeface="Calibri" panose="020F0502020204030204" pitchFamily="34" charset="0"/>
                <a:cs typeface="Calibri" panose="020F0502020204030204" pitchFamily="34" charset="0"/>
              </a:rPr>
              <a:t>reporting group(s) </a:t>
            </a:r>
            <a:r>
              <a:rPr lang="en-US" sz="2100" b="0" dirty="0">
                <a:solidFill>
                  <a:srgbClr val="002060"/>
                </a:solidFill>
                <a:latin typeface="Calibri" panose="020F0502020204030204" pitchFamily="34" charset="0"/>
                <a:cs typeface="Calibri" panose="020F0502020204030204" pitchFamily="34" charset="0"/>
              </a:rPr>
              <a:t>or </a:t>
            </a:r>
            <a:r>
              <a:rPr lang="en-US" sz="2100" b="0" dirty="0" smtClean="0">
                <a:solidFill>
                  <a:srgbClr val="002060"/>
                </a:solidFill>
                <a:latin typeface="Calibri" panose="020F0502020204030204" pitchFamily="34" charset="0"/>
                <a:cs typeface="Calibri" panose="020F0502020204030204" pitchFamily="34" charset="0"/>
              </a:rPr>
              <a:t>for </a:t>
            </a:r>
            <a:r>
              <a:rPr lang="en-US" sz="2100" b="0" dirty="0">
                <a:solidFill>
                  <a:srgbClr val="002060"/>
                </a:solidFill>
                <a:latin typeface="Calibri" panose="020F0502020204030204" pitchFamily="34" charset="0"/>
                <a:cs typeface="Calibri" panose="020F0502020204030204" pitchFamily="34" charset="0"/>
              </a:rPr>
              <a:t>which the school was </a:t>
            </a:r>
            <a:r>
              <a:rPr lang="en-US" sz="2100" b="0" dirty="0" smtClean="0">
                <a:solidFill>
                  <a:srgbClr val="002060"/>
                </a:solidFill>
                <a:latin typeface="Calibri" panose="020F0502020204030204" pitchFamily="34" charset="0"/>
                <a:cs typeface="Calibri" panose="020F0502020204030204" pitchFamily="34" charset="0"/>
              </a:rPr>
              <a:t>identified</a:t>
            </a:r>
            <a:endParaRPr lang="en-US" sz="2100" b="0" dirty="0">
              <a:solidFill>
                <a:srgbClr val="002060"/>
              </a:solidFill>
              <a:latin typeface="Calibri" panose="020F0502020204030204" pitchFamily="34" charset="0"/>
              <a:cs typeface="Calibri" panose="020F0502020204030204" pitchFamily="34" charset="0"/>
            </a:endParaRPr>
          </a:p>
          <a:p>
            <a:pPr marL="0" lvl="0" indent="0" algn="ctr">
              <a:lnSpc>
                <a:spcPct val="120000"/>
              </a:lnSpc>
              <a:spcBef>
                <a:spcPts val="1200"/>
              </a:spcBef>
              <a:buClr>
                <a:srgbClr val="002060"/>
              </a:buClr>
              <a:buNone/>
            </a:pPr>
            <a:r>
              <a:rPr lang="en-US" sz="2100" b="0" dirty="0" smtClean="0">
                <a:solidFill>
                  <a:srgbClr val="002060"/>
                </a:solidFill>
                <a:latin typeface="Calibri" panose="020F0502020204030204" pitchFamily="34" charset="0"/>
                <a:cs typeface="Calibri" panose="020F0502020204030204" pitchFamily="34" charset="0"/>
              </a:rPr>
              <a:t>or</a:t>
            </a:r>
          </a:p>
          <a:p>
            <a:pPr lvl="0">
              <a:lnSpc>
                <a:spcPct val="120000"/>
              </a:lnSpc>
              <a:spcBef>
                <a:spcPts val="1200"/>
              </a:spcBef>
              <a:buClr>
                <a:srgbClr val="002060"/>
              </a:buClr>
            </a:pPr>
            <a:r>
              <a:rPr lang="en-US" sz="2100" b="0" dirty="0">
                <a:solidFill>
                  <a:srgbClr val="002060"/>
                </a:solidFill>
                <a:latin typeface="Calibri" panose="020F0502020204030204" pitchFamily="34" charset="0"/>
                <a:cs typeface="Calibri" panose="020F0502020204030204" pitchFamily="34" charset="0"/>
              </a:rPr>
              <a:t>G</a:t>
            </a:r>
            <a:r>
              <a:rPr lang="en-US" sz="2100" b="0" dirty="0" smtClean="0">
                <a:solidFill>
                  <a:srgbClr val="002060"/>
                </a:solidFill>
                <a:latin typeface="Calibri" panose="020F0502020204030204" pitchFamily="34" charset="0"/>
                <a:cs typeface="Calibri" panose="020F0502020204030204" pitchFamily="34" charset="0"/>
              </a:rPr>
              <a:t>raduation rate </a:t>
            </a:r>
            <a:r>
              <a:rPr lang="en-US" sz="2100" b="0" dirty="0">
                <a:solidFill>
                  <a:srgbClr val="002060"/>
                </a:solidFill>
                <a:latin typeface="Calibri" panose="020F0502020204030204" pitchFamily="34" charset="0"/>
                <a:cs typeface="Calibri" panose="020F0502020204030204" pitchFamily="34" charset="0"/>
              </a:rPr>
              <a:t>– a</a:t>
            </a:r>
            <a:r>
              <a:rPr lang="en-US" sz="2100" b="0" dirty="0" smtClean="0">
                <a:solidFill>
                  <a:srgbClr val="002060"/>
                </a:solidFill>
                <a:latin typeface="Calibri" panose="020F0502020204030204" pitchFamily="34" charset="0"/>
                <a:cs typeface="Calibri" panose="020F0502020204030204" pitchFamily="34" charset="0"/>
              </a:rPr>
              <a:t>ny </a:t>
            </a:r>
            <a:r>
              <a:rPr lang="en-US" sz="2100" b="0" dirty="0">
                <a:solidFill>
                  <a:srgbClr val="002060"/>
                </a:solidFill>
                <a:latin typeface="Calibri" panose="020F0502020204030204" pitchFamily="34" charset="0"/>
                <a:cs typeface="Calibri" panose="020F0502020204030204" pitchFamily="34" charset="0"/>
              </a:rPr>
              <a:t>high school that, one or more years after being  identified for additional targeted support and improvement due to </a:t>
            </a:r>
            <a:r>
              <a:rPr lang="en-US" sz="2100" b="0" dirty="0" smtClean="0">
                <a:solidFill>
                  <a:srgbClr val="002060"/>
                </a:solidFill>
                <a:latin typeface="Calibri" panose="020F0502020204030204" pitchFamily="34" charset="0"/>
                <a:cs typeface="Calibri" panose="020F0502020204030204" pitchFamily="34" charset="0"/>
              </a:rPr>
              <a:t>graduation rate, </a:t>
            </a:r>
            <a:r>
              <a:rPr lang="en-US" sz="2100" b="0" u="sng" dirty="0">
                <a:solidFill>
                  <a:srgbClr val="002060"/>
                </a:solidFill>
                <a:latin typeface="Calibri" panose="020F0502020204030204" pitchFamily="34" charset="0"/>
                <a:cs typeface="Calibri" panose="020F0502020204030204" pitchFamily="34" charset="0"/>
              </a:rPr>
              <a:t>does not increase the </a:t>
            </a:r>
            <a:r>
              <a:rPr lang="en-US" sz="2100" b="0" u="sng" dirty="0" smtClean="0">
                <a:solidFill>
                  <a:srgbClr val="002060"/>
                </a:solidFill>
                <a:latin typeface="Calibri" panose="020F0502020204030204" pitchFamily="34" charset="0"/>
                <a:cs typeface="Calibri" panose="020F0502020204030204" pitchFamily="34" charset="0"/>
              </a:rPr>
              <a:t>4 </a:t>
            </a:r>
            <a:r>
              <a:rPr lang="en-US" sz="2100" b="0" u="sng" dirty="0">
                <a:solidFill>
                  <a:srgbClr val="002060"/>
                </a:solidFill>
                <a:latin typeface="Calibri" panose="020F0502020204030204" pitchFamily="34" charset="0"/>
                <a:cs typeface="Calibri" panose="020F0502020204030204" pitchFamily="34" charset="0"/>
              </a:rPr>
              <a:t>year, 5 year, </a:t>
            </a:r>
            <a:r>
              <a:rPr lang="en-US" sz="2100" b="0" u="sng" dirty="0" smtClean="0">
                <a:solidFill>
                  <a:srgbClr val="002060"/>
                </a:solidFill>
                <a:latin typeface="Calibri" panose="020F0502020204030204" pitchFamily="34" charset="0"/>
                <a:cs typeface="Calibri" panose="020F0502020204030204" pitchFamily="34" charset="0"/>
              </a:rPr>
              <a:t>or </a:t>
            </a:r>
            <a:r>
              <a:rPr lang="en-US" sz="2100" b="0" u="sng" dirty="0">
                <a:solidFill>
                  <a:srgbClr val="002060"/>
                </a:solidFill>
                <a:latin typeface="Calibri" panose="020F0502020204030204" pitchFamily="34" charset="0"/>
                <a:cs typeface="Calibri" panose="020F0502020204030204" pitchFamily="34" charset="0"/>
              </a:rPr>
              <a:t>6 year rate</a:t>
            </a:r>
            <a:r>
              <a:rPr lang="en-US" sz="2100" b="0" dirty="0">
                <a:solidFill>
                  <a:srgbClr val="002060"/>
                </a:solidFill>
                <a:latin typeface="Calibri" panose="020F0502020204030204" pitchFamily="34" charset="0"/>
                <a:cs typeface="Calibri" panose="020F0502020204030204" pitchFamily="34" charset="0"/>
              </a:rPr>
              <a:t> in </a:t>
            </a:r>
            <a:r>
              <a:rPr lang="en-US" sz="2100" b="0" dirty="0" smtClean="0">
                <a:solidFill>
                  <a:srgbClr val="002060"/>
                </a:solidFill>
                <a:latin typeface="Calibri" panose="020F0502020204030204" pitchFamily="34" charset="0"/>
                <a:cs typeface="Calibri" panose="020F0502020204030204" pitchFamily="34" charset="0"/>
              </a:rPr>
              <a:t>the reporting group(s) for </a:t>
            </a:r>
            <a:r>
              <a:rPr lang="en-US" sz="2100" b="0" dirty="0">
                <a:solidFill>
                  <a:srgbClr val="002060"/>
                </a:solidFill>
                <a:latin typeface="Calibri" panose="020F0502020204030204" pitchFamily="34" charset="0"/>
                <a:cs typeface="Calibri" panose="020F0502020204030204" pitchFamily="34" charset="0"/>
              </a:rPr>
              <a:t>which the school was </a:t>
            </a:r>
            <a:r>
              <a:rPr lang="en-US" sz="2100" b="0" dirty="0" smtClean="0">
                <a:solidFill>
                  <a:srgbClr val="002060"/>
                </a:solidFill>
                <a:latin typeface="Calibri" panose="020F0502020204030204" pitchFamily="34" charset="0"/>
                <a:cs typeface="Calibri" panose="020F0502020204030204" pitchFamily="34" charset="0"/>
              </a:rPr>
              <a:t>identified</a:t>
            </a:r>
          </a:p>
          <a:p>
            <a:pPr marL="457200" lvl="1" indent="0">
              <a:buNone/>
            </a:pPr>
            <a:endParaRPr lang="en-US" sz="2200" b="1" u="sng" dirty="0">
              <a:solidFill>
                <a:srgbClr val="FF0000"/>
              </a:solidFill>
              <a:latin typeface="Times New Roman"/>
            </a:endParaRPr>
          </a:p>
          <a:p>
            <a:pPr marL="457200" lvl="1" indent="0">
              <a:buClr>
                <a:srgbClr val="002060"/>
              </a:buClr>
              <a:buNone/>
            </a:pPr>
            <a:endParaRPr lang="en-US" sz="22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46</a:t>
            </a:fld>
            <a:endParaRPr lang="en-US" dirty="0"/>
          </a:p>
        </p:txBody>
      </p:sp>
      <p:sp>
        <p:nvSpPr>
          <p:cNvPr id="7" name="Title 4"/>
          <p:cNvSpPr>
            <a:spLocks noGrp="1"/>
          </p:cNvSpPr>
          <p:nvPr>
            <p:ph type="title"/>
          </p:nvPr>
        </p:nvSpPr>
        <p:spPr>
          <a:xfrm>
            <a:off x="152400" y="0"/>
            <a:ext cx="8305800" cy="1143000"/>
          </a:xfrm>
        </p:spPr>
        <p:txBody>
          <a:bodyPr>
            <a:noAutofit/>
          </a:bodyPr>
          <a:lstStyle/>
          <a:p>
            <a:r>
              <a:rPr lang="en-US" sz="2800" dirty="0" smtClean="0">
                <a:latin typeface="+mn-lt"/>
              </a:rPr>
              <a:t>Targeted Support and Improvement</a:t>
            </a:r>
            <a:endParaRPr lang="en-US" sz="2800" dirty="0">
              <a:latin typeface="+mn-lt"/>
            </a:endParaRPr>
          </a:p>
        </p:txBody>
      </p:sp>
      <p:cxnSp>
        <p:nvCxnSpPr>
          <p:cNvPr id="5" name="Straight Connector 4"/>
          <p:cNvCxnSpPr/>
          <p:nvPr/>
        </p:nvCxnSpPr>
        <p:spPr>
          <a:xfrm>
            <a:off x="533400" y="10668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graphicFrame>
        <p:nvGraphicFramePr>
          <p:cNvPr id="8" name="Content Placeholder 7"/>
          <p:cNvGraphicFramePr>
            <a:graphicFrameLocks noGrp="1"/>
          </p:cNvGraphicFramePr>
          <p:nvPr>
            <p:ph idx="1"/>
            <p:extLst>
              <p:ext uri="{D42A27DB-BD31-4B8C-83A1-F6EECF244321}">
                <p14:modId xmlns:p14="http://schemas.microsoft.com/office/powerpoint/2010/main" val="2377307759"/>
              </p:ext>
            </p:extLst>
          </p:nvPr>
        </p:nvGraphicFramePr>
        <p:xfrm>
          <a:off x="457200" y="1371600"/>
          <a:ext cx="2667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5074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458200" cy="1143000"/>
          </a:xfrm>
        </p:spPr>
        <p:txBody>
          <a:bodyPr>
            <a:normAutofit/>
          </a:bodyPr>
          <a:lstStyle/>
          <a:p>
            <a:r>
              <a:rPr lang="en-US" sz="2500" dirty="0"/>
              <a:t>Examples of </a:t>
            </a:r>
            <a:r>
              <a:rPr lang="en-US" sz="2500" dirty="0" smtClean="0"/>
              <a:t>Additional Targeted Support </a:t>
            </a:r>
            <a:br>
              <a:rPr lang="en-US" sz="2500" dirty="0" smtClean="0"/>
            </a:br>
            <a:r>
              <a:rPr lang="en-US" sz="2500" dirty="0" smtClean="0"/>
              <a:t>and Improvement Trajectories </a:t>
            </a:r>
            <a:endParaRPr lang="en-US" sz="2500" dirty="0"/>
          </a:p>
        </p:txBody>
      </p:sp>
      <p:graphicFrame>
        <p:nvGraphicFramePr>
          <p:cNvPr id="4" name="Table 3"/>
          <p:cNvGraphicFramePr>
            <a:graphicFrameLocks noGrp="1"/>
          </p:cNvGraphicFramePr>
          <p:nvPr>
            <p:extLst>
              <p:ext uri="{D42A27DB-BD31-4B8C-83A1-F6EECF244321}">
                <p14:modId xmlns:p14="http://schemas.microsoft.com/office/powerpoint/2010/main" val="3084723530"/>
              </p:ext>
            </p:extLst>
          </p:nvPr>
        </p:nvGraphicFramePr>
        <p:xfrm>
          <a:off x="76200" y="762000"/>
          <a:ext cx="8839200" cy="5654040"/>
        </p:xfrm>
        <a:graphic>
          <a:graphicData uri="http://schemas.openxmlformats.org/drawingml/2006/table">
            <a:tbl>
              <a:tblPr firstRow="1" bandRow="1">
                <a:tableStyleId>{5C22544A-7EE6-4342-B048-85BDC9FD1C3A}</a:tableStyleId>
              </a:tblPr>
              <a:tblGrid>
                <a:gridCol w="304800">
                  <a:extLst>
                    <a:ext uri="{9D8B030D-6E8A-4147-A177-3AD203B41FA5}">
                      <a16:colId xmlns:a16="http://schemas.microsoft.com/office/drawing/2014/main" xmlns="" val="20000"/>
                    </a:ext>
                  </a:extLst>
                </a:gridCol>
                <a:gridCol w="1219200">
                  <a:extLst>
                    <a:ext uri="{9D8B030D-6E8A-4147-A177-3AD203B41FA5}">
                      <a16:colId xmlns:a16="http://schemas.microsoft.com/office/drawing/2014/main" xmlns="" val="20001"/>
                    </a:ext>
                  </a:extLst>
                </a:gridCol>
                <a:gridCol w="1295400">
                  <a:extLst>
                    <a:ext uri="{9D8B030D-6E8A-4147-A177-3AD203B41FA5}">
                      <a16:colId xmlns:a16="http://schemas.microsoft.com/office/drawing/2014/main" xmlns="" val="20002"/>
                    </a:ext>
                  </a:extLst>
                </a:gridCol>
                <a:gridCol w="1295400">
                  <a:extLst>
                    <a:ext uri="{9D8B030D-6E8A-4147-A177-3AD203B41FA5}">
                      <a16:colId xmlns:a16="http://schemas.microsoft.com/office/drawing/2014/main" xmlns="" val="20003"/>
                    </a:ext>
                  </a:extLst>
                </a:gridCol>
                <a:gridCol w="1371600">
                  <a:extLst>
                    <a:ext uri="{9D8B030D-6E8A-4147-A177-3AD203B41FA5}">
                      <a16:colId xmlns:a16="http://schemas.microsoft.com/office/drawing/2014/main" xmlns="" val="20004"/>
                    </a:ext>
                  </a:extLst>
                </a:gridCol>
                <a:gridCol w="1066800">
                  <a:extLst>
                    <a:ext uri="{9D8B030D-6E8A-4147-A177-3AD203B41FA5}">
                      <a16:colId xmlns:a16="http://schemas.microsoft.com/office/drawing/2014/main" xmlns="" val="20005"/>
                    </a:ext>
                  </a:extLst>
                </a:gridCol>
                <a:gridCol w="1066800">
                  <a:extLst>
                    <a:ext uri="{9D8B030D-6E8A-4147-A177-3AD203B41FA5}">
                      <a16:colId xmlns:a16="http://schemas.microsoft.com/office/drawing/2014/main" xmlns="" val="20006"/>
                    </a:ext>
                  </a:extLst>
                </a:gridCol>
                <a:gridCol w="1219200">
                  <a:extLst>
                    <a:ext uri="{9D8B030D-6E8A-4147-A177-3AD203B41FA5}">
                      <a16:colId xmlns:a16="http://schemas.microsoft.com/office/drawing/2014/main" xmlns="" val="20007"/>
                    </a:ext>
                  </a:extLst>
                </a:gridCol>
              </a:tblGrid>
              <a:tr h="355600">
                <a:tc>
                  <a:txBody>
                    <a:bodyPr/>
                    <a:lstStyle/>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2018-2019</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2019-2020</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2020-2021</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2021-2022</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2022-2023</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2023-2024</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smtClean="0">
                          <a:solidFill>
                            <a:schemeClr val="tx1"/>
                          </a:solidFill>
                          <a:latin typeface="+mn-lt"/>
                          <a:cs typeface="Arial" panose="020B0604020202020204" pitchFamily="34" charset="0"/>
                        </a:rPr>
                        <a:t>2023-2024</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0"/>
                  </a:ext>
                </a:extLst>
              </a:tr>
              <a:tr h="1397000">
                <a:tc>
                  <a:txBody>
                    <a:bodyPr/>
                    <a:lstStyle/>
                    <a:p>
                      <a:r>
                        <a:rPr lang="en-US" sz="1400" dirty="0" smtClean="0">
                          <a:solidFill>
                            <a:schemeClr val="tx1"/>
                          </a:solidFill>
                          <a:latin typeface="+mn-lt"/>
                          <a:cs typeface="Arial" panose="020B0604020202020204" pitchFamily="34" charset="0"/>
                        </a:rPr>
                        <a:t>A</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additional targeted support -receives support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mn-lt"/>
                          <a:cs typeface="Arial" panose="020B0604020202020204" pitchFamily="34" charset="0"/>
                        </a:rPr>
                        <a:t>Exit </a:t>
                      </a:r>
                      <a:r>
                        <a:rPr lang="en-US" sz="1400" b="1" baseline="0" dirty="0" smtClean="0">
                          <a:solidFill>
                            <a:srgbClr val="00B050"/>
                          </a:solidFill>
                          <a:latin typeface="+mn-lt"/>
                          <a:cs typeface="Arial" panose="020B0604020202020204" pitchFamily="34" charset="0"/>
                        </a:rPr>
                        <a:t>criteria reached </a:t>
                      </a: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solidFill>
                            <a:schemeClr val="tx1"/>
                          </a:solidFill>
                          <a:latin typeface="+mn-lt"/>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1"/>
                  </a:ext>
                </a:extLst>
              </a:tr>
              <a:tr h="619760">
                <a:tc>
                  <a:txBody>
                    <a:bodyPr/>
                    <a:lstStyle/>
                    <a:p>
                      <a:r>
                        <a:rPr lang="en-US" sz="1400" dirty="0" smtClean="0">
                          <a:solidFill>
                            <a:schemeClr val="tx1"/>
                          </a:solidFill>
                          <a:latin typeface="+mn-lt"/>
                          <a:cs typeface="Arial" panose="020B0604020202020204" pitchFamily="34" charset="0"/>
                        </a:rPr>
                        <a:t>B</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additional targeted support - 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mn-lt"/>
                          <a:cs typeface="Arial" panose="020B0604020202020204" pitchFamily="34" charset="0"/>
                        </a:rPr>
                        <a:t>Exit</a:t>
                      </a:r>
                      <a:r>
                        <a:rPr lang="en-US" sz="1400" b="1" baseline="0" dirty="0" smtClean="0">
                          <a:solidFill>
                            <a:srgbClr val="00B050"/>
                          </a:solidFill>
                          <a:latin typeface="+mn-lt"/>
                          <a:cs typeface="Arial" panose="020B0604020202020204" pitchFamily="34" charset="0"/>
                        </a:rPr>
                        <a:t> criteria reached</a:t>
                      </a:r>
                      <a:endParaRPr lang="en-US" sz="1400" b="1" dirty="0" smtClean="0">
                        <a:solidFill>
                          <a:srgbClr val="00B050"/>
                        </a:solidFill>
                        <a:latin typeface="+mn-lt"/>
                        <a:cs typeface="Arial" panose="020B0604020202020204" pitchFamily="34" charset="0"/>
                      </a:endParaRP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rgbClr val="00B05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1371600">
                <a:tc>
                  <a:txBody>
                    <a:bodyPr/>
                    <a:lstStyle/>
                    <a:p>
                      <a:r>
                        <a:rPr lang="en-US" sz="1400" dirty="0" smtClean="0">
                          <a:solidFill>
                            <a:schemeClr val="tx1"/>
                          </a:solidFill>
                          <a:latin typeface="+mn-lt"/>
                          <a:cs typeface="Arial" panose="020B0604020202020204" pitchFamily="34" charset="0"/>
                        </a:rPr>
                        <a:t>C</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additional targeted support -receives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  - did not improve from previous year*</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 - did not improve from previous year*</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dirty="0" smtClean="0">
                          <a:solidFill>
                            <a:srgbClr val="FF0000"/>
                          </a:solidFill>
                          <a:latin typeface="+mn-lt"/>
                          <a:cs typeface="Arial" panose="020B0604020202020204" pitchFamily="34" charset="0"/>
                        </a:rPr>
                        <a:t>Identified for</a:t>
                      </a:r>
                      <a:r>
                        <a:rPr lang="en-US" sz="1400" b="1" baseline="0" dirty="0" smtClean="0">
                          <a:solidFill>
                            <a:srgbClr val="FF0000"/>
                          </a:solidFill>
                          <a:latin typeface="+mn-lt"/>
                          <a:cs typeface="Arial" panose="020B0604020202020204" pitchFamily="34" charset="0"/>
                        </a:rPr>
                        <a:t> comprehensive support </a:t>
                      </a:r>
                    </a:p>
                    <a:p>
                      <a:r>
                        <a:rPr lang="en-US" sz="1400" baseline="0" dirty="0" smtClean="0">
                          <a:solidFill>
                            <a:schemeClr val="tx1"/>
                          </a:solidFill>
                          <a:latin typeface="+mn-lt"/>
                          <a:cs typeface="Arial" panose="020B0604020202020204" pitchFamily="34" charset="0"/>
                        </a:rPr>
                        <a:t>(if Title I)</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FF0000"/>
                          </a:solidFill>
                          <a:latin typeface="+mn-lt"/>
                          <a:cs typeface="Arial" panose="020B0604020202020204" pitchFamily="34" charset="0"/>
                        </a:rPr>
                        <a:t>Identified for</a:t>
                      </a:r>
                      <a:r>
                        <a:rPr lang="en-US" sz="1400" b="1" baseline="0" dirty="0" smtClean="0">
                          <a:solidFill>
                            <a:srgbClr val="FF0000"/>
                          </a:solidFill>
                          <a:latin typeface="+mn-lt"/>
                          <a:cs typeface="Arial" panose="020B0604020202020204" pitchFamily="34" charset="0"/>
                        </a:rPr>
                        <a:t> more rigorous interventions</a:t>
                      </a:r>
                      <a:endParaRPr lang="en-US" sz="1400" b="1" dirty="0" smtClean="0">
                        <a:solidFill>
                          <a:srgbClr val="FF0000"/>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r h="619760">
                <a:tc>
                  <a:txBody>
                    <a:bodyPr/>
                    <a:lstStyle/>
                    <a:p>
                      <a:r>
                        <a:rPr lang="en-US" sz="1400" dirty="0" smtClean="0">
                          <a:solidFill>
                            <a:schemeClr val="tx1"/>
                          </a:solidFill>
                          <a:latin typeface="+mn-lt"/>
                          <a:cs typeface="Arial" panose="020B0604020202020204" pitchFamily="34" charset="0"/>
                        </a:rPr>
                        <a:t>D</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a:t>
                      </a:r>
                      <a:endParaRPr lang="en-US" sz="1400"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chemeClr val="tx1"/>
                          </a:solidFill>
                          <a:latin typeface="+mn-lt"/>
                          <a:cs typeface="Arial" panose="020B0604020202020204" pitchFamily="34" charset="0"/>
                        </a:rPr>
                        <a:t>Identified</a:t>
                      </a:r>
                      <a:r>
                        <a:rPr lang="en-US" sz="1400" baseline="0" dirty="0" smtClean="0">
                          <a:solidFill>
                            <a:schemeClr val="tx1"/>
                          </a:solidFill>
                          <a:latin typeface="+mn-lt"/>
                          <a:cs typeface="Arial" panose="020B0604020202020204" pitchFamily="34" charset="0"/>
                        </a:rPr>
                        <a:t> for additional targeted  support - </a:t>
                      </a:r>
                    </a:p>
                    <a:p>
                      <a:r>
                        <a:rPr lang="en-US" sz="1400" baseline="0" dirty="0" smtClean="0">
                          <a:solidFill>
                            <a:schemeClr val="tx1"/>
                          </a:solidFill>
                          <a:latin typeface="+mn-lt"/>
                          <a:cs typeface="Arial" panose="020B0604020202020204" pitchFamily="34" charset="0"/>
                        </a:rPr>
                        <a:t>receives support</a:t>
                      </a:r>
                      <a:endParaRPr lang="en-US" sz="1400" dirty="0" smtClean="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Continues</a:t>
                      </a:r>
                      <a:r>
                        <a:rPr lang="en-US" sz="1400" baseline="0" dirty="0" smtClean="0">
                          <a:solidFill>
                            <a:schemeClr val="tx1"/>
                          </a:solidFill>
                          <a:latin typeface="+mn-lt"/>
                          <a:cs typeface="Arial" panose="020B0604020202020204" pitchFamily="34" charset="0"/>
                        </a:rPr>
                        <a:t> support</a:t>
                      </a:r>
                      <a:endParaRPr lang="en-US" sz="1400" dirty="0" smtClean="0">
                        <a:solidFill>
                          <a:schemeClr val="tx1"/>
                        </a:solidFill>
                        <a:latin typeface="+mn-lt"/>
                        <a:cs typeface="Arial" panose="020B0604020202020204" pitchFamily="34" charset="0"/>
                      </a:endParaRPr>
                    </a:p>
                    <a:p>
                      <a:endParaRPr lang="en-US"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rgbClr val="00B050"/>
                          </a:solidFill>
                          <a:latin typeface="+mn-lt"/>
                          <a:cs typeface="Arial" panose="020B0604020202020204" pitchFamily="34" charset="0"/>
                        </a:rPr>
                        <a:t>Exit</a:t>
                      </a:r>
                      <a:r>
                        <a:rPr lang="en-US" sz="1400" b="1" baseline="0" dirty="0" smtClean="0">
                          <a:solidFill>
                            <a:srgbClr val="00B050"/>
                          </a:solidFill>
                          <a:latin typeface="+mn-lt"/>
                          <a:cs typeface="Arial" panose="020B0604020202020204" pitchFamily="34" charset="0"/>
                        </a:rPr>
                        <a:t> criteria reached</a:t>
                      </a:r>
                      <a:endParaRPr lang="en-US" sz="1400" b="1" dirty="0" smtClean="0">
                        <a:solidFill>
                          <a:srgbClr val="00B050"/>
                        </a:solidFill>
                        <a:latin typeface="+mn-lt"/>
                        <a:cs typeface="Arial" panose="020B0604020202020204" pitchFamily="34" charset="0"/>
                      </a:endParaRPr>
                    </a:p>
                    <a:p>
                      <a:endParaRPr lang="en-US"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mn-lt"/>
                          <a:cs typeface="Arial" panose="020B0604020202020204" pitchFamily="34" charset="0"/>
                        </a:rPr>
                        <a:t>--</a:t>
                      </a:r>
                    </a:p>
                    <a:p>
                      <a:endParaRPr lang="en-US" sz="1400" b="1" dirty="0">
                        <a:solidFill>
                          <a:schemeClr val="tx1"/>
                        </a:solidFill>
                        <a:latin typeface="+mn-lt"/>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4"/>
                  </a:ext>
                </a:extLst>
              </a:tr>
            </a:tbl>
          </a:graphicData>
        </a:graphic>
      </p:graphicFrame>
      <p:sp>
        <p:nvSpPr>
          <p:cNvPr id="3" name="TextBox 2"/>
          <p:cNvSpPr txBox="1"/>
          <p:nvPr/>
        </p:nvSpPr>
        <p:spPr>
          <a:xfrm>
            <a:off x="381000" y="6553200"/>
            <a:ext cx="8534400" cy="338554"/>
          </a:xfrm>
          <a:prstGeom prst="rect">
            <a:avLst/>
          </a:prstGeom>
          <a:noFill/>
        </p:spPr>
        <p:txBody>
          <a:bodyPr wrap="square" rtlCol="0">
            <a:spAutoFit/>
          </a:bodyPr>
          <a:lstStyle/>
          <a:p>
            <a:r>
              <a:rPr lang="en-US" sz="1600" dirty="0" smtClean="0"/>
              <a:t>*Identified for targeted support and improvement</a:t>
            </a:r>
            <a:endParaRPr lang="en-US" sz="1600" dirty="0"/>
          </a:p>
        </p:txBody>
      </p:sp>
      <p:sp>
        <p:nvSpPr>
          <p:cNvPr id="5" name="Slide Number Placeholder 4"/>
          <p:cNvSpPr>
            <a:spLocks noGrp="1"/>
          </p:cNvSpPr>
          <p:nvPr>
            <p:ph type="sldNum" sz="quarter" idx="12"/>
          </p:nvPr>
        </p:nvSpPr>
        <p:spPr/>
        <p:txBody>
          <a:bodyPr/>
          <a:lstStyle/>
          <a:p>
            <a:fld id="{6D0EEEE1-A6EA-4FE0-9ABC-7DE90FD81D4A}" type="slidenum">
              <a:rPr lang="en-US" smtClean="0"/>
              <a:t>47</a:t>
            </a:fld>
            <a:endParaRPr lang="en-US" dirty="0"/>
          </a:p>
        </p:txBody>
      </p:sp>
    </p:spTree>
    <p:extLst>
      <p:ext uri="{BB962C8B-B14F-4D97-AF65-F5344CB8AC3E}">
        <p14:creationId xmlns:p14="http://schemas.microsoft.com/office/powerpoint/2010/main" val="1770033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7543800" cy="1447800"/>
          </a:xfrm>
        </p:spPr>
        <p:txBody>
          <a:bodyPr>
            <a:normAutofit/>
          </a:bodyPr>
          <a:lstStyle/>
          <a:p>
            <a:r>
              <a:rPr lang="en-US" sz="2400" dirty="0" smtClean="0"/>
              <a:t>Trajectory for Additional Targeted Support and Improvement Schools that Do </a:t>
            </a:r>
            <a:r>
              <a:rPr lang="en-US" sz="2400" dirty="0"/>
              <a:t>N</a:t>
            </a:r>
            <a:r>
              <a:rPr lang="en-US" sz="2400" dirty="0" smtClean="0"/>
              <a:t>ot Exit</a:t>
            </a:r>
            <a:endParaRPr lang="en-US" sz="24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4283355084"/>
              </p:ext>
            </p:extLst>
          </p:nvPr>
        </p:nvGraphicFramePr>
        <p:xfrm>
          <a:off x="457200" y="1600200"/>
          <a:ext cx="7543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12"/>
          </p:nvPr>
        </p:nvSpPr>
        <p:spPr/>
        <p:txBody>
          <a:bodyPr/>
          <a:lstStyle/>
          <a:p>
            <a:fld id="{6D0EEEE1-A6EA-4FE0-9ABC-7DE90FD81D4A}" type="slidenum">
              <a:rPr lang="en-US" smtClean="0"/>
              <a:t>48</a:t>
            </a:fld>
            <a:endParaRPr lang="en-US" dirty="0"/>
          </a:p>
        </p:txBody>
      </p:sp>
    </p:spTree>
    <p:extLst>
      <p:ext uri="{BB962C8B-B14F-4D97-AF65-F5344CB8AC3E}">
        <p14:creationId xmlns:p14="http://schemas.microsoft.com/office/powerpoint/2010/main" val="4224475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543800" cy="1143000"/>
          </a:xfrm>
        </p:spPr>
        <p:txBody>
          <a:bodyPr>
            <a:normAutofit/>
          </a:bodyPr>
          <a:lstStyle/>
          <a:p>
            <a:r>
              <a:rPr lang="en-US" sz="2800" dirty="0" smtClean="0"/>
              <a:t>Next Steps: Virginia’s Federal Programs Application</a:t>
            </a:r>
            <a:endParaRPr lang="en-US" sz="2800" dirty="0"/>
          </a:p>
        </p:txBody>
      </p:sp>
      <p:sp>
        <p:nvSpPr>
          <p:cNvPr id="3" name="Content Placeholder 2"/>
          <p:cNvSpPr>
            <a:spLocks noGrp="1"/>
          </p:cNvSpPr>
          <p:nvPr>
            <p:ph idx="1"/>
          </p:nvPr>
        </p:nvSpPr>
        <p:spPr>
          <a:xfrm>
            <a:off x="228600" y="1371600"/>
            <a:ext cx="7772400" cy="4297363"/>
          </a:xfrm>
        </p:spPr>
        <p:txBody>
          <a:bodyPr>
            <a:noAutofit/>
          </a:bodyPr>
          <a:lstStyle/>
          <a:p>
            <a:pPr marL="914400" lvl="1" indent="-457200"/>
            <a:r>
              <a:rPr lang="en-US" sz="2400" dirty="0" smtClean="0">
                <a:solidFill>
                  <a:srgbClr val="002060"/>
                </a:solidFill>
                <a:latin typeface="+mn-lt"/>
              </a:rPr>
              <a:t>ESSA plan submitted to USED –September 2017</a:t>
            </a:r>
          </a:p>
          <a:p>
            <a:pPr marL="914400" lvl="1" indent="-457200"/>
            <a:r>
              <a:rPr lang="en-US" sz="2400" dirty="0" smtClean="0">
                <a:solidFill>
                  <a:srgbClr val="002060"/>
                </a:solidFill>
                <a:latin typeface="+mn-lt"/>
              </a:rPr>
              <a:t>USED review for substantial completion – September 2017</a:t>
            </a:r>
          </a:p>
          <a:p>
            <a:pPr marL="914400" lvl="1" indent="-457200"/>
            <a:r>
              <a:rPr lang="en-US" sz="2400" dirty="0" smtClean="0">
                <a:solidFill>
                  <a:srgbClr val="002060"/>
                </a:solidFill>
                <a:latin typeface="+mn-lt"/>
              </a:rPr>
              <a:t>Peer review – October 30 through November 3, 2017)</a:t>
            </a:r>
          </a:p>
          <a:p>
            <a:pPr marL="914400" lvl="1" indent="-457200"/>
            <a:r>
              <a:rPr lang="en-US" sz="2400" dirty="0" smtClean="0">
                <a:solidFill>
                  <a:srgbClr val="002060"/>
                </a:solidFill>
                <a:latin typeface="+mn-lt"/>
              </a:rPr>
              <a:t>Preliminary determination letter</a:t>
            </a:r>
          </a:p>
          <a:p>
            <a:pPr marL="914400" lvl="1" indent="-457200"/>
            <a:r>
              <a:rPr lang="en-US" sz="2400" dirty="0" smtClean="0">
                <a:solidFill>
                  <a:srgbClr val="002060"/>
                </a:solidFill>
                <a:latin typeface="+mn-lt"/>
              </a:rPr>
              <a:t>Virginia’s response and possible negotiation</a:t>
            </a:r>
          </a:p>
          <a:p>
            <a:pPr marL="914400" lvl="1" indent="-457200"/>
            <a:r>
              <a:rPr lang="en-US" sz="2400" dirty="0" smtClean="0">
                <a:solidFill>
                  <a:srgbClr val="002060"/>
                </a:solidFill>
                <a:latin typeface="+mn-lt"/>
              </a:rPr>
              <a:t>Final plan approval by USED </a:t>
            </a:r>
          </a:p>
          <a:p>
            <a:pPr marL="914400" lvl="1" indent="-457200"/>
            <a:r>
              <a:rPr lang="en-US" sz="2400" dirty="0" smtClean="0">
                <a:solidFill>
                  <a:srgbClr val="002060"/>
                </a:solidFill>
                <a:latin typeface="+mn-lt"/>
              </a:rPr>
              <a:t>Accountability measures take effect beginning with the 2018-2019 school  year</a:t>
            </a:r>
            <a:endParaRPr lang="en-US" sz="1400" dirty="0"/>
          </a:p>
        </p:txBody>
      </p:sp>
      <p:sp>
        <p:nvSpPr>
          <p:cNvPr id="4" name="Slide Number Placeholder 3"/>
          <p:cNvSpPr>
            <a:spLocks noGrp="1"/>
          </p:cNvSpPr>
          <p:nvPr>
            <p:ph type="sldNum" sz="quarter" idx="12"/>
          </p:nvPr>
        </p:nvSpPr>
        <p:spPr>
          <a:xfrm>
            <a:off x="8305800" y="6340475"/>
            <a:ext cx="381000" cy="365125"/>
          </a:xfrm>
        </p:spPr>
        <p:txBody>
          <a:bodyPr/>
          <a:lstStyle/>
          <a:p>
            <a:fld id="{D9AAD5A2-A946-48F3-BC55-3B76BAF4DBB6}" type="slidenum">
              <a:rPr lang="en-US" smtClean="0">
                <a:solidFill>
                  <a:prstClr val="white"/>
                </a:solidFill>
              </a:rPr>
              <a:pPr/>
              <a:t>49</a:t>
            </a:fld>
            <a:endParaRPr lang="en-US" dirty="0">
              <a:solidFill>
                <a:prstClr val="white"/>
              </a:solidFill>
            </a:endParaRPr>
          </a:p>
        </p:txBody>
      </p:sp>
      <p:cxnSp>
        <p:nvCxnSpPr>
          <p:cNvPr id="5" name="Straight Connector 4"/>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26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Proposed Accreditation Indicators</a:t>
            </a:r>
            <a:endParaRPr lang="en-US" sz="2800" dirty="0"/>
          </a:p>
        </p:txBody>
      </p:sp>
      <p:sp>
        <p:nvSpPr>
          <p:cNvPr id="6" name="Content Placeholder 5"/>
          <p:cNvSpPr>
            <a:spLocks noGrp="1"/>
          </p:cNvSpPr>
          <p:nvPr>
            <p:ph idx="1"/>
          </p:nvPr>
        </p:nvSpPr>
        <p:spPr>
          <a:xfrm>
            <a:off x="457200" y="1371600"/>
            <a:ext cx="7543800" cy="4525963"/>
          </a:xfrm>
        </p:spPr>
        <p:txBody>
          <a:bodyPr>
            <a:noAutofit/>
          </a:bodyPr>
          <a:lstStyle/>
          <a:p>
            <a:r>
              <a:rPr lang="en-US" sz="2800" b="0" dirty="0" smtClean="0">
                <a:solidFill>
                  <a:srgbClr val="002060"/>
                </a:solidFill>
                <a:latin typeface="+mn-lt"/>
              </a:rPr>
              <a:t>Combined Rate – English Reading and Writing</a:t>
            </a:r>
          </a:p>
          <a:p>
            <a:r>
              <a:rPr lang="en-US" sz="2800" b="0" dirty="0" smtClean="0">
                <a:solidFill>
                  <a:srgbClr val="002060"/>
                </a:solidFill>
                <a:latin typeface="+mn-lt"/>
              </a:rPr>
              <a:t>Combined Rate – Mathematics</a:t>
            </a:r>
          </a:p>
          <a:p>
            <a:r>
              <a:rPr lang="en-US" sz="2800" b="0" dirty="0" smtClean="0">
                <a:solidFill>
                  <a:srgbClr val="002060"/>
                </a:solidFill>
                <a:latin typeface="+mn-lt"/>
              </a:rPr>
              <a:t>Pass Rate – Science</a:t>
            </a:r>
          </a:p>
          <a:p>
            <a:r>
              <a:rPr lang="en-US" sz="2800" b="0" dirty="0" smtClean="0">
                <a:solidFill>
                  <a:srgbClr val="002060"/>
                </a:solidFill>
                <a:latin typeface="+mn-lt"/>
              </a:rPr>
              <a:t>Achievement Gaps – English Reading and Writing</a:t>
            </a:r>
          </a:p>
          <a:p>
            <a:r>
              <a:rPr lang="en-US" sz="2800" b="0" dirty="0" smtClean="0">
                <a:solidFill>
                  <a:srgbClr val="002060"/>
                </a:solidFill>
                <a:latin typeface="+mn-lt"/>
              </a:rPr>
              <a:t>Achievement Gaps – Mathematics</a:t>
            </a:r>
          </a:p>
          <a:p>
            <a:r>
              <a:rPr lang="en-US" sz="2800" b="0" dirty="0" smtClean="0">
                <a:solidFill>
                  <a:srgbClr val="002060"/>
                </a:solidFill>
                <a:latin typeface="+mn-lt"/>
              </a:rPr>
              <a:t>Chronic Absenteeism</a:t>
            </a:r>
          </a:p>
          <a:p>
            <a:r>
              <a:rPr lang="en-US" sz="2800" b="0" dirty="0" smtClean="0">
                <a:solidFill>
                  <a:srgbClr val="002060"/>
                </a:solidFill>
                <a:latin typeface="+mn-lt"/>
              </a:rPr>
              <a:t>Graduation and Completion Index</a:t>
            </a:r>
          </a:p>
          <a:p>
            <a:r>
              <a:rPr lang="en-US" sz="2800" b="0" dirty="0" smtClean="0">
                <a:solidFill>
                  <a:srgbClr val="002060"/>
                </a:solidFill>
                <a:latin typeface="+mn-lt"/>
              </a:rPr>
              <a:t>Dropout Rate</a:t>
            </a:r>
          </a:p>
          <a:p>
            <a:r>
              <a:rPr lang="en-US" sz="2800" b="0" dirty="0" smtClean="0">
                <a:solidFill>
                  <a:srgbClr val="002060"/>
                </a:solidFill>
                <a:latin typeface="+mn-lt"/>
              </a:rPr>
              <a:t>College and Career Readiness Index</a:t>
            </a:r>
            <a:endParaRPr lang="en-US" sz="28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6D0EEEE1-A6EA-4FE0-9ABC-7DE90FD81D4A}" type="slidenum">
              <a:rPr lang="en-US" smtClean="0"/>
              <a:t>5</a:t>
            </a:fld>
            <a:endParaRPr lang="en-US" dirty="0"/>
          </a:p>
        </p:txBody>
      </p:sp>
      <p:cxnSp>
        <p:nvCxnSpPr>
          <p:cNvPr id="13" name="Straight Connector 12"/>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45901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228600" y="1524000"/>
            <a:ext cx="8077200" cy="4572000"/>
          </a:xfrm>
        </p:spPr>
        <p:txBody>
          <a:bodyPr>
            <a:noAutofit/>
          </a:bodyPr>
          <a:lstStyle/>
          <a:p>
            <a:pPr marL="0" lvl="0" indent="0" algn="ctr">
              <a:spcBef>
                <a:spcPts val="600"/>
              </a:spcBef>
              <a:buClr>
                <a:srgbClr val="002060"/>
              </a:buClr>
              <a:buNone/>
            </a:pPr>
            <a:r>
              <a:rPr lang="en-US" sz="2400" b="0" dirty="0" smtClean="0">
                <a:solidFill>
                  <a:srgbClr val="002060"/>
                </a:solidFill>
                <a:latin typeface="+mn-lt"/>
              </a:rPr>
              <a:t>Dr. Lynn </a:t>
            </a:r>
            <a:r>
              <a:rPr lang="en-US" sz="2400" b="0" dirty="0" err="1" smtClean="0">
                <a:solidFill>
                  <a:srgbClr val="002060"/>
                </a:solidFill>
                <a:latin typeface="+mn-lt"/>
              </a:rPr>
              <a:t>Sodat</a:t>
            </a:r>
            <a:r>
              <a:rPr lang="en-US" sz="2400" b="0" dirty="0" smtClean="0">
                <a:solidFill>
                  <a:srgbClr val="002060"/>
                </a:solidFill>
                <a:latin typeface="+mn-lt"/>
              </a:rPr>
              <a:t>, Director</a:t>
            </a:r>
          </a:p>
          <a:p>
            <a:pPr marL="0" lvl="0" indent="0" algn="ctr">
              <a:spcBef>
                <a:spcPts val="600"/>
              </a:spcBef>
              <a:buClr>
                <a:srgbClr val="002060"/>
              </a:buClr>
              <a:buNone/>
            </a:pPr>
            <a:r>
              <a:rPr lang="en-US" sz="2400" b="0" dirty="0" smtClean="0">
                <a:solidFill>
                  <a:srgbClr val="002060"/>
                </a:solidFill>
                <a:latin typeface="+mn-lt"/>
              </a:rPr>
              <a:t>Office of Program Administration and Accountability</a:t>
            </a:r>
          </a:p>
          <a:p>
            <a:pPr marL="0" lvl="0" indent="0" algn="ctr">
              <a:spcBef>
                <a:spcPts val="600"/>
              </a:spcBef>
              <a:buClr>
                <a:srgbClr val="002060"/>
              </a:buClr>
              <a:buNone/>
            </a:pPr>
            <a:r>
              <a:rPr lang="en-US" sz="2400" b="0" dirty="0" smtClean="0">
                <a:solidFill>
                  <a:srgbClr val="002060"/>
                </a:solidFill>
                <a:latin typeface="+mn-lt"/>
              </a:rPr>
              <a:t>804-225-2870</a:t>
            </a:r>
          </a:p>
          <a:p>
            <a:pPr marL="0" lvl="0" indent="0" algn="ctr">
              <a:spcBef>
                <a:spcPts val="600"/>
              </a:spcBef>
              <a:buClr>
                <a:srgbClr val="002060"/>
              </a:buClr>
              <a:buNone/>
            </a:pPr>
            <a:r>
              <a:rPr lang="en-US" sz="2400" b="0" dirty="0" smtClean="0">
                <a:solidFill>
                  <a:srgbClr val="002060"/>
                </a:solidFill>
                <a:latin typeface="+mn-lt"/>
                <a:hlinkClick r:id="rId3"/>
              </a:rPr>
              <a:t>Lynn.Sodat@doe.virginia.gov</a:t>
            </a:r>
            <a:endParaRPr lang="en-US" sz="2400" b="0" dirty="0" smtClean="0">
              <a:solidFill>
                <a:srgbClr val="002060"/>
              </a:solidFill>
              <a:latin typeface="+mn-lt"/>
            </a:endParaRPr>
          </a:p>
          <a:p>
            <a:pPr marL="0" lvl="0" indent="0" algn="ctr">
              <a:spcBef>
                <a:spcPts val="600"/>
              </a:spcBef>
              <a:buClr>
                <a:srgbClr val="002060"/>
              </a:buClr>
              <a:buNone/>
            </a:pPr>
            <a:endParaRPr lang="en-US" sz="2400" b="0" dirty="0">
              <a:solidFill>
                <a:srgbClr val="002060"/>
              </a:solidFill>
              <a:latin typeface="+mn-lt"/>
            </a:endParaRPr>
          </a:p>
          <a:p>
            <a:pPr marL="0" lvl="0" indent="0" algn="ctr">
              <a:spcBef>
                <a:spcPts val="600"/>
              </a:spcBef>
              <a:buClr>
                <a:srgbClr val="002060"/>
              </a:buClr>
              <a:buNone/>
            </a:pPr>
            <a:r>
              <a:rPr lang="en-US" sz="2400" b="0" dirty="0" smtClean="0">
                <a:solidFill>
                  <a:srgbClr val="002060"/>
                </a:solidFill>
                <a:latin typeface="+mn-lt"/>
              </a:rPr>
              <a:t>ESSA Mailbox</a:t>
            </a:r>
          </a:p>
          <a:p>
            <a:pPr marL="0" lvl="0" indent="0" algn="ctr">
              <a:spcBef>
                <a:spcPts val="600"/>
              </a:spcBef>
              <a:buClr>
                <a:srgbClr val="002060"/>
              </a:buClr>
              <a:buNone/>
            </a:pPr>
            <a:r>
              <a:rPr lang="en-US" sz="2400" b="0" dirty="0" smtClean="0">
                <a:solidFill>
                  <a:srgbClr val="002060"/>
                </a:solidFill>
                <a:latin typeface="+mn-lt"/>
                <a:hlinkClick r:id="rId4"/>
              </a:rPr>
              <a:t>ESSA@doe.virginia.gov</a:t>
            </a:r>
            <a:r>
              <a:rPr lang="en-US" sz="2400" b="0" dirty="0" smtClean="0">
                <a:solidFill>
                  <a:srgbClr val="002060"/>
                </a:solidFill>
                <a:latin typeface="+mn-lt"/>
              </a:rPr>
              <a:t> </a:t>
            </a:r>
            <a:endParaRPr lang="en-US" sz="2400" b="0" dirty="0">
              <a:solidFill>
                <a:srgbClr val="002060"/>
              </a:solidFill>
              <a:latin typeface="+mn-lt"/>
            </a:endParaRPr>
          </a:p>
        </p:txBody>
      </p:sp>
      <p:sp>
        <p:nvSpPr>
          <p:cNvPr id="4" name="Slide Number Placeholder 3"/>
          <p:cNvSpPr>
            <a:spLocks noGrp="1"/>
          </p:cNvSpPr>
          <p:nvPr>
            <p:ph type="sldNum" sz="quarter" idx="12"/>
          </p:nvPr>
        </p:nvSpPr>
        <p:spPr/>
        <p:txBody>
          <a:bodyPr/>
          <a:lstStyle/>
          <a:p>
            <a:fld id="{0E35F3BA-FE8B-4E36-87EF-206F94BD42EB}" type="slidenum">
              <a:rPr lang="en-US" smtClean="0"/>
              <a:pPr/>
              <a:t>50</a:t>
            </a:fld>
            <a:endParaRPr lang="en-US" dirty="0"/>
          </a:p>
        </p:txBody>
      </p:sp>
      <p:sp>
        <p:nvSpPr>
          <p:cNvPr id="7" name="Title 4"/>
          <p:cNvSpPr>
            <a:spLocks noGrp="1"/>
          </p:cNvSpPr>
          <p:nvPr>
            <p:ph type="title"/>
          </p:nvPr>
        </p:nvSpPr>
        <p:spPr>
          <a:xfrm>
            <a:off x="152400" y="533400"/>
            <a:ext cx="8305800" cy="609600"/>
          </a:xfrm>
        </p:spPr>
        <p:txBody>
          <a:bodyPr>
            <a:normAutofit fontScale="90000"/>
          </a:bodyPr>
          <a:lstStyle/>
          <a:p>
            <a:r>
              <a:rPr lang="en-US" sz="2800" dirty="0" smtClean="0">
                <a:latin typeface="+mn-lt"/>
              </a:rPr>
              <a:t/>
            </a:r>
            <a:br>
              <a:rPr lang="en-US" sz="2800" dirty="0" smtClean="0">
                <a:latin typeface="+mn-lt"/>
              </a:rPr>
            </a:br>
            <a:r>
              <a:rPr lang="en-US" sz="3100" dirty="0" smtClean="0">
                <a:latin typeface="+mn-lt"/>
              </a:rPr>
              <a:t>Contact Information</a:t>
            </a:r>
            <a:r>
              <a:rPr lang="en-US" sz="2800" dirty="0">
                <a:latin typeface="+mn-lt"/>
              </a:rPr>
              <a:t/>
            </a:r>
            <a:br>
              <a:rPr lang="en-US" sz="2800" dirty="0">
                <a:latin typeface="+mn-lt"/>
              </a:rPr>
            </a:br>
            <a:r>
              <a:rPr lang="en-US" sz="2800" dirty="0">
                <a:latin typeface="+mn-lt"/>
              </a:rPr>
              <a:t/>
            </a:r>
            <a:br>
              <a:rPr lang="en-US" sz="2800" dirty="0">
                <a:latin typeface="+mn-lt"/>
              </a:rPr>
            </a:br>
            <a:endParaRPr lang="en-US" sz="2800" dirty="0">
              <a:latin typeface="+mn-lt"/>
            </a:endParaRPr>
          </a:p>
        </p:txBody>
      </p:sp>
      <p:cxnSp>
        <p:nvCxnSpPr>
          <p:cNvPr id="5" name="Straight Connector 4"/>
          <p:cNvCxnSpPr/>
          <p:nvPr/>
        </p:nvCxnSpPr>
        <p:spPr>
          <a:xfrm>
            <a:off x="533400" y="12954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760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Proposed Accreditation Indicators</a:t>
            </a:r>
            <a:endParaRPr lang="en-US" sz="2800" dirty="0"/>
          </a:p>
        </p:txBody>
      </p:sp>
      <p:sp>
        <p:nvSpPr>
          <p:cNvPr id="4" name="Slide Number Placeholder 3"/>
          <p:cNvSpPr>
            <a:spLocks noGrp="1"/>
          </p:cNvSpPr>
          <p:nvPr>
            <p:ph type="sldNum" sz="quarter" idx="12"/>
          </p:nvPr>
        </p:nvSpPr>
        <p:spPr/>
        <p:txBody>
          <a:bodyPr/>
          <a:lstStyle/>
          <a:p>
            <a:fld id="{6D0EEEE1-A6EA-4FE0-9ABC-7DE90FD81D4A}" type="slidenum">
              <a:rPr lang="en-US" smtClean="0"/>
              <a:t>6</a:t>
            </a:fld>
            <a:endParaRPr lang="en-US" dirty="0"/>
          </a:p>
        </p:txBody>
      </p:sp>
      <p:cxnSp>
        <p:nvCxnSpPr>
          <p:cNvPr id="13" name="Straight Connector 12"/>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57200" y="1524000"/>
            <a:ext cx="6934200" cy="954107"/>
          </a:xfrm>
          <a:prstGeom prst="rect">
            <a:avLst/>
          </a:prstGeom>
          <a:noFill/>
        </p:spPr>
        <p:txBody>
          <a:bodyPr wrap="square" rtlCol="0">
            <a:spAutoFit/>
          </a:bodyPr>
          <a:lstStyle/>
          <a:p>
            <a:r>
              <a:rPr lang="en-US" sz="2800" dirty="0" smtClean="0">
                <a:solidFill>
                  <a:srgbClr val="002060"/>
                </a:solidFill>
              </a:rPr>
              <a:t>A performance level will be assigned to each accreditation indicator. </a:t>
            </a:r>
            <a:endParaRPr lang="en-US" sz="2800" dirty="0">
              <a:solidFill>
                <a:srgbClr val="00206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74653491"/>
              </p:ext>
            </p:extLst>
          </p:nvPr>
        </p:nvGraphicFramePr>
        <p:xfrm>
          <a:off x="1066800" y="2895600"/>
          <a:ext cx="6553200" cy="1798320"/>
        </p:xfrm>
        <a:graphic>
          <a:graphicData uri="http://schemas.openxmlformats.org/drawingml/2006/table">
            <a:tbl>
              <a:tblPr firstRow="1" bandRow="1">
                <a:tableStyleId>{5C22544A-7EE6-4342-B048-85BDC9FD1C3A}</a:tableStyleId>
              </a:tblPr>
              <a:tblGrid>
                <a:gridCol w="6553200">
                  <a:extLst>
                    <a:ext uri="{9D8B030D-6E8A-4147-A177-3AD203B41FA5}">
                      <a16:colId xmlns:a16="http://schemas.microsoft.com/office/drawing/2014/main" xmlns="" val="20000"/>
                    </a:ext>
                  </a:extLst>
                </a:gridCol>
              </a:tblGrid>
              <a:tr h="599440">
                <a:tc>
                  <a:txBody>
                    <a:bodyPr/>
                    <a:lstStyle/>
                    <a:p>
                      <a:pPr algn="l"/>
                      <a:r>
                        <a:rPr lang="en-US" sz="2400" b="1" dirty="0" smtClean="0">
                          <a:solidFill>
                            <a:schemeClr val="tx1"/>
                          </a:solidFill>
                          <a:latin typeface="+mn-lt"/>
                        </a:rPr>
                        <a:t>Level</a:t>
                      </a:r>
                      <a:r>
                        <a:rPr lang="en-US" sz="2400" b="1" baseline="0" dirty="0" smtClean="0">
                          <a:solidFill>
                            <a:schemeClr val="tx1"/>
                          </a:solidFill>
                          <a:latin typeface="+mn-lt"/>
                        </a:rPr>
                        <a:t> I :     At or Above Standard</a:t>
                      </a:r>
                      <a:endParaRPr lang="en-US" sz="2400" b="1" dirty="0">
                        <a:solidFill>
                          <a:schemeClr val="tx1"/>
                        </a:solidFill>
                        <a:latin typeface="+mn-lt"/>
                      </a:endParaRPr>
                    </a:p>
                  </a:txBody>
                  <a:tcPr>
                    <a:solidFill>
                      <a:srgbClr val="009900"/>
                    </a:solidFill>
                  </a:tcPr>
                </a:tc>
                <a:extLst>
                  <a:ext uri="{0D108BD9-81ED-4DB2-BD59-A6C34878D82A}">
                    <a16:rowId xmlns:a16="http://schemas.microsoft.com/office/drawing/2014/main" xmlns="" val="10000"/>
                  </a:ext>
                </a:extLst>
              </a:tr>
              <a:tr h="599440">
                <a:tc>
                  <a:txBody>
                    <a:bodyPr/>
                    <a:lstStyle/>
                    <a:p>
                      <a:pPr algn="l"/>
                      <a:r>
                        <a:rPr lang="en-US" sz="2400" b="1" dirty="0" smtClean="0">
                          <a:solidFill>
                            <a:schemeClr val="tx1"/>
                          </a:solidFill>
                          <a:latin typeface="+mn-lt"/>
                        </a:rPr>
                        <a:t>Level II:</a:t>
                      </a:r>
                      <a:r>
                        <a:rPr lang="en-US" sz="2400" b="1" baseline="0" dirty="0" smtClean="0">
                          <a:solidFill>
                            <a:schemeClr val="tx1"/>
                          </a:solidFill>
                          <a:latin typeface="+mn-lt"/>
                        </a:rPr>
                        <a:t>    Near Standard or Improving</a:t>
                      </a:r>
                      <a:endParaRPr lang="en-US" sz="2400" b="1" dirty="0">
                        <a:solidFill>
                          <a:schemeClr val="tx1"/>
                        </a:solidFill>
                        <a:latin typeface="+mn-lt"/>
                      </a:endParaRPr>
                    </a:p>
                  </a:txBody>
                  <a:tcPr>
                    <a:solidFill>
                      <a:srgbClr val="FFC000"/>
                    </a:solidFill>
                  </a:tcPr>
                </a:tc>
                <a:extLst>
                  <a:ext uri="{0D108BD9-81ED-4DB2-BD59-A6C34878D82A}">
                    <a16:rowId xmlns:a16="http://schemas.microsoft.com/office/drawing/2014/main" xmlns="" val="10001"/>
                  </a:ext>
                </a:extLst>
              </a:tr>
              <a:tr h="599440">
                <a:tc>
                  <a:txBody>
                    <a:bodyPr/>
                    <a:lstStyle/>
                    <a:p>
                      <a:pPr algn="l"/>
                      <a:r>
                        <a:rPr lang="en-US" sz="2400" b="1" dirty="0" smtClean="0">
                          <a:solidFill>
                            <a:schemeClr val="tx1"/>
                          </a:solidFill>
                          <a:latin typeface="+mn-lt"/>
                        </a:rPr>
                        <a:t>Level III:   Below Standard</a:t>
                      </a:r>
                      <a:endParaRPr lang="en-US" sz="2400" b="1" dirty="0">
                        <a:solidFill>
                          <a:schemeClr val="tx1"/>
                        </a:solidFill>
                        <a:latin typeface="+mn-lt"/>
                      </a:endParaRPr>
                    </a:p>
                  </a:txBody>
                  <a:tcPr>
                    <a:solidFill>
                      <a:srgbClr val="C0000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1713035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228600"/>
            <a:ext cx="7619999"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3200" dirty="0" smtClean="0"/>
              <a:t>Proposed Accreditation Indicators</a:t>
            </a:r>
            <a:endParaRPr lang="en-US" sz="3200" dirty="0"/>
          </a:p>
        </p:txBody>
      </p:sp>
      <p:graphicFrame>
        <p:nvGraphicFramePr>
          <p:cNvPr id="2" name="Table 1"/>
          <p:cNvGraphicFramePr>
            <a:graphicFrameLocks noGrp="1"/>
          </p:cNvGraphicFramePr>
          <p:nvPr>
            <p:extLst>
              <p:ext uri="{D42A27DB-BD31-4B8C-83A1-F6EECF244321}">
                <p14:modId xmlns:p14="http://schemas.microsoft.com/office/powerpoint/2010/main" val="245692922"/>
              </p:ext>
            </p:extLst>
          </p:nvPr>
        </p:nvGraphicFramePr>
        <p:xfrm>
          <a:off x="266699" y="1524000"/>
          <a:ext cx="7962901" cy="4400655"/>
        </p:xfrm>
        <a:graphic>
          <a:graphicData uri="http://schemas.openxmlformats.org/drawingml/2006/table">
            <a:tbl>
              <a:tblPr firstRow="1" bandRow="1">
                <a:tableStyleId>{5C22544A-7EE6-4342-B048-85BDC9FD1C3A}</a:tableStyleId>
              </a:tblPr>
              <a:tblGrid>
                <a:gridCol w="2171701">
                  <a:extLst>
                    <a:ext uri="{9D8B030D-6E8A-4147-A177-3AD203B41FA5}">
                      <a16:colId xmlns:a16="http://schemas.microsoft.com/office/drawing/2014/main" xmlns="" val="20000"/>
                    </a:ext>
                  </a:extLst>
                </a:gridCol>
                <a:gridCol w="2133600">
                  <a:extLst>
                    <a:ext uri="{9D8B030D-6E8A-4147-A177-3AD203B41FA5}">
                      <a16:colId xmlns:a16="http://schemas.microsoft.com/office/drawing/2014/main" xmlns="" val="20001"/>
                    </a:ext>
                  </a:extLst>
                </a:gridCol>
                <a:gridCol w="1981200">
                  <a:extLst>
                    <a:ext uri="{9D8B030D-6E8A-4147-A177-3AD203B41FA5}">
                      <a16:colId xmlns:a16="http://schemas.microsoft.com/office/drawing/2014/main" xmlns="" val="20002"/>
                    </a:ext>
                  </a:extLst>
                </a:gridCol>
                <a:gridCol w="1676400">
                  <a:extLst>
                    <a:ext uri="{9D8B030D-6E8A-4147-A177-3AD203B41FA5}">
                      <a16:colId xmlns:a16="http://schemas.microsoft.com/office/drawing/2014/main" xmlns="" val="20003"/>
                    </a:ext>
                  </a:extLst>
                </a:gridCol>
              </a:tblGrid>
              <a:tr h="391195">
                <a:tc rowSpan="2">
                  <a:txBody>
                    <a:bodyPr/>
                    <a:lstStyle/>
                    <a:p>
                      <a:r>
                        <a:rPr lang="en-US" sz="1600" dirty="0" smtClean="0">
                          <a:solidFill>
                            <a:schemeClr val="tx1"/>
                          </a:solidFill>
                        </a:rPr>
                        <a:t>Indicator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600" b="1" dirty="0" smtClean="0">
                          <a:solidFill>
                            <a:schemeClr val="tx1"/>
                          </a:solidFill>
                        </a:rPr>
                        <a:t>Performance</a:t>
                      </a:r>
                      <a:r>
                        <a:rPr lang="en-US" sz="1600" b="1" baseline="0" dirty="0" smtClean="0">
                          <a:solidFill>
                            <a:schemeClr val="tx1"/>
                          </a:solidFill>
                        </a:rPr>
                        <a:t> Levels</a:t>
                      </a:r>
                      <a:r>
                        <a:rPr lang="en-US" sz="1600" b="1" dirty="0" smtClean="0">
                          <a:solidFill>
                            <a:schemeClr val="tx1"/>
                          </a:solidFill>
                        </a:rPr>
                        <a:t>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311"/>
                    </a:solidFill>
                  </a:tcPr>
                </a:tc>
                <a:tc hMerge="1">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391195">
                <a:tc v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smtClean="0">
                          <a:solidFill>
                            <a:schemeClr val="tx1"/>
                          </a:solidFill>
                        </a:rPr>
                        <a:t>Level</a:t>
                      </a:r>
                      <a:r>
                        <a:rPr lang="en-US" sz="1600" b="1" baseline="0" dirty="0" smtClean="0">
                          <a:solidFill>
                            <a:schemeClr val="tx1"/>
                          </a:solidFill>
                        </a:rPr>
                        <a:t> 1</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b="1" dirty="0" smtClean="0">
                          <a:solidFill>
                            <a:schemeClr val="tx1"/>
                          </a:solidFill>
                        </a:rPr>
                        <a:t>Level 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311"/>
                    </a:solidFill>
                  </a:tcPr>
                </a:tc>
                <a:tc>
                  <a:txBody>
                    <a:bodyPr/>
                    <a:lstStyle/>
                    <a:p>
                      <a:pPr algn="ctr"/>
                      <a:r>
                        <a:rPr lang="en-US" sz="1600" b="1" dirty="0" smtClean="0">
                          <a:solidFill>
                            <a:schemeClr val="tx1"/>
                          </a:solidFill>
                        </a:rPr>
                        <a:t>Level 3</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822960">
                <a:tc>
                  <a:txBody>
                    <a:bodyPr/>
                    <a:lstStyle/>
                    <a:p>
                      <a:r>
                        <a:rPr lang="en-US" sz="1600" b="1" dirty="0" smtClean="0">
                          <a:solidFill>
                            <a:schemeClr val="tx1"/>
                          </a:solidFill>
                        </a:rPr>
                        <a:t>Combined Rate for English Reading and Writing* </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75% or 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Between 66% and 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65% or lower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579120">
                <a:tc>
                  <a:txBody>
                    <a:bodyPr/>
                    <a:lstStyle/>
                    <a:p>
                      <a:r>
                        <a:rPr lang="en-US" sz="1600" b="1" dirty="0" smtClean="0">
                          <a:solidFill>
                            <a:schemeClr val="tx1"/>
                          </a:solidFill>
                        </a:rPr>
                        <a:t>Combined Rate for Math* </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70% or 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Between 66% and 69%</a:t>
                      </a:r>
                    </a:p>
                    <a:p>
                      <a:pPr algn="ctr"/>
                      <a:endParaRPr lang="en-US" sz="1600" kern="1200" baseline="0" dirty="0" smtClean="0">
                        <a:solidFill>
                          <a:schemeClr val="dk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391195">
                <a:tc>
                  <a:txBody>
                    <a:bodyPr/>
                    <a:lstStyle/>
                    <a:p>
                      <a:r>
                        <a:rPr lang="en-US" sz="1600" b="1" dirty="0" smtClean="0">
                          <a:solidFill>
                            <a:schemeClr val="tx1"/>
                          </a:solidFill>
                        </a:rPr>
                        <a:t>Pass Rate for</a:t>
                      </a:r>
                      <a:r>
                        <a:rPr lang="en-US" sz="1600" b="1" baseline="0" dirty="0" smtClean="0">
                          <a:solidFill>
                            <a:schemeClr val="tx1"/>
                          </a:solidFill>
                        </a:rPr>
                        <a:t> Science* </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baseline="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vMerge="1">
                  <a:txBody>
                    <a:bodyPr/>
                    <a:lstStyle/>
                    <a:p>
                      <a:endParaRPr lang="en-US" sz="1600" kern="1200" baseline="0" dirty="0" smtClean="0">
                        <a:solidFill>
                          <a:schemeClr val="dk1"/>
                        </a:solidFill>
                        <a:effectLst/>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391195">
                <a:tc>
                  <a:txBody>
                    <a:bodyPr/>
                    <a:lstStyle/>
                    <a:p>
                      <a:r>
                        <a:rPr lang="en-US" sz="1600" b="1" dirty="0" smtClean="0">
                          <a:solidFill>
                            <a:schemeClr val="tx1"/>
                          </a:solidFill>
                        </a:rPr>
                        <a:t>Achievement Gaps:</a:t>
                      </a:r>
                      <a:r>
                        <a:rPr lang="en-US" sz="1600" b="1" baseline="0" dirty="0" smtClean="0">
                          <a:solidFill>
                            <a:schemeClr val="tx1"/>
                          </a:solidFill>
                        </a:rPr>
                        <a:t> English Reading and Writing* </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75% or 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Less than 10 points below 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10 or more points below 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r h="1002030">
                <a:tc>
                  <a:txBody>
                    <a:bodyPr/>
                    <a:lstStyle/>
                    <a:p>
                      <a:r>
                        <a:rPr lang="en-US" sz="1600" b="1" dirty="0" smtClean="0">
                          <a:solidFill>
                            <a:schemeClr val="tx1"/>
                          </a:solidFill>
                        </a:rPr>
                        <a:t>Achievement</a:t>
                      </a:r>
                      <a:r>
                        <a:rPr lang="en-US" sz="1600" b="1" baseline="0" dirty="0" smtClean="0">
                          <a:solidFill>
                            <a:schemeClr val="tx1"/>
                          </a:solidFill>
                        </a:rPr>
                        <a:t> Gaps: Math* </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70% or higher</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Less than 5 points below 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5 or more points below state benchmark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6"/>
                  </a:ext>
                </a:extLst>
              </a:tr>
            </a:tbl>
          </a:graphicData>
        </a:graphic>
      </p:graphicFrame>
      <p:sp>
        <p:nvSpPr>
          <p:cNvPr id="4" name="TextBox 3"/>
          <p:cNvSpPr txBox="1"/>
          <p:nvPr/>
        </p:nvSpPr>
        <p:spPr>
          <a:xfrm>
            <a:off x="203201" y="5958225"/>
            <a:ext cx="4749799" cy="523220"/>
          </a:xfrm>
          <a:prstGeom prst="rect">
            <a:avLst/>
          </a:prstGeom>
          <a:noFill/>
        </p:spPr>
        <p:txBody>
          <a:bodyPr wrap="square" rtlCol="0">
            <a:spAutoFit/>
          </a:bodyPr>
          <a:lstStyle/>
          <a:p>
            <a:r>
              <a:rPr lang="en-US" sz="1400" dirty="0" smtClean="0"/>
              <a:t>*Schools can improve the performance level on the indicator by decreasing the assessment failure rate by 10% or more </a:t>
            </a:r>
            <a:endParaRPr lang="en-US" sz="1400" dirty="0"/>
          </a:p>
        </p:txBody>
      </p:sp>
      <p:cxnSp>
        <p:nvCxnSpPr>
          <p:cNvPr id="5" name="Straight Connector 4"/>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6D0EEEE1-A6EA-4FE0-9ABC-7DE90FD81D4A}" type="slidenum">
              <a:rPr lang="en-US" smtClean="0"/>
              <a:t>7</a:t>
            </a:fld>
            <a:endParaRPr lang="en-US" dirty="0"/>
          </a:p>
        </p:txBody>
      </p:sp>
    </p:spTree>
    <p:extLst>
      <p:ext uri="{BB962C8B-B14F-4D97-AF65-F5344CB8AC3E}">
        <p14:creationId xmlns:p14="http://schemas.microsoft.com/office/powerpoint/2010/main" val="1963109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84532691"/>
              </p:ext>
            </p:extLst>
          </p:nvPr>
        </p:nvGraphicFramePr>
        <p:xfrm>
          <a:off x="266699" y="1524000"/>
          <a:ext cx="7962901" cy="3581400"/>
        </p:xfrm>
        <a:graphic>
          <a:graphicData uri="http://schemas.openxmlformats.org/drawingml/2006/table">
            <a:tbl>
              <a:tblPr firstRow="1" bandRow="1">
                <a:tableStyleId>{5C22544A-7EE6-4342-B048-85BDC9FD1C3A}</a:tableStyleId>
              </a:tblPr>
              <a:tblGrid>
                <a:gridCol w="1943101">
                  <a:extLst>
                    <a:ext uri="{9D8B030D-6E8A-4147-A177-3AD203B41FA5}">
                      <a16:colId xmlns:a16="http://schemas.microsoft.com/office/drawing/2014/main" xmlns="" val="20000"/>
                    </a:ext>
                  </a:extLst>
                </a:gridCol>
                <a:gridCol w="1981200">
                  <a:extLst>
                    <a:ext uri="{9D8B030D-6E8A-4147-A177-3AD203B41FA5}">
                      <a16:colId xmlns:a16="http://schemas.microsoft.com/office/drawing/2014/main" xmlns="" val="20001"/>
                    </a:ext>
                  </a:extLst>
                </a:gridCol>
                <a:gridCol w="2133600">
                  <a:extLst>
                    <a:ext uri="{9D8B030D-6E8A-4147-A177-3AD203B41FA5}">
                      <a16:colId xmlns:a16="http://schemas.microsoft.com/office/drawing/2014/main" xmlns="" val="20002"/>
                    </a:ext>
                  </a:extLst>
                </a:gridCol>
                <a:gridCol w="1905000">
                  <a:extLst>
                    <a:ext uri="{9D8B030D-6E8A-4147-A177-3AD203B41FA5}">
                      <a16:colId xmlns:a16="http://schemas.microsoft.com/office/drawing/2014/main" xmlns="" val="20003"/>
                    </a:ext>
                  </a:extLst>
                </a:gridCol>
              </a:tblGrid>
              <a:tr h="420648">
                <a:tc rowSpan="2">
                  <a:txBody>
                    <a:bodyPr/>
                    <a:lstStyle/>
                    <a:p>
                      <a:r>
                        <a:rPr lang="en-US" sz="1600" dirty="0" smtClean="0">
                          <a:solidFill>
                            <a:schemeClr val="tx1"/>
                          </a:solidFill>
                        </a:rPr>
                        <a:t>Indicator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a:r>
                        <a:rPr lang="en-US" sz="1600" b="1" dirty="0" smtClean="0">
                          <a:solidFill>
                            <a:schemeClr val="tx1"/>
                          </a:solidFill>
                        </a:rPr>
                        <a:t>Performance</a:t>
                      </a:r>
                      <a:r>
                        <a:rPr lang="en-US" sz="1600" b="1" baseline="0" dirty="0" smtClean="0">
                          <a:solidFill>
                            <a:schemeClr val="tx1"/>
                          </a:solidFill>
                        </a:rPr>
                        <a:t> Levels </a:t>
                      </a:r>
                      <a:r>
                        <a:rPr lang="en-US" sz="1600" b="1" dirty="0" smtClean="0">
                          <a:solidFill>
                            <a:schemeClr val="tx1"/>
                          </a:solidFill>
                        </a:rPr>
                        <a:t> </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311"/>
                    </a:solidFill>
                  </a:tcPr>
                </a:tc>
                <a:tc hMerge="1">
                  <a:txBody>
                    <a:bodyPr/>
                    <a:lstStyle/>
                    <a:p>
                      <a:pPr algn="ct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420648">
                <a:tc vMerge="1">
                  <a:txBody>
                    <a:bodyPr/>
                    <a:lstStyle/>
                    <a:p>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1600" b="1" dirty="0" smtClean="0">
                          <a:solidFill>
                            <a:schemeClr val="tx1"/>
                          </a:solidFill>
                        </a:rPr>
                        <a:t>Level</a:t>
                      </a:r>
                      <a:r>
                        <a:rPr lang="en-US" sz="1600" b="1" baseline="0" dirty="0" smtClean="0">
                          <a:solidFill>
                            <a:schemeClr val="tx1"/>
                          </a:solidFill>
                        </a:rPr>
                        <a:t> 1</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1600" b="1" dirty="0" smtClean="0">
                          <a:solidFill>
                            <a:schemeClr val="tx1"/>
                          </a:solidFill>
                        </a:rPr>
                        <a:t>Level 2</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E311"/>
                    </a:solidFill>
                  </a:tcPr>
                </a:tc>
                <a:tc>
                  <a:txBody>
                    <a:bodyPr/>
                    <a:lstStyle/>
                    <a:p>
                      <a:pPr algn="ctr"/>
                      <a:r>
                        <a:rPr lang="en-US" sz="1600" b="1" dirty="0" smtClean="0">
                          <a:solidFill>
                            <a:schemeClr val="tx1"/>
                          </a:solidFill>
                        </a:rPr>
                        <a:t>Level 3</a:t>
                      </a:r>
                      <a:endParaRPr lang="en-US" sz="16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r h="715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tx1"/>
                          </a:solidFill>
                        </a:rPr>
                        <a:t>Graduation</a:t>
                      </a:r>
                      <a:r>
                        <a:rPr lang="en-US" sz="1600" b="1" baseline="0" dirty="0" smtClean="0">
                          <a:solidFill>
                            <a:schemeClr val="tx1"/>
                          </a:solidFill>
                        </a:rPr>
                        <a:t> Completion Index</a:t>
                      </a:r>
                      <a:r>
                        <a:rPr lang="en-US" sz="2000" b="1" baseline="30000" dirty="0" smtClean="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88 or higher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600" kern="1200" baseline="0" dirty="0" smtClean="0">
                          <a:solidFill>
                            <a:schemeClr val="dk1"/>
                          </a:solidFill>
                          <a:effectLst/>
                          <a:latin typeface="+mn-lt"/>
                          <a:ea typeface="+mn-ea"/>
                          <a:cs typeface="+mn-cs"/>
                        </a:rPr>
                        <a:t>Between 81 and 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80 </a:t>
                      </a:r>
                      <a:r>
                        <a:rPr lang="en-US" sz="1600" dirty="0" smtClean="0"/>
                        <a:t>or lower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2"/>
                  </a:ext>
                </a:extLst>
              </a:tr>
              <a:tr h="664436">
                <a:tc>
                  <a:txBody>
                    <a:bodyPr/>
                    <a:lstStyle/>
                    <a:p>
                      <a:r>
                        <a:rPr lang="en-US" sz="1600" b="1" dirty="0" smtClean="0">
                          <a:solidFill>
                            <a:schemeClr val="tx1"/>
                          </a:solidFill>
                        </a:rPr>
                        <a:t>Dropout Rate</a:t>
                      </a:r>
                      <a:r>
                        <a:rPr lang="en-US" sz="2000" b="1" baseline="30000" dirty="0" smtClean="0">
                          <a:solidFill>
                            <a:schemeClr val="tx1"/>
                          </a:solidFill>
                        </a:rPr>
                        <a:t>‡</a:t>
                      </a:r>
                      <a:endParaRPr lang="en-US" sz="16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6% or lower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Between</a:t>
                      </a:r>
                      <a:r>
                        <a:rPr lang="en-US" sz="1600" kern="1200" baseline="0" dirty="0" smtClean="0">
                          <a:solidFill>
                            <a:schemeClr val="dk1"/>
                          </a:solidFill>
                          <a:effectLst/>
                          <a:latin typeface="+mn-lt"/>
                          <a:ea typeface="+mn-ea"/>
                          <a:cs typeface="+mn-cs"/>
                        </a:rPr>
                        <a:t> 7% and 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9% </a:t>
                      </a:r>
                      <a:r>
                        <a:rPr lang="en-US" sz="1600" dirty="0" smtClean="0"/>
                        <a:t>or higher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3"/>
                  </a:ext>
                </a:extLst>
              </a:tr>
              <a:tr h="737435">
                <a:tc>
                  <a:txBody>
                    <a:bodyPr/>
                    <a:lstStyle/>
                    <a:p>
                      <a:r>
                        <a:rPr lang="en-US" sz="1600" b="1" dirty="0" smtClean="0">
                          <a:solidFill>
                            <a:schemeClr val="tx1"/>
                          </a:solidFill>
                        </a:rPr>
                        <a:t>Chronic Absenteeism</a:t>
                      </a:r>
                      <a:r>
                        <a:rPr lang="en-US" sz="2000" b="1" baseline="30000" dirty="0" smtClean="0">
                          <a:solidFill>
                            <a:schemeClr val="tx1"/>
                          </a:solidFill>
                        </a:rPr>
                        <a:t>‡</a:t>
                      </a:r>
                      <a:endParaRPr lang="en-US" sz="20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baseline="0" dirty="0" smtClean="0">
                          <a:solidFill>
                            <a:schemeClr val="dk1"/>
                          </a:solidFill>
                          <a:effectLst/>
                          <a:latin typeface="+mn-lt"/>
                          <a:ea typeface="+mn-ea"/>
                          <a:cs typeface="+mn-cs"/>
                        </a:rPr>
                        <a:t>15% or lower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a:r>
                        <a:rPr lang="en-US" sz="1600" kern="1200" dirty="0" smtClean="0">
                          <a:solidFill>
                            <a:schemeClr val="dk1"/>
                          </a:solidFill>
                          <a:effectLst/>
                          <a:latin typeface="+mn-lt"/>
                          <a:ea typeface="+mn-ea"/>
                          <a:cs typeface="+mn-cs"/>
                        </a:rPr>
                        <a:t>Between</a:t>
                      </a:r>
                      <a:r>
                        <a:rPr lang="en-US" sz="1600" kern="1200" baseline="0" dirty="0" smtClean="0">
                          <a:solidFill>
                            <a:schemeClr val="dk1"/>
                          </a:solidFill>
                          <a:effectLst/>
                          <a:latin typeface="+mn-lt"/>
                          <a:ea typeface="+mn-ea"/>
                          <a:cs typeface="+mn-cs"/>
                        </a:rPr>
                        <a:t> 16% and 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mn-ea"/>
                          <a:cs typeface="+mn-cs"/>
                        </a:rPr>
                        <a:t>25%</a:t>
                      </a:r>
                      <a:r>
                        <a:rPr lang="en-US" sz="1600" kern="1200" baseline="0" dirty="0" smtClean="0">
                          <a:solidFill>
                            <a:schemeClr val="dk1"/>
                          </a:solidFill>
                          <a:effectLst/>
                          <a:latin typeface="+mn-lt"/>
                          <a:ea typeface="+mn-ea"/>
                          <a:cs typeface="+mn-cs"/>
                        </a:rPr>
                        <a:t> or higher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4"/>
                  </a:ext>
                </a:extLst>
              </a:tr>
              <a:tr h="622723">
                <a:tc>
                  <a:txBody>
                    <a:bodyPr/>
                    <a:lstStyle/>
                    <a:p>
                      <a:r>
                        <a:rPr lang="en-US" sz="1600" b="1" baseline="0" dirty="0" smtClean="0">
                          <a:solidFill>
                            <a:schemeClr val="tx1"/>
                          </a:solidFill>
                        </a:rPr>
                        <a:t>College and Career Readiness Index</a:t>
                      </a:r>
                      <a:endParaRPr lang="en-US" sz="1600" b="1" baseline="30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85% or higher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smtClean="0">
                          <a:solidFill>
                            <a:schemeClr val="dk1"/>
                          </a:solidFill>
                          <a:latin typeface="+mn-lt"/>
                          <a:ea typeface="+mn-ea"/>
                          <a:cs typeface="+mn-cs"/>
                        </a:rPr>
                        <a:t>Between 71% and 84%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5F7A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70% or lower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10005"/>
                  </a:ext>
                </a:extLst>
              </a:tr>
            </a:tbl>
          </a:graphicData>
        </a:graphic>
      </p:graphicFrame>
      <p:sp>
        <p:nvSpPr>
          <p:cNvPr id="4" name="Title 1"/>
          <p:cNvSpPr txBox="1">
            <a:spLocks/>
          </p:cNvSpPr>
          <p:nvPr/>
        </p:nvSpPr>
        <p:spPr>
          <a:xfrm>
            <a:off x="533399" y="228600"/>
            <a:ext cx="7619999" cy="9906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a:lstStyle>
          <a:p>
            <a:r>
              <a:rPr lang="en-US" sz="2800" dirty="0" smtClean="0"/>
              <a:t>Proposed Accreditation Indicators</a:t>
            </a:r>
            <a:endParaRPr lang="en-US" sz="2800" dirty="0"/>
          </a:p>
        </p:txBody>
      </p:sp>
      <p:sp>
        <p:nvSpPr>
          <p:cNvPr id="5" name="TextBox 4"/>
          <p:cNvSpPr txBox="1"/>
          <p:nvPr/>
        </p:nvSpPr>
        <p:spPr>
          <a:xfrm>
            <a:off x="228600" y="5181599"/>
            <a:ext cx="7924798" cy="523220"/>
          </a:xfrm>
          <a:prstGeom prst="rect">
            <a:avLst/>
          </a:prstGeom>
          <a:noFill/>
        </p:spPr>
        <p:txBody>
          <a:bodyPr wrap="square" rtlCol="0">
            <a:spAutoFit/>
          </a:bodyPr>
          <a:lstStyle/>
          <a:p>
            <a:r>
              <a:rPr lang="en-US" sz="1400" b="1" baseline="30000" dirty="0" smtClean="0"/>
              <a:t>†</a:t>
            </a:r>
            <a:r>
              <a:rPr lang="en-US" sz="1400" dirty="0"/>
              <a:t>Schools can improve the performance level on </a:t>
            </a:r>
            <a:r>
              <a:rPr lang="en-US" sz="1400" dirty="0" smtClean="0"/>
              <a:t>the indicator </a:t>
            </a:r>
            <a:r>
              <a:rPr lang="en-US" sz="1400" dirty="0"/>
              <a:t>by </a:t>
            </a:r>
            <a:r>
              <a:rPr lang="en-US" sz="1400" dirty="0" smtClean="0"/>
              <a:t>increasing the index value by </a:t>
            </a:r>
            <a:r>
              <a:rPr lang="en-US" sz="1400" dirty="0"/>
              <a:t>10% or more </a:t>
            </a:r>
            <a:endParaRPr lang="en-US" sz="1400" dirty="0" smtClean="0"/>
          </a:p>
          <a:p>
            <a:r>
              <a:rPr lang="en-US" sz="1400" b="1" baseline="30000" dirty="0" smtClean="0"/>
              <a:t>‡</a:t>
            </a:r>
            <a:r>
              <a:rPr lang="en-US" sz="1400" dirty="0"/>
              <a:t>Schools can improve the performance level on the indicator by </a:t>
            </a:r>
            <a:r>
              <a:rPr lang="en-US" sz="1400" dirty="0" smtClean="0"/>
              <a:t>decreasing </a:t>
            </a:r>
            <a:r>
              <a:rPr lang="en-US" sz="1400" dirty="0"/>
              <a:t>the </a:t>
            </a:r>
            <a:r>
              <a:rPr lang="en-US" sz="1400" dirty="0" smtClean="0"/>
              <a:t>rate by </a:t>
            </a:r>
            <a:r>
              <a:rPr lang="en-US" sz="1400" dirty="0"/>
              <a:t>10% or more </a:t>
            </a:r>
          </a:p>
        </p:txBody>
      </p:sp>
      <p:cxnSp>
        <p:nvCxnSpPr>
          <p:cNvPr id="6" name="Straight Connector 5"/>
          <p:cNvCxnSpPr/>
          <p:nvPr/>
        </p:nvCxnSpPr>
        <p:spPr>
          <a:xfrm>
            <a:off x="457200" y="12192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0EEEE1-A6EA-4FE0-9ABC-7DE90FD81D4A}" type="slidenum">
              <a:rPr lang="en-US" smtClean="0"/>
              <a:t>8</a:t>
            </a:fld>
            <a:endParaRPr lang="en-US" dirty="0"/>
          </a:p>
        </p:txBody>
      </p:sp>
    </p:spTree>
    <p:extLst>
      <p:ext uri="{BB962C8B-B14F-4D97-AF65-F5344CB8AC3E}">
        <p14:creationId xmlns:p14="http://schemas.microsoft.com/office/powerpoint/2010/main" val="126302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7772400" cy="1143000"/>
          </a:xfrm>
        </p:spPr>
        <p:txBody>
          <a:bodyPr>
            <a:normAutofit/>
          </a:bodyPr>
          <a:lstStyle/>
          <a:p>
            <a:r>
              <a:rPr lang="en-US" sz="2800" dirty="0" smtClean="0"/>
              <a:t>School Accreditation Designations</a:t>
            </a:r>
            <a:endParaRPr lang="en-US" sz="2800" dirty="0"/>
          </a:p>
        </p:txBody>
      </p:sp>
      <p:sp>
        <p:nvSpPr>
          <p:cNvPr id="3" name="Slide Number Placeholder 2"/>
          <p:cNvSpPr>
            <a:spLocks noGrp="1"/>
          </p:cNvSpPr>
          <p:nvPr>
            <p:ph type="sldNum" sz="quarter" idx="12"/>
          </p:nvPr>
        </p:nvSpPr>
        <p:spPr/>
        <p:txBody>
          <a:bodyPr/>
          <a:lstStyle/>
          <a:p>
            <a:fld id="{0E35F3BA-FE8B-4E36-87EF-206F94BD42EB}" type="slidenum">
              <a:rPr lang="en-US" smtClean="0">
                <a:solidFill>
                  <a:prstClr val="white"/>
                </a:solidFill>
              </a:rPr>
              <a:pPr/>
              <a:t>9</a:t>
            </a:fld>
            <a:endParaRPr lang="en-US"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207162819"/>
              </p:ext>
            </p:extLst>
          </p:nvPr>
        </p:nvGraphicFramePr>
        <p:xfrm>
          <a:off x="457200" y="1600200"/>
          <a:ext cx="7620000" cy="4343400"/>
        </p:xfrm>
        <a:graphic>
          <a:graphicData uri="http://schemas.openxmlformats.org/drawingml/2006/table">
            <a:tbl>
              <a:tblPr firstRow="1" firstCol="1" bandRow="1"/>
              <a:tblGrid>
                <a:gridCol w="2301874">
                  <a:extLst>
                    <a:ext uri="{9D8B030D-6E8A-4147-A177-3AD203B41FA5}">
                      <a16:colId xmlns:a16="http://schemas.microsoft.com/office/drawing/2014/main" xmlns="" val="20000"/>
                    </a:ext>
                  </a:extLst>
                </a:gridCol>
                <a:gridCol w="5318126">
                  <a:extLst>
                    <a:ext uri="{9D8B030D-6E8A-4147-A177-3AD203B41FA5}">
                      <a16:colId xmlns:a16="http://schemas.microsoft.com/office/drawing/2014/main" xmlns="" val="20001"/>
                    </a:ext>
                  </a:extLst>
                </a:gridCol>
              </a:tblGrid>
              <a:tr h="258760">
                <a:tc>
                  <a:txBody>
                    <a:bodyPr/>
                    <a:lstStyle/>
                    <a:p>
                      <a:pPr marL="0" marR="0">
                        <a:spcBef>
                          <a:spcPts val="0"/>
                        </a:spcBef>
                        <a:spcAft>
                          <a:spcPts val="0"/>
                        </a:spcAft>
                      </a:pPr>
                      <a:r>
                        <a:rPr lang="en-US" sz="700" b="1" dirty="0">
                          <a:solidFill>
                            <a:srgbClr val="FFFFFF"/>
                          </a:solidFill>
                          <a:effectLst/>
                          <a:latin typeface="Arial"/>
                          <a:ea typeface="Calibri"/>
                          <a:cs typeface="Times New Roman"/>
                        </a:rPr>
                        <a:t> </a:t>
                      </a:r>
                      <a:endParaRPr lang="en-US" sz="1100" dirty="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a:txBody>
                    <a:bodyPr/>
                    <a:lstStyle/>
                    <a:p>
                      <a:pPr marL="0" marR="0">
                        <a:spcBef>
                          <a:spcPts val="0"/>
                        </a:spcBef>
                        <a:spcAft>
                          <a:spcPts val="0"/>
                        </a:spcAft>
                      </a:pPr>
                      <a:r>
                        <a:rPr lang="en-US" sz="700" b="1" dirty="0">
                          <a:solidFill>
                            <a:srgbClr val="FFFFFF"/>
                          </a:solidFill>
                          <a:effectLst/>
                          <a:latin typeface="Arial"/>
                          <a:ea typeface="Calibri"/>
                          <a:cs typeface="Times New Roman"/>
                        </a:rPr>
                        <a:t> </a:t>
                      </a:r>
                      <a:endParaRPr lang="en-US" sz="1100" dirty="0">
                        <a:effectLst/>
                        <a:latin typeface="Calibri"/>
                        <a:ea typeface="Calibri"/>
                        <a:cs typeface="Times New Roman"/>
                      </a:endParaRPr>
                    </a:p>
                  </a:txBody>
                  <a:tcPr marL="68580" marR="68580" marT="0" marB="0">
                    <a:lnL>
                      <a:noFill/>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0000"/>
                  </a:ext>
                </a:extLst>
              </a:tr>
              <a:tr h="960440">
                <a:tc>
                  <a:txBody>
                    <a:bodyPr/>
                    <a:lstStyle/>
                    <a:p>
                      <a:pPr marL="0" marR="0">
                        <a:spcBef>
                          <a:spcPts val="0"/>
                        </a:spcBef>
                        <a:spcAft>
                          <a:spcPts val="0"/>
                        </a:spcAft>
                      </a:pPr>
                      <a:r>
                        <a:rPr lang="en-US" sz="2000" b="1" kern="1200" dirty="0">
                          <a:solidFill>
                            <a:schemeClr val="bg1"/>
                          </a:solidFill>
                          <a:effectLst/>
                          <a:latin typeface="Arial"/>
                          <a:ea typeface="+mn-ea"/>
                          <a:cs typeface="Times New Roman"/>
                        </a:rPr>
                        <a:t>Accredited</a:t>
                      </a:r>
                      <a:endParaRPr lang="en-US" sz="1800" dirty="0">
                        <a:solidFill>
                          <a:schemeClr val="bg1"/>
                        </a:solidFill>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r>
                        <a:rPr lang="en-US" sz="2000" kern="1200" dirty="0">
                          <a:solidFill>
                            <a:srgbClr val="000000"/>
                          </a:solidFill>
                          <a:effectLst/>
                          <a:latin typeface="Arial"/>
                          <a:ea typeface="+mn-ea"/>
                        </a:rPr>
                        <a:t>When every school quality indicator is in either the Level One (</a:t>
                      </a:r>
                      <a:r>
                        <a:rPr lang="en-US" sz="2000" b="1" kern="1200" dirty="0">
                          <a:solidFill>
                            <a:srgbClr val="009900"/>
                          </a:solidFill>
                          <a:effectLst/>
                          <a:latin typeface="Arial"/>
                          <a:ea typeface="+mn-ea"/>
                        </a:rPr>
                        <a:t>Green</a:t>
                      </a:r>
                      <a:r>
                        <a:rPr lang="en-US" sz="2000" kern="1200" dirty="0">
                          <a:solidFill>
                            <a:srgbClr val="000000"/>
                          </a:solidFill>
                          <a:effectLst/>
                          <a:latin typeface="Arial"/>
                          <a:ea typeface="+mn-ea"/>
                        </a:rPr>
                        <a:t>) or Level Two (</a:t>
                      </a:r>
                      <a:r>
                        <a:rPr lang="en-US" sz="2000" b="1" kern="1200" dirty="0">
                          <a:solidFill>
                            <a:srgbClr val="EEB500"/>
                          </a:solidFill>
                          <a:effectLst/>
                          <a:latin typeface="Arial"/>
                          <a:ea typeface="+mn-ea"/>
                        </a:rPr>
                        <a:t>Yellow</a:t>
                      </a:r>
                      <a:r>
                        <a:rPr lang="en-US" sz="2000" kern="1200" dirty="0">
                          <a:solidFill>
                            <a:srgbClr val="000000"/>
                          </a:solidFill>
                          <a:effectLst/>
                          <a:latin typeface="Arial"/>
                          <a:ea typeface="+mn-ea"/>
                        </a:rPr>
                        <a:t>) ranges.</a:t>
                      </a:r>
                      <a:endParaRPr lang="en-US" sz="2000" dirty="0">
                        <a:effectLst/>
                        <a:latin typeface="Calibri"/>
                      </a:endParaRPr>
                    </a:p>
                    <a:p>
                      <a:pPr marL="0" marR="0">
                        <a:spcBef>
                          <a:spcPts val="0"/>
                        </a:spcBef>
                        <a:spcAft>
                          <a:spcPts val="0"/>
                        </a:spcAft>
                      </a:pPr>
                      <a:r>
                        <a:rPr lang="en-US" sz="1100" dirty="0">
                          <a:effectLst/>
                          <a:latin typeface="Arial"/>
                          <a:ea typeface="Calibri"/>
                          <a:cs typeface="Times New Roman"/>
                        </a:rPr>
                        <a:t> </a:t>
                      </a:r>
                      <a:endParaRPr lang="en-US" sz="2000" dirty="0">
                        <a:effectLst/>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a:noFill/>
                    </a:lnB>
                    <a:solidFill>
                      <a:srgbClr val="D8D8D8"/>
                    </a:solidFill>
                  </a:tcPr>
                </a:tc>
                <a:extLst>
                  <a:ext uri="{0D108BD9-81ED-4DB2-BD59-A6C34878D82A}">
                    <a16:rowId xmlns:a16="http://schemas.microsoft.com/office/drawing/2014/main" xmlns="" val="10001"/>
                  </a:ext>
                </a:extLst>
              </a:tr>
              <a:tr h="1173800">
                <a:tc>
                  <a:txBody>
                    <a:bodyPr/>
                    <a:lstStyle/>
                    <a:p>
                      <a:pPr marL="0" marR="0">
                        <a:spcBef>
                          <a:spcPts val="0"/>
                        </a:spcBef>
                        <a:spcAft>
                          <a:spcPts val="0"/>
                        </a:spcAft>
                      </a:pPr>
                      <a:r>
                        <a:rPr lang="en-US" sz="2000" b="1" kern="1200" dirty="0">
                          <a:solidFill>
                            <a:schemeClr val="bg1"/>
                          </a:solidFill>
                          <a:effectLst/>
                          <a:latin typeface="Arial"/>
                          <a:ea typeface="+mn-ea"/>
                          <a:cs typeface="Times New Roman"/>
                        </a:rPr>
                        <a:t>Accredited with Conditions</a:t>
                      </a:r>
                      <a:endParaRPr lang="en-US" sz="1800" dirty="0">
                        <a:solidFill>
                          <a:schemeClr val="bg1"/>
                        </a:solidFill>
                        <a:effectLst/>
                        <a:latin typeface="Calibri"/>
                        <a:ea typeface="Calibri"/>
                        <a:cs typeface="Times New Roman"/>
                      </a:endParaRPr>
                    </a:p>
                  </a:txBody>
                  <a:tcPr marL="68580" marR="68580" marT="0" marB="0" anchor="ctr">
                    <a:lnL>
                      <a:noFill/>
                    </a:lnL>
                    <a:lnR>
                      <a:noFill/>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70C0"/>
                    </a:solidFill>
                  </a:tcPr>
                </a:tc>
                <a:tc>
                  <a:txBody>
                    <a:bodyPr/>
                    <a:lstStyle/>
                    <a:p>
                      <a:r>
                        <a:rPr lang="en-US" sz="2000" kern="1200" dirty="0">
                          <a:solidFill>
                            <a:srgbClr val="000000"/>
                          </a:solidFill>
                          <a:effectLst/>
                          <a:latin typeface="Arial"/>
                          <a:ea typeface="+mn-ea"/>
                        </a:rPr>
                        <a:t>When a school has any school quality indicator in the Level III (</a:t>
                      </a:r>
                      <a:r>
                        <a:rPr lang="en-US" sz="2000" b="1" kern="1200" dirty="0">
                          <a:solidFill>
                            <a:srgbClr val="C00000"/>
                          </a:solidFill>
                          <a:effectLst/>
                          <a:latin typeface="Arial"/>
                          <a:ea typeface="+mn-ea"/>
                        </a:rPr>
                        <a:t>Red</a:t>
                      </a:r>
                      <a:r>
                        <a:rPr lang="en-US" sz="2000" kern="1200" dirty="0">
                          <a:solidFill>
                            <a:srgbClr val="000000"/>
                          </a:solidFill>
                          <a:effectLst/>
                          <a:latin typeface="Arial"/>
                          <a:ea typeface="+mn-ea"/>
                        </a:rPr>
                        <a:t>) range. </a:t>
                      </a:r>
                      <a:endParaRPr lang="en-US" sz="2000" dirty="0">
                        <a:effectLst/>
                        <a:latin typeface="Calibri"/>
                      </a:endParaRPr>
                    </a:p>
                    <a:p>
                      <a:pPr marL="0" marR="0">
                        <a:spcBef>
                          <a:spcPts val="0"/>
                        </a:spcBef>
                        <a:spcAft>
                          <a:spcPts val="0"/>
                        </a:spcAft>
                      </a:pPr>
                      <a:r>
                        <a:rPr lang="en-US" sz="2000" dirty="0">
                          <a:effectLst/>
                          <a:latin typeface="Arial"/>
                          <a:ea typeface="Calibri"/>
                          <a:cs typeface="Times New Roman"/>
                        </a:rPr>
                        <a:t> </a:t>
                      </a:r>
                      <a:endParaRPr lang="en-US" sz="2000" dirty="0">
                        <a:effectLst/>
                        <a:latin typeface="Calibri"/>
                        <a:ea typeface="Calibri"/>
                        <a:cs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xmlns="" val="10002"/>
                  </a:ext>
                </a:extLst>
              </a:tr>
              <a:tr h="1552350">
                <a:tc>
                  <a:txBody>
                    <a:bodyPr/>
                    <a:lstStyle/>
                    <a:p>
                      <a:pPr marL="0" marR="0">
                        <a:spcBef>
                          <a:spcPts val="0"/>
                        </a:spcBef>
                        <a:spcAft>
                          <a:spcPts val="0"/>
                        </a:spcAft>
                      </a:pPr>
                      <a:r>
                        <a:rPr lang="en-US" sz="2000" b="1" kern="1200" dirty="0">
                          <a:solidFill>
                            <a:schemeClr val="bg1"/>
                          </a:solidFill>
                          <a:effectLst/>
                          <a:latin typeface="Arial"/>
                          <a:ea typeface="+mn-ea"/>
                          <a:cs typeface="Times New Roman"/>
                        </a:rPr>
                        <a:t>Accreditation Denied</a:t>
                      </a:r>
                      <a:endParaRPr lang="en-US" sz="1800" dirty="0">
                        <a:solidFill>
                          <a:schemeClr val="bg1"/>
                        </a:solidFill>
                        <a:effectLst/>
                        <a:latin typeface="Calibri"/>
                        <a:ea typeface="Calibri"/>
                        <a:cs typeface="Times New Roman"/>
                      </a:endParaRPr>
                    </a:p>
                  </a:txBody>
                  <a:tcPr marL="68580" marR="68580" marT="0" marB="0" anchor="ctr">
                    <a:lnL>
                      <a:noFill/>
                    </a:lnL>
                    <a:lnR>
                      <a:noFill/>
                    </a:lnR>
                    <a:lnT w="28575" cap="flat" cmpd="sng" algn="ctr">
                      <a:solidFill>
                        <a:schemeClr val="bg1"/>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0070C0"/>
                    </a:solidFill>
                  </a:tcPr>
                </a:tc>
                <a:tc>
                  <a:txBody>
                    <a:bodyPr/>
                    <a:lstStyle/>
                    <a:p>
                      <a:r>
                        <a:rPr lang="en-US" sz="2000" kern="1200" dirty="0">
                          <a:solidFill>
                            <a:srgbClr val="000000"/>
                          </a:solidFill>
                          <a:effectLst/>
                          <a:latin typeface="Arial"/>
                          <a:ea typeface="+mn-ea"/>
                        </a:rPr>
                        <a:t>The Virginia Board of Education shall deny accreditation for any school that continues to demonstrate Level Three (</a:t>
                      </a:r>
                      <a:r>
                        <a:rPr lang="en-US" sz="2000" b="1" kern="1200" dirty="0">
                          <a:solidFill>
                            <a:srgbClr val="C00000"/>
                          </a:solidFill>
                          <a:effectLst/>
                          <a:latin typeface="Arial"/>
                          <a:ea typeface="+mn-ea"/>
                        </a:rPr>
                        <a:t>Red</a:t>
                      </a:r>
                      <a:r>
                        <a:rPr lang="en-US" sz="2000" kern="1200" dirty="0">
                          <a:solidFill>
                            <a:srgbClr val="000000"/>
                          </a:solidFill>
                          <a:effectLst/>
                          <a:latin typeface="Arial"/>
                          <a:ea typeface="+mn-ea"/>
                        </a:rPr>
                        <a:t>) performance in any school quality indicator due to a failure to implement actions or has taken no action on identified strategies and interventions.  </a:t>
                      </a:r>
                      <a:endParaRPr lang="en-US" sz="2000" dirty="0">
                        <a:effectLst/>
                        <a:latin typeface="Calibri"/>
                      </a:endParaRPr>
                    </a:p>
                  </a:txBody>
                  <a:tcPr marL="68580" marR="68580" marT="0" marB="0" anchor="ctr">
                    <a:lnL>
                      <a:noFill/>
                    </a:lnL>
                    <a:lnR>
                      <a:noFill/>
                    </a:lnR>
                    <a:lnT>
                      <a:noFill/>
                    </a:lnT>
                    <a:lnB w="28575" cap="flat" cmpd="sng" algn="ctr">
                      <a:solidFill>
                        <a:srgbClr val="000000"/>
                      </a:solidFill>
                      <a:prstDash val="solid"/>
                      <a:round/>
                      <a:headEnd type="none" w="med" len="med"/>
                      <a:tailEnd type="none" w="med" len="med"/>
                    </a:lnB>
                    <a:solidFill>
                      <a:srgbClr val="D8D8D8"/>
                    </a:solidFill>
                  </a:tcPr>
                </a:tc>
                <a:extLst>
                  <a:ext uri="{0D108BD9-81ED-4DB2-BD59-A6C34878D82A}">
                    <a16:rowId xmlns:a16="http://schemas.microsoft.com/office/drawing/2014/main" xmlns="" val="10003"/>
                  </a:ext>
                </a:extLst>
              </a:tr>
            </a:tbl>
          </a:graphicData>
        </a:graphic>
      </p:graphicFrame>
      <p:cxnSp>
        <p:nvCxnSpPr>
          <p:cNvPr id="5" name="Straight Connector 4"/>
          <p:cNvCxnSpPr/>
          <p:nvPr/>
        </p:nvCxnSpPr>
        <p:spPr>
          <a:xfrm>
            <a:off x="457200" y="1143000"/>
            <a:ext cx="73152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6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emplate Jan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3252</Words>
  <Application>Microsoft Office PowerPoint</Application>
  <PresentationFormat>On-screen Show (4:3)</PresentationFormat>
  <Paragraphs>648</Paragraphs>
  <Slides>50</Slides>
  <Notes>43</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template Jan 2016</vt:lpstr>
      <vt:lpstr>Accountability in Virginia: Revisions to the Standards of Accreditation and Virginia’s Federal Programs Application under ESSA  </vt:lpstr>
      <vt:lpstr>Mechanisms of Accountability </vt:lpstr>
      <vt:lpstr>State Accreditation</vt:lpstr>
      <vt:lpstr>Revisions to the Standards of Accreditation</vt:lpstr>
      <vt:lpstr>Proposed Accreditation Indicators</vt:lpstr>
      <vt:lpstr>Proposed Accreditation Indicators</vt:lpstr>
      <vt:lpstr>PowerPoint Presentation</vt:lpstr>
      <vt:lpstr>PowerPoint Presentation</vt:lpstr>
      <vt:lpstr>School Accreditation Designations</vt:lpstr>
      <vt:lpstr>Example: South Middle School </vt:lpstr>
      <vt:lpstr>Example: North High School</vt:lpstr>
      <vt:lpstr>Profile of a Virginia Graduate</vt:lpstr>
      <vt:lpstr>Changes to Virginia’s Graduation Requirements</vt:lpstr>
      <vt:lpstr>Approval Timeline</vt:lpstr>
      <vt:lpstr>Implementation Timeline </vt:lpstr>
      <vt:lpstr>Federal Accountability under ESSA</vt:lpstr>
      <vt:lpstr>Federal Programs Included in  Consolidated Application</vt:lpstr>
      <vt:lpstr>Priorities for Developing Federal Accountability System under ESSA</vt:lpstr>
      <vt:lpstr>Identification of Federal Benchmarks  </vt:lpstr>
      <vt:lpstr>Combined Rate for Accountability Calculations  Reading and Mathematics  </vt:lpstr>
      <vt:lpstr>Student Achievement Indicator: Reading</vt:lpstr>
      <vt:lpstr>Student Achievement Indicator: Mathematics</vt:lpstr>
      <vt:lpstr>EL Progress Indicator</vt:lpstr>
      <vt:lpstr>ACCESS for ELLs 2.0</vt:lpstr>
      <vt:lpstr>Comparison of Old Score Scale  vs. New Score Scale</vt:lpstr>
      <vt:lpstr>Grade 8 Example Provided by WIDA</vt:lpstr>
      <vt:lpstr>Advice from WIDA</vt:lpstr>
      <vt:lpstr>Steps in Determining Exit Criteria on the ACCESS 2.0 Scale  for the 2016-2017 Assessment Year</vt:lpstr>
      <vt:lpstr>Analysis of  New ACCESS for ELLs 2.0 Data</vt:lpstr>
      <vt:lpstr>Exit Criterion Methodology</vt:lpstr>
      <vt:lpstr>SOL Reading to ACCESS 2.0 Comparison</vt:lpstr>
      <vt:lpstr>Recommended Exit Criterion</vt:lpstr>
      <vt:lpstr>Methodology to Determine  Student Progress</vt:lpstr>
      <vt:lpstr>Recommended ACCESS 2.0  Student Progress Requirements</vt:lpstr>
      <vt:lpstr>Methodology to Determine School Progress</vt:lpstr>
      <vt:lpstr>Recommended School Progress Targets</vt:lpstr>
      <vt:lpstr>Identification of Schools for Improvement</vt:lpstr>
      <vt:lpstr>Structure of Federal Accountability Requirements under ESSA</vt:lpstr>
      <vt:lpstr>Identification of Schools for  Support and Improvement</vt:lpstr>
      <vt:lpstr>Comprehensive Support and Improvement Identification Criteria</vt:lpstr>
      <vt:lpstr>Comprehensive Support and Improvement Exit Criteria</vt:lpstr>
      <vt:lpstr>Comprehensive Support and Improvement Exit Criteria</vt:lpstr>
      <vt:lpstr>Examples of Comprehensive Support and Improvement Trajectories </vt:lpstr>
      <vt:lpstr>Additional Targeted Support and Improvement Identification Criteria</vt:lpstr>
      <vt:lpstr>Additional Targeted Support and Improvement  Exit Criteria</vt:lpstr>
      <vt:lpstr>Targeted Support and Improvement</vt:lpstr>
      <vt:lpstr>Examples of Additional Targeted Support  and Improvement Trajectories </vt:lpstr>
      <vt:lpstr>Trajectory for Additional Targeted Support and Improvement Schools that Do Not Exit</vt:lpstr>
      <vt:lpstr>Next Steps: Virginia’s Federal Programs Application</vt:lpstr>
      <vt:lpstr> Contact Information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2017-10-20T11:21:22Z</dcterms:created>
  <dcterms:modified xsi:type="dcterms:W3CDTF">2017-10-23T04:22:07Z</dcterms:modified>
</cp:coreProperties>
</file>