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sldIdLst>
    <p:sldId id="288" r:id="rId5"/>
    <p:sldId id="370" r:id="rId6"/>
    <p:sldId id="344" r:id="rId7"/>
    <p:sldId id="278" r:id="rId8"/>
    <p:sldId id="292" r:id="rId9"/>
    <p:sldId id="351" r:id="rId10"/>
    <p:sldId id="360" r:id="rId11"/>
    <p:sldId id="362" r:id="rId12"/>
    <p:sldId id="298" r:id="rId13"/>
    <p:sldId id="363" r:id="rId14"/>
    <p:sldId id="364" r:id="rId15"/>
    <p:sldId id="365" r:id="rId16"/>
    <p:sldId id="366" r:id="rId17"/>
    <p:sldId id="367" r:id="rId18"/>
    <p:sldId id="369" r:id="rId19"/>
    <p:sldId id="371" r:id="rId20"/>
    <p:sldId id="338" r:id="rId21"/>
    <p:sldId id="339" r:id="rId22"/>
    <p:sldId id="327" r:id="rId23"/>
    <p:sldId id="347" r:id="rId24"/>
    <p:sldId id="343" r:id="rId25"/>
    <p:sldId id="346" r:id="rId26"/>
    <p:sldId id="262" r:id="rId27"/>
    <p:sldId id="348"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E0A0EE-950B-4A5D-9232-51BA3F0E283A}" v="458" dt="2019-10-22T09:09:01.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76490" autoAdjust="0"/>
  </p:normalViewPr>
  <p:slideViewPr>
    <p:cSldViewPr snapToGrid="0">
      <p:cViewPr varScale="1">
        <p:scale>
          <a:sx n="55" d="100"/>
          <a:sy n="55" d="100"/>
        </p:scale>
        <p:origin x="708" y="66"/>
      </p:cViewPr>
      <p:guideLst/>
    </p:cSldViewPr>
  </p:slideViewPr>
  <p:outlineViewPr>
    <p:cViewPr>
      <p:scale>
        <a:sx n="33" d="100"/>
        <a:sy n="33" d="100"/>
      </p:scale>
      <p:origin x="0" y="-2802"/>
    </p:cViewPr>
  </p:outlineViewPr>
  <p:notesTextViewPr>
    <p:cViewPr>
      <p:scale>
        <a:sx n="1" d="1"/>
        <a:sy n="1" d="1"/>
      </p:scale>
      <p:origin x="0" y="0"/>
    </p:cViewPr>
  </p:notesTextViewPr>
  <p:notesViewPr>
    <p:cSldViewPr snapToGrid="0">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7.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39F6B-9F22-4914-900F-9F73DE0CB84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821D1D4-D030-4E55-806A-4AF98BD94A19}">
      <dgm:prSet/>
      <dgm:spPr/>
      <dgm:t>
        <a:bodyPr/>
        <a:lstStyle/>
        <a:p>
          <a:r>
            <a:rPr lang="en-US"/>
            <a:t>Anti-poverty legal organization with 4 offices statewide</a:t>
          </a:r>
        </a:p>
      </dgm:t>
    </dgm:pt>
    <dgm:pt modelId="{9F4F8D41-72C9-4C02-BEE5-89E5A1647F61}" type="parTrans" cxnId="{AF7CBC46-CC6B-4385-91AA-96D485CFA3FE}">
      <dgm:prSet/>
      <dgm:spPr/>
      <dgm:t>
        <a:bodyPr/>
        <a:lstStyle/>
        <a:p>
          <a:endParaRPr lang="en-US"/>
        </a:p>
      </dgm:t>
    </dgm:pt>
    <dgm:pt modelId="{54A58C18-381B-477C-A715-B52B7DA5AE99}" type="sibTrans" cxnId="{AF7CBC46-CC6B-4385-91AA-96D485CFA3FE}">
      <dgm:prSet/>
      <dgm:spPr/>
      <dgm:t>
        <a:bodyPr/>
        <a:lstStyle/>
        <a:p>
          <a:endParaRPr lang="en-US"/>
        </a:p>
      </dgm:t>
    </dgm:pt>
    <dgm:pt modelId="{92ECF2AF-B285-44D7-BD54-C7B157F8182F}">
      <dgm:prSet/>
      <dgm:spPr/>
      <dgm:t>
        <a:bodyPr/>
        <a:lstStyle/>
        <a:p>
          <a:r>
            <a:rPr lang="en-US"/>
            <a:t>Four main programs in the areas of economic justice, immigrant advocacy, civil rights &amp; racial justice, and education advocacy</a:t>
          </a:r>
        </a:p>
      </dgm:t>
    </dgm:pt>
    <dgm:pt modelId="{E8CFD55D-E4F5-493D-B575-329B7C6D4FDC}" type="parTrans" cxnId="{20A95973-1FF5-4A06-987E-D0506EDEF95B}">
      <dgm:prSet/>
      <dgm:spPr/>
      <dgm:t>
        <a:bodyPr/>
        <a:lstStyle/>
        <a:p>
          <a:endParaRPr lang="en-US"/>
        </a:p>
      </dgm:t>
    </dgm:pt>
    <dgm:pt modelId="{4AD38674-6BA9-42E4-BD24-EB1127604529}" type="sibTrans" cxnId="{20A95973-1FF5-4A06-987E-D0506EDEF95B}">
      <dgm:prSet/>
      <dgm:spPr/>
      <dgm:t>
        <a:bodyPr/>
        <a:lstStyle/>
        <a:p>
          <a:endParaRPr lang="en-US"/>
        </a:p>
      </dgm:t>
    </dgm:pt>
    <dgm:pt modelId="{6776A688-C5EE-44AA-88C7-8D1BE00F5FC7}" type="pres">
      <dgm:prSet presAssocID="{9D839F6B-9F22-4914-900F-9F73DE0CB84E}" presName="linear" presStyleCnt="0">
        <dgm:presLayoutVars>
          <dgm:animLvl val="lvl"/>
          <dgm:resizeHandles val="exact"/>
        </dgm:presLayoutVars>
      </dgm:prSet>
      <dgm:spPr/>
    </dgm:pt>
    <dgm:pt modelId="{9B9B5268-0F5D-4A18-92C8-628E50A6A106}" type="pres">
      <dgm:prSet presAssocID="{1821D1D4-D030-4E55-806A-4AF98BD94A19}" presName="parentText" presStyleLbl="node1" presStyleIdx="0" presStyleCnt="2">
        <dgm:presLayoutVars>
          <dgm:chMax val="0"/>
          <dgm:bulletEnabled val="1"/>
        </dgm:presLayoutVars>
      </dgm:prSet>
      <dgm:spPr/>
    </dgm:pt>
    <dgm:pt modelId="{E9C5F814-0EDF-4946-9E56-8EDCBFBA8C4E}" type="pres">
      <dgm:prSet presAssocID="{54A58C18-381B-477C-A715-B52B7DA5AE99}" presName="spacer" presStyleCnt="0"/>
      <dgm:spPr/>
    </dgm:pt>
    <dgm:pt modelId="{123F939D-8C4A-43B5-BF57-09E7244513C4}" type="pres">
      <dgm:prSet presAssocID="{92ECF2AF-B285-44D7-BD54-C7B157F8182F}" presName="parentText" presStyleLbl="node1" presStyleIdx="1" presStyleCnt="2">
        <dgm:presLayoutVars>
          <dgm:chMax val="0"/>
          <dgm:bulletEnabled val="1"/>
        </dgm:presLayoutVars>
      </dgm:prSet>
      <dgm:spPr/>
    </dgm:pt>
  </dgm:ptLst>
  <dgm:cxnLst>
    <dgm:cxn modelId="{AF7CBC46-CC6B-4385-91AA-96D485CFA3FE}" srcId="{9D839F6B-9F22-4914-900F-9F73DE0CB84E}" destId="{1821D1D4-D030-4E55-806A-4AF98BD94A19}" srcOrd="0" destOrd="0" parTransId="{9F4F8D41-72C9-4C02-BEE5-89E5A1647F61}" sibTransId="{54A58C18-381B-477C-A715-B52B7DA5AE99}"/>
    <dgm:cxn modelId="{20A95973-1FF5-4A06-987E-D0506EDEF95B}" srcId="{9D839F6B-9F22-4914-900F-9F73DE0CB84E}" destId="{92ECF2AF-B285-44D7-BD54-C7B157F8182F}" srcOrd="1" destOrd="0" parTransId="{E8CFD55D-E4F5-493D-B575-329B7C6D4FDC}" sibTransId="{4AD38674-6BA9-42E4-BD24-EB1127604529}"/>
    <dgm:cxn modelId="{DBF87D5A-6DF4-4D00-BCED-C15AB98B9BA3}" type="presOf" srcId="{1821D1D4-D030-4E55-806A-4AF98BD94A19}" destId="{9B9B5268-0F5D-4A18-92C8-628E50A6A106}" srcOrd="0" destOrd="0" presId="urn:microsoft.com/office/officeart/2005/8/layout/vList2"/>
    <dgm:cxn modelId="{D9B3C297-1B9A-4116-86DC-5CA9A3FF8143}" type="presOf" srcId="{92ECF2AF-B285-44D7-BD54-C7B157F8182F}" destId="{123F939D-8C4A-43B5-BF57-09E7244513C4}" srcOrd="0" destOrd="0" presId="urn:microsoft.com/office/officeart/2005/8/layout/vList2"/>
    <dgm:cxn modelId="{3417F4E2-D2FF-4879-97EA-907FC9B6E412}" type="presOf" srcId="{9D839F6B-9F22-4914-900F-9F73DE0CB84E}" destId="{6776A688-C5EE-44AA-88C7-8D1BE00F5FC7}" srcOrd="0" destOrd="0" presId="urn:microsoft.com/office/officeart/2005/8/layout/vList2"/>
    <dgm:cxn modelId="{FA76AC71-C731-43E4-A96F-8D789750CD84}" type="presParOf" srcId="{6776A688-C5EE-44AA-88C7-8D1BE00F5FC7}" destId="{9B9B5268-0F5D-4A18-92C8-628E50A6A106}" srcOrd="0" destOrd="0" presId="urn:microsoft.com/office/officeart/2005/8/layout/vList2"/>
    <dgm:cxn modelId="{330B533B-DC15-428F-8CED-114C857ECDC5}" type="presParOf" srcId="{6776A688-C5EE-44AA-88C7-8D1BE00F5FC7}" destId="{E9C5F814-0EDF-4946-9E56-8EDCBFBA8C4E}" srcOrd="1" destOrd="0" presId="urn:microsoft.com/office/officeart/2005/8/layout/vList2"/>
    <dgm:cxn modelId="{7F3AAECB-AB22-4D91-942E-1AACB9370BBD}" type="presParOf" srcId="{6776A688-C5EE-44AA-88C7-8D1BE00F5FC7}" destId="{123F939D-8C4A-43B5-BF57-09E7244513C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D0B37B-43D9-48C3-B9B5-52EED449DE5B}"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0DEF24AA-8A70-4037-9A4D-2CD3C7A27C0C}">
      <dgm:prSet/>
      <dgm:spPr/>
      <dgm:t>
        <a:bodyPr/>
        <a:lstStyle/>
        <a:p>
          <a:pPr>
            <a:defRPr b="1"/>
          </a:pPr>
          <a:r>
            <a:rPr lang="en-US" dirty="0"/>
            <a:t>2003</a:t>
          </a:r>
        </a:p>
      </dgm:t>
    </dgm:pt>
    <dgm:pt modelId="{2C6B66A1-6006-4A03-B676-1D63941F6292}" type="parTrans" cxnId="{E40A9F34-075D-431B-A89F-E0F5806E50EE}">
      <dgm:prSet/>
      <dgm:spPr/>
      <dgm:t>
        <a:bodyPr/>
        <a:lstStyle/>
        <a:p>
          <a:endParaRPr lang="en-US"/>
        </a:p>
      </dgm:t>
    </dgm:pt>
    <dgm:pt modelId="{B7B0F987-9806-4B99-B649-9185457E19B0}" type="sibTrans" cxnId="{E40A9F34-075D-431B-A89F-E0F5806E50EE}">
      <dgm:prSet/>
      <dgm:spPr/>
      <dgm:t>
        <a:bodyPr/>
        <a:lstStyle/>
        <a:p>
          <a:endParaRPr lang="en-US"/>
        </a:p>
      </dgm:t>
    </dgm:pt>
    <dgm:pt modelId="{D117AD2C-5503-4F62-8C39-F613FC2DEF4E}">
      <dgm:prSet/>
      <dgm:spPr/>
      <dgm:t>
        <a:bodyPr/>
        <a:lstStyle/>
        <a:p>
          <a:r>
            <a:rPr lang="en-US" dirty="0"/>
            <a:t>Alliance for Virginia’s Students created in 2003 as a 501(c)(</a:t>
          </a:r>
          <a:r>
            <a:rPr lang="en-US" b="1" dirty="0">
              <a:latin typeface="Arial" panose="020B0604020202020204"/>
            </a:rPr>
            <a:t>4)</a:t>
          </a:r>
          <a:endParaRPr lang="en-US" b="0" dirty="0">
            <a:latin typeface="Arial" panose="020B0604020202020204"/>
          </a:endParaRPr>
        </a:p>
      </dgm:t>
    </dgm:pt>
    <dgm:pt modelId="{DBE275E2-C78B-4893-820E-504D26D60CF4}" type="parTrans" cxnId="{86BC5C16-7285-4FF1-B735-B2BD72F6032B}">
      <dgm:prSet/>
      <dgm:spPr/>
      <dgm:t>
        <a:bodyPr/>
        <a:lstStyle/>
        <a:p>
          <a:endParaRPr lang="en-US"/>
        </a:p>
      </dgm:t>
    </dgm:pt>
    <dgm:pt modelId="{B00A4B64-86E7-41D3-BFB5-790E394C63CF}" type="sibTrans" cxnId="{86BC5C16-7285-4FF1-B735-B2BD72F6032B}">
      <dgm:prSet/>
      <dgm:spPr/>
      <dgm:t>
        <a:bodyPr/>
        <a:lstStyle/>
        <a:p>
          <a:endParaRPr lang="en-US"/>
        </a:p>
      </dgm:t>
    </dgm:pt>
    <dgm:pt modelId="{2CD0D5F9-0313-4607-84C9-13217383CA32}">
      <dgm:prSet/>
      <dgm:spPr/>
      <dgm:t>
        <a:bodyPr/>
        <a:lstStyle/>
        <a:p>
          <a:pPr>
            <a:defRPr b="1"/>
          </a:pPr>
          <a:r>
            <a:rPr lang="en-US" b="1" dirty="0">
              <a:latin typeface="Arial" panose="020B0604020202020204"/>
            </a:rPr>
            <a:t>2006-08</a:t>
          </a:r>
        </a:p>
      </dgm:t>
    </dgm:pt>
    <dgm:pt modelId="{9A779A5F-CA0B-4F61-A0E0-416BC5681547}" type="parTrans" cxnId="{E309ECF1-E848-4DD7-B61F-314FAC09BCC8}">
      <dgm:prSet/>
      <dgm:spPr/>
      <dgm:t>
        <a:bodyPr/>
        <a:lstStyle/>
        <a:p>
          <a:endParaRPr lang="en-US"/>
        </a:p>
      </dgm:t>
    </dgm:pt>
    <dgm:pt modelId="{9E6E0BA5-DEE6-484C-9EF0-064698ADCDCD}" type="sibTrans" cxnId="{E309ECF1-E848-4DD7-B61F-314FAC09BCC8}">
      <dgm:prSet/>
      <dgm:spPr/>
      <dgm:t>
        <a:bodyPr/>
        <a:lstStyle/>
        <a:p>
          <a:endParaRPr lang="en-US"/>
        </a:p>
      </dgm:t>
    </dgm:pt>
    <dgm:pt modelId="{489FD342-5ABE-45C1-9519-D8B2410A65EB}">
      <dgm:prSet/>
      <dgm:spPr/>
      <dgm:t>
        <a:bodyPr/>
        <a:lstStyle/>
        <a:p>
          <a:pPr>
            <a:defRPr b="1"/>
          </a:pPr>
          <a:r>
            <a:rPr lang="en-US" dirty="0"/>
            <a:t>2010</a:t>
          </a:r>
        </a:p>
      </dgm:t>
    </dgm:pt>
    <dgm:pt modelId="{B9A6E78D-214E-494F-8519-33027FF3D152}" type="parTrans" cxnId="{B4D528FB-884B-49A5-9C43-BC1B436F3D94}">
      <dgm:prSet/>
      <dgm:spPr/>
      <dgm:t>
        <a:bodyPr/>
        <a:lstStyle/>
        <a:p>
          <a:endParaRPr lang="en-US"/>
        </a:p>
      </dgm:t>
    </dgm:pt>
    <dgm:pt modelId="{2E56EE8B-D54F-4B24-B9FD-8A4DBAADDE57}" type="sibTrans" cxnId="{B4D528FB-884B-49A5-9C43-BC1B436F3D94}">
      <dgm:prSet/>
      <dgm:spPr/>
      <dgm:t>
        <a:bodyPr/>
        <a:lstStyle/>
        <a:p>
          <a:endParaRPr lang="en-US"/>
        </a:p>
      </dgm:t>
    </dgm:pt>
    <dgm:pt modelId="{0834C30F-56A8-4444-A1A5-27F789809355}">
      <dgm:prSet/>
      <dgm:spPr/>
      <dgm:t>
        <a:bodyPr/>
        <a:lstStyle/>
        <a:p>
          <a:r>
            <a:rPr lang="en-US" dirty="0"/>
            <a:t>Alliance defended At-Risk Add-On</a:t>
          </a:r>
        </a:p>
      </dgm:t>
    </dgm:pt>
    <dgm:pt modelId="{2E2718B1-E064-43FE-BAF1-2B57680DA496}" type="parTrans" cxnId="{A7779E77-ABE4-4714-BA82-D6097ECAEE86}">
      <dgm:prSet/>
      <dgm:spPr/>
      <dgm:t>
        <a:bodyPr/>
        <a:lstStyle/>
        <a:p>
          <a:endParaRPr lang="en-US"/>
        </a:p>
      </dgm:t>
    </dgm:pt>
    <dgm:pt modelId="{880D8535-7ECB-4ED9-B175-618722FD48F9}" type="sibTrans" cxnId="{A7779E77-ABE4-4714-BA82-D6097ECAEE86}">
      <dgm:prSet/>
      <dgm:spPr/>
      <dgm:t>
        <a:bodyPr/>
        <a:lstStyle/>
        <a:p>
          <a:endParaRPr lang="en-US"/>
        </a:p>
      </dgm:t>
    </dgm:pt>
    <dgm:pt modelId="{DDFD8253-0AEF-4058-AB93-62AA201B565F}">
      <dgm:prSet/>
      <dgm:spPr/>
      <dgm:t>
        <a:bodyPr/>
        <a:lstStyle/>
        <a:p>
          <a:pPr>
            <a:defRPr b="1"/>
          </a:pPr>
          <a:r>
            <a:rPr lang="en-US" dirty="0"/>
            <a:t>2012</a:t>
          </a:r>
        </a:p>
      </dgm:t>
    </dgm:pt>
    <dgm:pt modelId="{9EC96723-7C26-4A27-9A68-A168E110AF54}" type="parTrans" cxnId="{EFE51C48-3044-41A5-B22C-EE3EAC58A510}">
      <dgm:prSet/>
      <dgm:spPr/>
      <dgm:t>
        <a:bodyPr/>
        <a:lstStyle/>
        <a:p>
          <a:endParaRPr lang="en-US"/>
        </a:p>
      </dgm:t>
    </dgm:pt>
    <dgm:pt modelId="{A0416816-3B30-445D-9CE9-9843023528E8}" type="sibTrans" cxnId="{EFE51C48-3044-41A5-B22C-EE3EAC58A510}">
      <dgm:prSet/>
      <dgm:spPr/>
      <dgm:t>
        <a:bodyPr/>
        <a:lstStyle/>
        <a:p>
          <a:endParaRPr lang="en-US"/>
        </a:p>
      </dgm:t>
    </dgm:pt>
    <dgm:pt modelId="{10655B05-4E89-4797-BB7B-AAD6788F5E40}">
      <dgm:prSet/>
      <dgm:spPr/>
      <dgm:t>
        <a:bodyPr/>
        <a:lstStyle/>
        <a:p>
          <a:r>
            <a:rPr lang="en-US" dirty="0"/>
            <a:t>Alliance called for VBOE to recommend adequacy study</a:t>
          </a:r>
        </a:p>
      </dgm:t>
    </dgm:pt>
    <dgm:pt modelId="{6089A4FC-8007-4874-944F-0DF60A7FDFC4}" type="parTrans" cxnId="{C4035B84-8E5C-49AE-9C00-034C8A04A4FB}">
      <dgm:prSet/>
      <dgm:spPr/>
      <dgm:t>
        <a:bodyPr/>
        <a:lstStyle/>
        <a:p>
          <a:endParaRPr lang="en-US"/>
        </a:p>
      </dgm:t>
    </dgm:pt>
    <dgm:pt modelId="{5E4FEF4F-641B-44E0-9A48-C94C810E026D}" type="sibTrans" cxnId="{C4035B84-8E5C-49AE-9C00-034C8A04A4FB}">
      <dgm:prSet/>
      <dgm:spPr/>
      <dgm:t>
        <a:bodyPr/>
        <a:lstStyle/>
        <a:p>
          <a:endParaRPr lang="en-US"/>
        </a:p>
      </dgm:t>
    </dgm:pt>
    <dgm:pt modelId="{9E0BFD1E-B119-4DDB-A099-EA7963BF88CC}">
      <dgm:prSet/>
      <dgm:spPr/>
      <dgm:t>
        <a:bodyPr/>
        <a:lstStyle/>
        <a:p>
          <a:pPr>
            <a:defRPr b="1"/>
          </a:pPr>
          <a:r>
            <a:rPr lang="en-US" dirty="0"/>
            <a:t>2013</a:t>
          </a:r>
        </a:p>
      </dgm:t>
    </dgm:pt>
    <dgm:pt modelId="{801AD369-949B-4A4A-8ED0-EA15D3F8FA27}" type="parTrans" cxnId="{A38E2615-6C05-46C5-A284-3531A1E4F8BE}">
      <dgm:prSet/>
      <dgm:spPr/>
      <dgm:t>
        <a:bodyPr/>
        <a:lstStyle/>
        <a:p>
          <a:endParaRPr lang="en-US"/>
        </a:p>
      </dgm:t>
    </dgm:pt>
    <dgm:pt modelId="{B2863D2C-1274-4B01-A9F8-2B20FC8C93B8}" type="sibTrans" cxnId="{A38E2615-6C05-46C5-A284-3531A1E4F8BE}">
      <dgm:prSet/>
      <dgm:spPr/>
      <dgm:t>
        <a:bodyPr/>
        <a:lstStyle/>
        <a:p>
          <a:endParaRPr lang="en-US"/>
        </a:p>
      </dgm:t>
    </dgm:pt>
    <dgm:pt modelId="{F0741E66-C625-4E0A-B07D-6A87D1AB224A}">
      <dgm:prSet/>
      <dgm:spPr/>
      <dgm:t>
        <a:bodyPr/>
        <a:lstStyle/>
        <a:p>
          <a:r>
            <a:rPr lang="en-US" dirty="0"/>
            <a:t>Alliance helped to pass a legislative study of school funding adequacy </a:t>
          </a:r>
        </a:p>
      </dgm:t>
    </dgm:pt>
    <dgm:pt modelId="{7B377A22-2441-4EC6-8B60-655C3A90F4D5}" type="parTrans" cxnId="{A85E53DF-4136-4149-B353-B81F359E146B}">
      <dgm:prSet/>
      <dgm:spPr/>
      <dgm:t>
        <a:bodyPr/>
        <a:lstStyle/>
        <a:p>
          <a:endParaRPr lang="en-US"/>
        </a:p>
      </dgm:t>
    </dgm:pt>
    <dgm:pt modelId="{6594751F-B514-4E13-A93B-DCF286440DCB}" type="sibTrans" cxnId="{A85E53DF-4136-4149-B353-B81F359E146B}">
      <dgm:prSet/>
      <dgm:spPr/>
      <dgm:t>
        <a:bodyPr/>
        <a:lstStyle/>
        <a:p>
          <a:endParaRPr lang="en-US"/>
        </a:p>
      </dgm:t>
    </dgm:pt>
    <dgm:pt modelId="{E83C037A-A59E-4881-8D66-E6F915B78766}">
      <dgm:prSet/>
      <dgm:spPr/>
      <dgm:t>
        <a:bodyPr/>
        <a:lstStyle/>
        <a:p>
          <a:pPr>
            <a:defRPr b="1"/>
          </a:pPr>
          <a:r>
            <a:rPr lang="en-US" dirty="0"/>
            <a:t>2016</a:t>
          </a:r>
        </a:p>
      </dgm:t>
    </dgm:pt>
    <dgm:pt modelId="{650903FE-A1EC-454B-AD2F-F045470693D8}" type="parTrans" cxnId="{F443768D-C915-43F0-A8E0-ECF926454AFF}">
      <dgm:prSet/>
      <dgm:spPr/>
      <dgm:t>
        <a:bodyPr/>
        <a:lstStyle/>
        <a:p>
          <a:endParaRPr lang="en-US"/>
        </a:p>
      </dgm:t>
    </dgm:pt>
    <dgm:pt modelId="{533A6989-4EC7-4FC5-89FC-49076C495940}" type="sibTrans" cxnId="{F443768D-C915-43F0-A8E0-ECF926454AFF}">
      <dgm:prSet/>
      <dgm:spPr/>
      <dgm:t>
        <a:bodyPr/>
        <a:lstStyle/>
        <a:p>
          <a:endParaRPr lang="en-US"/>
        </a:p>
      </dgm:t>
    </dgm:pt>
    <dgm:pt modelId="{BA53E759-72E3-44A9-8178-7F43AD7B192F}">
      <dgm:prSet/>
      <dgm:spPr/>
      <dgm:t>
        <a:bodyPr/>
        <a:lstStyle/>
        <a:p>
          <a:r>
            <a:rPr lang="en-US" dirty="0"/>
            <a:t>Alliance held retreat to discuss possibility of litigation</a:t>
          </a:r>
        </a:p>
      </dgm:t>
    </dgm:pt>
    <dgm:pt modelId="{E8930459-D205-48C6-8CC4-E4755D08DB30}" type="parTrans" cxnId="{9B578935-BE9E-4265-9773-DF271AF988D3}">
      <dgm:prSet/>
      <dgm:spPr/>
      <dgm:t>
        <a:bodyPr/>
        <a:lstStyle/>
        <a:p>
          <a:endParaRPr lang="en-US"/>
        </a:p>
      </dgm:t>
    </dgm:pt>
    <dgm:pt modelId="{FBEF2F47-4BA0-4C1B-A060-0B48DAD48E54}" type="sibTrans" cxnId="{9B578935-BE9E-4265-9773-DF271AF988D3}">
      <dgm:prSet/>
      <dgm:spPr/>
      <dgm:t>
        <a:bodyPr/>
        <a:lstStyle/>
        <a:p>
          <a:endParaRPr lang="en-US"/>
        </a:p>
      </dgm:t>
    </dgm:pt>
    <dgm:pt modelId="{947E782F-66C9-4C20-82EB-B398677CAC3B}">
      <dgm:prSet/>
      <dgm:spPr/>
      <dgm:t>
        <a:bodyPr/>
        <a:lstStyle/>
        <a:p>
          <a:pPr>
            <a:defRPr b="1"/>
          </a:pPr>
          <a:r>
            <a:rPr lang="en-US" dirty="0"/>
            <a:t>2017</a:t>
          </a:r>
        </a:p>
      </dgm:t>
    </dgm:pt>
    <dgm:pt modelId="{CAC58DF8-694A-441D-B441-4BA88E5EC478}" type="parTrans" cxnId="{5D666806-4080-490C-9397-A8DA7ED28CD3}">
      <dgm:prSet/>
      <dgm:spPr/>
      <dgm:t>
        <a:bodyPr/>
        <a:lstStyle/>
        <a:p>
          <a:endParaRPr lang="en-US"/>
        </a:p>
      </dgm:t>
    </dgm:pt>
    <dgm:pt modelId="{09364D1B-53D0-481C-9F8D-62A3F9C22222}" type="sibTrans" cxnId="{5D666806-4080-490C-9397-A8DA7ED28CD3}">
      <dgm:prSet/>
      <dgm:spPr/>
      <dgm:t>
        <a:bodyPr/>
        <a:lstStyle/>
        <a:p>
          <a:endParaRPr lang="en-US"/>
        </a:p>
      </dgm:t>
    </dgm:pt>
    <dgm:pt modelId="{DCCAA7F4-A8FE-4074-BF6C-32105072DBBA}">
      <dgm:prSet/>
      <dgm:spPr/>
      <dgm:t>
        <a:bodyPr/>
        <a:lstStyle/>
        <a:p>
          <a:r>
            <a:rPr lang="en-US" dirty="0"/>
            <a:t>LAJC concluded significant resources necessary to pursue full campaign &amp; litigation</a:t>
          </a:r>
        </a:p>
      </dgm:t>
    </dgm:pt>
    <dgm:pt modelId="{3582D530-68BF-4CE7-A2DB-981C354D1FB2}" type="parTrans" cxnId="{55761E53-E076-4B7E-8BFF-CF8B96E7782F}">
      <dgm:prSet/>
      <dgm:spPr/>
      <dgm:t>
        <a:bodyPr/>
        <a:lstStyle/>
        <a:p>
          <a:endParaRPr lang="en-US"/>
        </a:p>
      </dgm:t>
    </dgm:pt>
    <dgm:pt modelId="{0687D732-62D1-4C85-BA6B-C860CF9F9F3F}" type="sibTrans" cxnId="{55761E53-E076-4B7E-8BFF-CF8B96E7782F}">
      <dgm:prSet/>
      <dgm:spPr/>
      <dgm:t>
        <a:bodyPr/>
        <a:lstStyle/>
        <a:p>
          <a:endParaRPr lang="en-US"/>
        </a:p>
      </dgm:t>
    </dgm:pt>
    <dgm:pt modelId="{FC051F62-16C1-4C02-9B2C-FE05B6A89AF7}">
      <dgm:prSet/>
      <dgm:spPr/>
      <dgm:t>
        <a:bodyPr/>
        <a:lstStyle/>
        <a:p>
          <a:pPr>
            <a:defRPr b="1"/>
          </a:pPr>
          <a:r>
            <a:rPr lang="en-US" dirty="0">
              <a:latin typeface="Arial" panose="020B0604020202020204"/>
            </a:rPr>
            <a:t>2017–19</a:t>
          </a:r>
          <a:endParaRPr lang="en-US" dirty="0"/>
        </a:p>
      </dgm:t>
    </dgm:pt>
    <dgm:pt modelId="{6C948F71-05A8-4A17-9B85-69A3C7BE8F96}" type="parTrans" cxnId="{7D667879-7666-4ECD-9D34-FAE0E913B7CE}">
      <dgm:prSet/>
      <dgm:spPr/>
      <dgm:t>
        <a:bodyPr/>
        <a:lstStyle/>
        <a:p>
          <a:endParaRPr lang="en-US"/>
        </a:p>
      </dgm:t>
    </dgm:pt>
    <dgm:pt modelId="{B5A601BC-F930-4837-8825-4B6EC65E8E6B}" type="sibTrans" cxnId="{7D667879-7666-4ECD-9D34-FAE0E913B7CE}">
      <dgm:prSet/>
      <dgm:spPr/>
      <dgm:t>
        <a:bodyPr/>
        <a:lstStyle/>
        <a:p>
          <a:endParaRPr lang="en-US"/>
        </a:p>
      </dgm:t>
    </dgm:pt>
    <dgm:pt modelId="{680C9F51-41CC-4E87-8892-48F366364CF0}">
      <dgm:prSet/>
      <dgm:spPr/>
      <dgm:t>
        <a:bodyPr/>
        <a:lstStyle/>
        <a:p>
          <a:r>
            <a:rPr lang="en-US" dirty="0"/>
            <a:t>Alliance fought for elimination of support cap &amp; increase to ARAO</a:t>
          </a:r>
        </a:p>
      </dgm:t>
    </dgm:pt>
    <dgm:pt modelId="{AB5AE6E8-4D08-42F6-9E42-C8486E67ACC8}" type="parTrans" cxnId="{1F002753-2758-409B-AC0D-06B62CED1543}">
      <dgm:prSet/>
      <dgm:spPr/>
      <dgm:t>
        <a:bodyPr/>
        <a:lstStyle/>
        <a:p>
          <a:endParaRPr lang="en-US"/>
        </a:p>
      </dgm:t>
    </dgm:pt>
    <dgm:pt modelId="{11C8C530-62E4-4F08-97BB-467949CCDF17}" type="sibTrans" cxnId="{1F002753-2758-409B-AC0D-06B62CED1543}">
      <dgm:prSet/>
      <dgm:spPr/>
      <dgm:t>
        <a:bodyPr/>
        <a:lstStyle/>
        <a:p>
          <a:endParaRPr lang="en-US"/>
        </a:p>
      </dgm:t>
    </dgm:pt>
    <dgm:pt modelId="{611803E6-A83A-46DD-BD14-D5F83A3DBA45}">
      <dgm:prSet phldrT="[Text]" phldr="0"/>
      <dgm:spPr/>
      <dgm:t>
        <a:bodyPr/>
        <a:lstStyle/>
        <a:p>
          <a:r>
            <a:rPr lang="en-US" b="0" dirty="0"/>
            <a:t>Alliance helped lead broad coalition to secure additional funding for VPI &amp; continued to defend program from cuts</a:t>
          </a:r>
          <a:endParaRPr lang="en-US" dirty="0"/>
        </a:p>
      </dgm:t>
    </dgm:pt>
    <dgm:pt modelId="{A68E9217-55C8-4E2A-B32F-A44F1960883E}" type="parTrans" cxnId="{D67BD193-D644-462A-B666-72DBE3D64879}">
      <dgm:prSet/>
      <dgm:spPr/>
    </dgm:pt>
    <dgm:pt modelId="{ACB92E39-E941-4D51-8043-CBDBF4551F79}" type="sibTrans" cxnId="{D67BD193-D644-462A-B666-72DBE3D64879}">
      <dgm:prSet/>
      <dgm:spPr/>
    </dgm:pt>
    <dgm:pt modelId="{964572E7-C629-4C67-BE6B-401E4B35CFF7}" type="pres">
      <dgm:prSet presAssocID="{DCD0B37B-43D9-48C3-B9B5-52EED449DE5B}" presName="root" presStyleCnt="0">
        <dgm:presLayoutVars>
          <dgm:chMax/>
          <dgm:chPref/>
          <dgm:animLvl val="lvl"/>
        </dgm:presLayoutVars>
      </dgm:prSet>
      <dgm:spPr/>
    </dgm:pt>
    <dgm:pt modelId="{017C85B1-B22C-4780-8C73-5EEB080C0E72}" type="pres">
      <dgm:prSet presAssocID="{DCD0B37B-43D9-48C3-B9B5-52EED449DE5B}" presName="divider" presStyleLbl="fgAcc1" presStyleIdx="0" presStyleCnt="9"/>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2665B074-AA01-4355-9CC5-7A9CAEE5C29C}" type="pres">
      <dgm:prSet presAssocID="{DCD0B37B-43D9-48C3-B9B5-52EED449DE5B}" presName="nodes" presStyleCnt="0">
        <dgm:presLayoutVars>
          <dgm:chMax/>
          <dgm:chPref/>
          <dgm:animLvl val="lvl"/>
        </dgm:presLayoutVars>
      </dgm:prSet>
      <dgm:spPr/>
    </dgm:pt>
    <dgm:pt modelId="{182E5811-BE81-4664-9137-FEC9C6897ED7}" type="pres">
      <dgm:prSet presAssocID="{0DEF24AA-8A70-4037-9A4D-2CD3C7A27C0C}" presName="composite" presStyleCnt="0"/>
      <dgm:spPr/>
    </dgm:pt>
    <dgm:pt modelId="{0D69462A-44B3-44DB-BF69-C7A2ED1E82CD}" type="pres">
      <dgm:prSet presAssocID="{0DEF24AA-8A70-4037-9A4D-2CD3C7A27C0C}" presName="ConnectorPoint" presStyleLbl="lnNode1" presStyleIdx="0"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A666434A-7CF2-449A-BAC9-C9D1F09A46B6}" type="pres">
      <dgm:prSet presAssocID="{0DEF24AA-8A70-4037-9A4D-2CD3C7A27C0C}" presName="DropPinPlaceHolder" presStyleCnt="0"/>
      <dgm:spPr/>
    </dgm:pt>
    <dgm:pt modelId="{A76749C8-2E5D-491A-927E-922F29FE3910}" type="pres">
      <dgm:prSet presAssocID="{0DEF24AA-8A70-4037-9A4D-2CD3C7A27C0C}" presName="DropPin" presStyleLbl="alignNode1" presStyleIdx="0" presStyleCnt="8"/>
      <dgm:spPr/>
    </dgm:pt>
    <dgm:pt modelId="{0E7CE98F-1238-4B43-A2FB-F98931ADC9FA}" type="pres">
      <dgm:prSet presAssocID="{0DEF24AA-8A70-4037-9A4D-2CD3C7A27C0C}" presName="Ellipse" presStyleLbl="fgAcc1" presStyleIdx="1" presStyleCnt="9"/>
      <dgm:spPr>
        <a:solidFill>
          <a:schemeClr val="lt1">
            <a:alpha val="90000"/>
            <a:hueOff val="0"/>
            <a:satOff val="0"/>
            <a:lumOff val="0"/>
            <a:alphaOff val="0"/>
          </a:schemeClr>
        </a:solidFill>
        <a:ln w="15875" cap="flat" cmpd="sng" algn="ctr">
          <a:noFill/>
          <a:prstDash val="solid"/>
        </a:ln>
        <a:effectLst/>
      </dgm:spPr>
    </dgm:pt>
    <dgm:pt modelId="{0A8B2146-76C0-4FB4-9A9A-BE5DA7FAA92C}" type="pres">
      <dgm:prSet presAssocID="{0DEF24AA-8A70-4037-9A4D-2CD3C7A27C0C}" presName="L2TextContainer" presStyleLbl="revTx" presStyleIdx="0" presStyleCnt="16">
        <dgm:presLayoutVars>
          <dgm:bulletEnabled val="1"/>
        </dgm:presLayoutVars>
      </dgm:prSet>
      <dgm:spPr/>
    </dgm:pt>
    <dgm:pt modelId="{D8AF6392-7588-4F9E-9023-528EB54B00AA}" type="pres">
      <dgm:prSet presAssocID="{0DEF24AA-8A70-4037-9A4D-2CD3C7A27C0C}" presName="L1TextContainer" presStyleLbl="revTx" presStyleIdx="1" presStyleCnt="16">
        <dgm:presLayoutVars>
          <dgm:chMax val="1"/>
          <dgm:chPref val="1"/>
          <dgm:bulletEnabled val="1"/>
        </dgm:presLayoutVars>
      </dgm:prSet>
      <dgm:spPr/>
    </dgm:pt>
    <dgm:pt modelId="{DE0A484B-FC43-4902-AB39-9AC731A1294C}" type="pres">
      <dgm:prSet presAssocID="{0DEF24AA-8A70-4037-9A4D-2CD3C7A27C0C}" presName="ConnectLine" presStyleLbl="sibTrans1D1" presStyleIdx="0" presStyleCnt="8"/>
      <dgm:spPr>
        <a:noFill/>
        <a:ln w="12700" cap="flat" cmpd="sng" algn="ctr">
          <a:solidFill>
            <a:schemeClr val="accent2">
              <a:hueOff val="0"/>
              <a:satOff val="0"/>
              <a:lumOff val="0"/>
              <a:alphaOff val="0"/>
            </a:schemeClr>
          </a:solidFill>
          <a:prstDash val="dash"/>
        </a:ln>
        <a:effectLst/>
      </dgm:spPr>
    </dgm:pt>
    <dgm:pt modelId="{278A61E9-8725-4814-8F41-1BE9C87CAA00}" type="pres">
      <dgm:prSet presAssocID="{0DEF24AA-8A70-4037-9A4D-2CD3C7A27C0C}" presName="EmptyPlaceHolder" presStyleCnt="0"/>
      <dgm:spPr/>
    </dgm:pt>
    <dgm:pt modelId="{E81E0FF2-7882-4738-A8B9-93AEC709529F}" type="pres">
      <dgm:prSet presAssocID="{B7B0F987-9806-4B99-B649-9185457E19B0}" presName="spaceBetweenRectangles" presStyleCnt="0"/>
      <dgm:spPr/>
    </dgm:pt>
    <dgm:pt modelId="{1654B43C-911C-4518-9A20-8EDAB7620D9B}" type="pres">
      <dgm:prSet presAssocID="{2CD0D5F9-0313-4607-84C9-13217383CA32}" presName="composite" presStyleCnt="0"/>
      <dgm:spPr/>
    </dgm:pt>
    <dgm:pt modelId="{0A0C2D0D-9AFB-4016-817D-973DA30DC72B}" type="pres">
      <dgm:prSet presAssocID="{2CD0D5F9-0313-4607-84C9-13217383CA32}" presName="ConnectorPoint" presStyleLbl="lnNode1" presStyleIdx="1" presStyleCnt="8"/>
      <dgm:spPr>
        <a:solidFill>
          <a:schemeClr val="accent2">
            <a:hueOff val="-332956"/>
            <a:satOff val="-147"/>
            <a:lumOff val="392"/>
            <a:alphaOff val="0"/>
          </a:schemeClr>
        </a:solidFill>
        <a:ln w="6350" cap="flat" cmpd="sng" algn="ctr">
          <a:solidFill>
            <a:schemeClr val="lt1">
              <a:hueOff val="0"/>
              <a:satOff val="0"/>
              <a:lumOff val="0"/>
              <a:alphaOff val="0"/>
            </a:schemeClr>
          </a:solidFill>
          <a:prstDash val="solid"/>
        </a:ln>
        <a:effectLst/>
      </dgm:spPr>
    </dgm:pt>
    <dgm:pt modelId="{28A015D6-30FB-4C29-8B3C-A91A7F7E1D1A}" type="pres">
      <dgm:prSet presAssocID="{2CD0D5F9-0313-4607-84C9-13217383CA32}" presName="DropPinPlaceHolder" presStyleCnt="0"/>
      <dgm:spPr/>
    </dgm:pt>
    <dgm:pt modelId="{96BA1532-FD3C-4C27-AC8B-77001A5E8AE8}" type="pres">
      <dgm:prSet presAssocID="{2CD0D5F9-0313-4607-84C9-13217383CA32}" presName="DropPin" presStyleLbl="alignNode1" presStyleIdx="1" presStyleCnt="8"/>
      <dgm:spPr/>
    </dgm:pt>
    <dgm:pt modelId="{005C877E-58F1-4B16-866A-70E13C98490F}" type="pres">
      <dgm:prSet presAssocID="{2CD0D5F9-0313-4607-84C9-13217383CA32}" presName="Ellipse" presStyleLbl="fgAcc1" presStyleIdx="2" presStyleCnt="9"/>
      <dgm:spPr>
        <a:solidFill>
          <a:schemeClr val="lt1">
            <a:alpha val="90000"/>
            <a:hueOff val="0"/>
            <a:satOff val="0"/>
            <a:lumOff val="0"/>
            <a:alphaOff val="0"/>
          </a:schemeClr>
        </a:solidFill>
        <a:ln w="15875" cap="flat" cmpd="sng" algn="ctr">
          <a:noFill/>
          <a:prstDash val="solid"/>
        </a:ln>
        <a:effectLst/>
      </dgm:spPr>
    </dgm:pt>
    <dgm:pt modelId="{10411369-9CB8-485A-BC63-28F92CFDCBCA}" type="pres">
      <dgm:prSet presAssocID="{2CD0D5F9-0313-4607-84C9-13217383CA32}" presName="L2TextContainer" presStyleLbl="revTx" presStyleIdx="2" presStyleCnt="16">
        <dgm:presLayoutVars>
          <dgm:bulletEnabled val="1"/>
        </dgm:presLayoutVars>
      </dgm:prSet>
      <dgm:spPr/>
    </dgm:pt>
    <dgm:pt modelId="{A822D5F1-7CD0-4433-969D-C9DCE2256BAD}" type="pres">
      <dgm:prSet presAssocID="{2CD0D5F9-0313-4607-84C9-13217383CA32}" presName="L1TextContainer" presStyleLbl="revTx" presStyleIdx="3" presStyleCnt="16">
        <dgm:presLayoutVars>
          <dgm:chMax val="1"/>
          <dgm:chPref val="1"/>
          <dgm:bulletEnabled val="1"/>
        </dgm:presLayoutVars>
      </dgm:prSet>
      <dgm:spPr/>
    </dgm:pt>
    <dgm:pt modelId="{23BA4A54-6B19-4642-BE9F-073CD8C31253}" type="pres">
      <dgm:prSet presAssocID="{2CD0D5F9-0313-4607-84C9-13217383CA32}" presName="ConnectLine" presStyleLbl="sibTrans1D1" presStyleIdx="1" presStyleCnt="8"/>
      <dgm:spPr>
        <a:noFill/>
        <a:ln w="12700" cap="flat" cmpd="sng" algn="ctr">
          <a:solidFill>
            <a:schemeClr val="accent2">
              <a:hueOff val="-332956"/>
              <a:satOff val="-147"/>
              <a:lumOff val="392"/>
              <a:alphaOff val="0"/>
            </a:schemeClr>
          </a:solidFill>
          <a:prstDash val="dash"/>
        </a:ln>
        <a:effectLst/>
      </dgm:spPr>
    </dgm:pt>
    <dgm:pt modelId="{71510D42-C3B2-4A8B-9E6D-D2F6EA76E0C6}" type="pres">
      <dgm:prSet presAssocID="{2CD0D5F9-0313-4607-84C9-13217383CA32}" presName="EmptyPlaceHolder" presStyleCnt="0"/>
      <dgm:spPr/>
    </dgm:pt>
    <dgm:pt modelId="{16E75B3A-32E3-4E7A-8A07-362F50EAFE07}" type="pres">
      <dgm:prSet presAssocID="{9E6E0BA5-DEE6-484C-9EF0-064698ADCDCD}" presName="spaceBetweenRectangles" presStyleCnt="0"/>
      <dgm:spPr/>
    </dgm:pt>
    <dgm:pt modelId="{32C772D1-AF2A-4ABF-9417-658D15B5D128}" type="pres">
      <dgm:prSet presAssocID="{489FD342-5ABE-45C1-9519-D8B2410A65EB}" presName="composite" presStyleCnt="0"/>
      <dgm:spPr/>
    </dgm:pt>
    <dgm:pt modelId="{815593BD-BFD3-48C0-94BB-FA1BF966FA47}" type="pres">
      <dgm:prSet presAssocID="{489FD342-5ABE-45C1-9519-D8B2410A65EB}" presName="ConnectorPoint" presStyleLbl="lnNode1" presStyleIdx="2" presStyleCnt="8"/>
      <dgm:spPr>
        <a:solidFill>
          <a:schemeClr val="accent2">
            <a:hueOff val="-499434"/>
            <a:satOff val="-220"/>
            <a:lumOff val="588"/>
            <a:alphaOff val="0"/>
          </a:schemeClr>
        </a:solidFill>
        <a:ln w="6350" cap="flat" cmpd="sng" algn="ctr">
          <a:solidFill>
            <a:schemeClr val="lt1">
              <a:hueOff val="0"/>
              <a:satOff val="0"/>
              <a:lumOff val="0"/>
              <a:alphaOff val="0"/>
            </a:schemeClr>
          </a:solidFill>
          <a:prstDash val="solid"/>
        </a:ln>
        <a:effectLst/>
      </dgm:spPr>
    </dgm:pt>
    <dgm:pt modelId="{CED5608A-DCEB-45E3-B01A-6719B0E4D7A3}" type="pres">
      <dgm:prSet presAssocID="{489FD342-5ABE-45C1-9519-D8B2410A65EB}" presName="DropPinPlaceHolder" presStyleCnt="0"/>
      <dgm:spPr/>
    </dgm:pt>
    <dgm:pt modelId="{59B7BD00-676F-46F2-8A0F-E816F1461C20}" type="pres">
      <dgm:prSet presAssocID="{489FD342-5ABE-45C1-9519-D8B2410A65EB}" presName="DropPin" presStyleLbl="alignNode1" presStyleIdx="2" presStyleCnt="8"/>
      <dgm:spPr/>
    </dgm:pt>
    <dgm:pt modelId="{1166E25E-E176-4B77-9012-40C0C45AB5CD}" type="pres">
      <dgm:prSet presAssocID="{489FD342-5ABE-45C1-9519-D8B2410A65EB}" presName="Ellipse" presStyleLbl="fgAcc1" presStyleIdx="3" presStyleCnt="9"/>
      <dgm:spPr>
        <a:solidFill>
          <a:schemeClr val="lt1">
            <a:alpha val="90000"/>
            <a:hueOff val="0"/>
            <a:satOff val="0"/>
            <a:lumOff val="0"/>
            <a:alphaOff val="0"/>
          </a:schemeClr>
        </a:solidFill>
        <a:ln w="15875" cap="flat" cmpd="sng" algn="ctr">
          <a:noFill/>
          <a:prstDash val="solid"/>
        </a:ln>
        <a:effectLst/>
      </dgm:spPr>
    </dgm:pt>
    <dgm:pt modelId="{0D2A0AE2-F5AF-4231-8A62-2C8A4F38146C}" type="pres">
      <dgm:prSet presAssocID="{489FD342-5ABE-45C1-9519-D8B2410A65EB}" presName="L2TextContainer" presStyleLbl="revTx" presStyleIdx="4" presStyleCnt="16">
        <dgm:presLayoutVars>
          <dgm:bulletEnabled val="1"/>
        </dgm:presLayoutVars>
      </dgm:prSet>
      <dgm:spPr/>
    </dgm:pt>
    <dgm:pt modelId="{E0CCA543-9A53-4D11-9BCA-2583D4AC5638}" type="pres">
      <dgm:prSet presAssocID="{489FD342-5ABE-45C1-9519-D8B2410A65EB}" presName="L1TextContainer" presStyleLbl="revTx" presStyleIdx="5" presStyleCnt="16">
        <dgm:presLayoutVars>
          <dgm:chMax val="1"/>
          <dgm:chPref val="1"/>
          <dgm:bulletEnabled val="1"/>
        </dgm:presLayoutVars>
      </dgm:prSet>
      <dgm:spPr/>
    </dgm:pt>
    <dgm:pt modelId="{83B171B3-0314-47B9-B0EC-CE03AE37A811}" type="pres">
      <dgm:prSet presAssocID="{489FD342-5ABE-45C1-9519-D8B2410A65EB}" presName="ConnectLine" presStyleLbl="sibTrans1D1" presStyleIdx="2" presStyleCnt="8"/>
      <dgm:spPr>
        <a:noFill/>
        <a:ln w="12700" cap="flat" cmpd="sng" algn="ctr">
          <a:solidFill>
            <a:schemeClr val="accent2">
              <a:hueOff val="-499434"/>
              <a:satOff val="-220"/>
              <a:lumOff val="588"/>
              <a:alphaOff val="0"/>
            </a:schemeClr>
          </a:solidFill>
          <a:prstDash val="dash"/>
        </a:ln>
        <a:effectLst/>
      </dgm:spPr>
    </dgm:pt>
    <dgm:pt modelId="{F8C6D0C4-E915-4C4E-91F9-F81D2D957A93}" type="pres">
      <dgm:prSet presAssocID="{489FD342-5ABE-45C1-9519-D8B2410A65EB}" presName="EmptyPlaceHolder" presStyleCnt="0"/>
      <dgm:spPr/>
    </dgm:pt>
    <dgm:pt modelId="{243B8878-291C-4E8C-A9DD-39A151299987}" type="pres">
      <dgm:prSet presAssocID="{2E56EE8B-D54F-4B24-B9FD-8A4DBAADDE57}" presName="spaceBetweenRectangles" presStyleCnt="0"/>
      <dgm:spPr/>
    </dgm:pt>
    <dgm:pt modelId="{DC57E2DB-51A1-46FD-8E11-3BFD26558285}" type="pres">
      <dgm:prSet presAssocID="{DDFD8253-0AEF-4058-AB93-62AA201B565F}" presName="composite" presStyleCnt="0"/>
      <dgm:spPr/>
    </dgm:pt>
    <dgm:pt modelId="{DA55BF6A-D7F9-4CBE-A328-A464B7EF3C2A}" type="pres">
      <dgm:prSet presAssocID="{DDFD8253-0AEF-4058-AB93-62AA201B565F}" presName="ConnectorPoint" presStyleLbl="lnNode1" presStyleIdx="3" presStyleCnt="8"/>
      <dgm:spPr>
        <a:solidFill>
          <a:schemeClr val="accent2">
            <a:hueOff val="-665912"/>
            <a:satOff val="-293"/>
            <a:lumOff val="784"/>
            <a:alphaOff val="0"/>
          </a:schemeClr>
        </a:solidFill>
        <a:ln w="6350" cap="flat" cmpd="sng" algn="ctr">
          <a:solidFill>
            <a:schemeClr val="lt1">
              <a:hueOff val="0"/>
              <a:satOff val="0"/>
              <a:lumOff val="0"/>
              <a:alphaOff val="0"/>
            </a:schemeClr>
          </a:solidFill>
          <a:prstDash val="solid"/>
        </a:ln>
        <a:effectLst/>
      </dgm:spPr>
    </dgm:pt>
    <dgm:pt modelId="{72A05420-6B25-46F5-B2DB-EACAD7E10449}" type="pres">
      <dgm:prSet presAssocID="{DDFD8253-0AEF-4058-AB93-62AA201B565F}" presName="DropPinPlaceHolder" presStyleCnt="0"/>
      <dgm:spPr/>
    </dgm:pt>
    <dgm:pt modelId="{303C68B8-8D12-4E41-9820-6CC9EB77D58C}" type="pres">
      <dgm:prSet presAssocID="{DDFD8253-0AEF-4058-AB93-62AA201B565F}" presName="DropPin" presStyleLbl="alignNode1" presStyleIdx="3" presStyleCnt="8"/>
      <dgm:spPr/>
    </dgm:pt>
    <dgm:pt modelId="{19B69DD8-FB69-4543-B8BD-5D9DEA2B2D91}" type="pres">
      <dgm:prSet presAssocID="{DDFD8253-0AEF-4058-AB93-62AA201B565F}" presName="Ellipse" presStyleLbl="fgAcc1" presStyleIdx="4" presStyleCnt="9"/>
      <dgm:spPr>
        <a:solidFill>
          <a:schemeClr val="lt1">
            <a:alpha val="90000"/>
            <a:hueOff val="0"/>
            <a:satOff val="0"/>
            <a:lumOff val="0"/>
            <a:alphaOff val="0"/>
          </a:schemeClr>
        </a:solidFill>
        <a:ln w="15875" cap="flat" cmpd="sng" algn="ctr">
          <a:noFill/>
          <a:prstDash val="solid"/>
        </a:ln>
        <a:effectLst/>
      </dgm:spPr>
    </dgm:pt>
    <dgm:pt modelId="{5BE98216-5ECA-4C31-865F-AC38B866AEC1}" type="pres">
      <dgm:prSet presAssocID="{DDFD8253-0AEF-4058-AB93-62AA201B565F}" presName="L2TextContainer" presStyleLbl="revTx" presStyleIdx="6" presStyleCnt="16">
        <dgm:presLayoutVars>
          <dgm:bulletEnabled val="1"/>
        </dgm:presLayoutVars>
      </dgm:prSet>
      <dgm:spPr/>
    </dgm:pt>
    <dgm:pt modelId="{7025ACD2-4563-4C37-8ABB-D09FD771BFE1}" type="pres">
      <dgm:prSet presAssocID="{DDFD8253-0AEF-4058-AB93-62AA201B565F}" presName="L1TextContainer" presStyleLbl="revTx" presStyleIdx="7" presStyleCnt="16">
        <dgm:presLayoutVars>
          <dgm:chMax val="1"/>
          <dgm:chPref val="1"/>
          <dgm:bulletEnabled val="1"/>
        </dgm:presLayoutVars>
      </dgm:prSet>
      <dgm:spPr/>
    </dgm:pt>
    <dgm:pt modelId="{639FDF4B-3E09-4FAB-80E2-C096C1418639}" type="pres">
      <dgm:prSet presAssocID="{DDFD8253-0AEF-4058-AB93-62AA201B565F}" presName="ConnectLine" presStyleLbl="sibTrans1D1" presStyleIdx="3" presStyleCnt="8"/>
      <dgm:spPr>
        <a:noFill/>
        <a:ln w="12700" cap="flat" cmpd="sng" algn="ctr">
          <a:solidFill>
            <a:schemeClr val="accent2">
              <a:hueOff val="-665912"/>
              <a:satOff val="-293"/>
              <a:lumOff val="784"/>
              <a:alphaOff val="0"/>
            </a:schemeClr>
          </a:solidFill>
          <a:prstDash val="dash"/>
        </a:ln>
        <a:effectLst/>
      </dgm:spPr>
    </dgm:pt>
    <dgm:pt modelId="{4D3E18C2-2538-4588-B4C5-4D2A45CA7FBE}" type="pres">
      <dgm:prSet presAssocID="{DDFD8253-0AEF-4058-AB93-62AA201B565F}" presName="EmptyPlaceHolder" presStyleCnt="0"/>
      <dgm:spPr/>
    </dgm:pt>
    <dgm:pt modelId="{36632287-7C17-4EB8-B931-3EAD5F9E8B19}" type="pres">
      <dgm:prSet presAssocID="{A0416816-3B30-445D-9CE9-9843023528E8}" presName="spaceBetweenRectangles" presStyleCnt="0"/>
      <dgm:spPr/>
    </dgm:pt>
    <dgm:pt modelId="{4FA04F1A-EB44-414B-B682-04F050F6A142}" type="pres">
      <dgm:prSet presAssocID="{9E0BFD1E-B119-4DDB-A099-EA7963BF88CC}" presName="composite" presStyleCnt="0"/>
      <dgm:spPr/>
    </dgm:pt>
    <dgm:pt modelId="{982D912C-A822-45DE-B54F-D75FB32169DC}" type="pres">
      <dgm:prSet presAssocID="{9E0BFD1E-B119-4DDB-A099-EA7963BF88CC}" presName="ConnectorPoint" presStyleLbl="lnNode1" presStyleIdx="4" presStyleCnt="8"/>
      <dgm:spPr>
        <a:solidFill>
          <a:schemeClr val="accent2">
            <a:hueOff val="-832390"/>
            <a:satOff val="-366"/>
            <a:lumOff val="981"/>
            <a:alphaOff val="0"/>
          </a:schemeClr>
        </a:solidFill>
        <a:ln w="6350" cap="flat" cmpd="sng" algn="ctr">
          <a:solidFill>
            <a:schemeClr val="lt1">
              <a:hueOff val="0"/>
              <a:satOff val="0"/>
              <a:lumOff val="0"/>
              <a:alphaOff val="0"/>
            </a:schemeClr>
          </a:solidFill>
          <a:prstDash val="solid"/>
        </a:ln>
        <a:effectLst/>
      </dgm:spPr>
    </dgm:pt>
    <dgm:pt modelId="{1FA67140-E042-4572-83EE-A29DE98CAFBF}" type="pres">
      <dgm:prSet presAssocID="{9E0BFD1E-B119-4DDB-A099-EA7963BF88CC}" presName="DropPinPlaceHolder" presStyleCnt="0"/>
      <dgm:spPr/>
    </dgm:pt>
    <dgm:pt modelId="{1AFD979E-8087-4C68-917B-8A6D73252293}" type="pres">
      <dgm:prSet presAssocID="{9E0BFD1E-B119-4DDB-A099-EA7963BF88CC}" presName="DropPin" presStyleLbl="alignNode1" presStyleIdx="4" presStyleCnt="8"/>
      <dgm:spPr/>
    </dgm:pt>
    <dgm:pt modelId="{8CAEB59A-F596-493F-84AD-912320BEAD07}" type="pres">
      <dgm:prSet presAssocID="{9E0BFD1E-B119-4DDB-A099-EA7963BF88CC}" presName="Ellipse" presStyleLbl="fgAcc1" presStyleIdx="5" presStyleCnt="9"/>
      <dgm:spPr>
        <a:solidFill>
          <a:schemeClr val="lt1">
            <a:alpha val="90000"/>
            <a:hueOff val="0"/>
            <a:satOff val="0"/>
            <a:lumOff val="0"/>
            <a:alphaOff val="0"/>
          </a:schemeClr>
        </a:solidFill>
        <a:ln w="15875" cap="flat" cmpd="sng" algn="ctr">
          <a:noFill/>
          <a:prstDash val="solid"/>
        </a:ln>
        <a:effectLst/>
      </dgm:spPr>
    </dgm:pt>
    <dgm:pt modelId="{E279ECE8-8E49-4973-A75C-0C959EAB8AD4}" type="pres">
      <dgm:prSet presAssocID="{9E0BFD1E-B119-4DDB-A099-EA7963BF88CC}" presName="L2TextContainer" presStyleLbl="revTx" presStyleIdx="8" presStyleCnt="16">
        <dgm:presLayoutVars>
          <dgm:bulletEnabled val="1"/>
        </dgm:presLayoutVars>
      </dgm:prSet>
      <dgm:spPr/>
    </dgm:pt>
    <dgm:pt modelId="{AEBA3485-538D-4603-9FA0-39A9AD29681C}" type="pres">
      <dgm:prSet presAssocID="{9E0BFD1E-B119-4DDB-A099-EA7963BF88CC}" presName="L1TextContainer" presStyleLbl="revTx" presStyleIdx="9" presStyleCnt="16">
        <dgm:presLayoutVars>
          <dgm:chMax val="1"/>
          <dgm:chPref val="1"/>
          <dgm:bulletEnabled val="1"/>
        </dgm:presLayoutVars>
      </dgm:prSet>
      <dgm:spPr/>
    </dgm:pt>
    <dgm:pt modelId="{863A8D46-F531-4139-BCE6-A0A4E1254DA6}" type="pres">
      <dgm:prSet presAssocID="{9E0BFD1E-B119-4DDB-A099-EA7963BF88CC}" presName="ConnectLine" presStyleLbl="sibTrans1D1" presStyleIdx="4" presStyleCnt="8"/>
      <dgm:spPr>
        <a:noFill/>
        <a:ln w="12700" cap="flat" cmpd="sng" algn="ctr">
          <a:solidFill>
            <a:schemeClr val="accent2">
              <a:hueOff val="-832390"/>
              <a:satOff val="-366"/>
              <a:lumOff val="981"/>
              <a:alphaOff val="0"/>
            </a:schemeClr>
          </a:solidFill>
          <a:prstDash val="dash"/>
        </a:ln>
        <a:effectLst/>
      </dgm:spPr>
    </dgm:pt>
    <dgm:pt modelId="{D9253310-37CD-492A-9D79-BE5ED83FB5D3}" type="pres">
      <dgm:prSet presAssocID="{9E0BFD1E-B119-4DDB-A099-EA7963BF88CC}" presName="EmptyPlaceHolder" presStyleCnt="0"/>
      <dgm:spPr/>
    </dgm:pt>
    <dgm:pt modelId="{F939EB73-53AE-4A83-AF82-A8309B4E6125}" type="pres">
      <dgm:prSet presAssocID="{B2863D2C-1274-4B01-A9F8-2B20FC8C93B8}" presName="spaceBetweenRectangles" presStyleCnt="0"/>
      <dgm:spPr/>
    </dgm:pt>
    <dgm:pt modelId="{724C74AC-397C-4701-9FB3-144B19DF7469}" type="pres">
      <dgm:prSet presAssocID="{E83C037A-A59E-4881-8D66-E6F915B78766}" presName="composite" presStyleCnt="0"/>
      <dgm:spPr/>
    </dgm:pt>
    <dgm:pt modelId="{FCDC51AE-B538-43C2-8FF7-8796B52C9DF9}" type="pres">
      <dgm:prSet presAssocID="{E83C037A-A59E-4881-8D66-E6F915B78766}" presName="ConnectorPoint" presStyleLbl="lnNode1" presStyleIdx="5" presStyleCnt="8"/>
      <dgm:spPr>
        <a:solidFill>
          <a:schemeClr val="accent2">
            <a:hueOff val="-998868"/>
            <a:satOff val="-440"/>
            <a:lumOff val="1177"/>
            <a:alphaOff val="0"/>
          </a:schemeClr>
        </a:solidFill>
        <a:ln w="6350" cap="flat" cmpd="sng" algn="ctr">
          <a:solidFill>
            <a:schemeClr val="lt1">
              <a:hueOff val="0"/>
              <a:satOff val="0"/>
              <a:lumOff val="0"/>
              <a:alphaOff val="0"/>
            </a:schemeClr>
          </a:solidFill>
          <a:prstDash val="solid"/>
        </a:ln>
        <a:effectLst/>
      </dgm:spPr>
    </dgm:pt>
    <dgm:pt modelId="{9BBF1634-FD68-49DB-9677-07DFD4792BE5}" type="pres">
      <dgm:prSet presAssocID="{E83C037A-A59E-4881-8D66-E6F915B78766}" presName="DropPinPlaceHolder" presStyleCnt="0"/>
      <dgm:spPr/>
    </dgm:pt>
    <dgm:pt modelId="{98937476-E3E0-420A-884A-32634D438FBB}" type="pres">
      <dgm:prSet presAssocID="{E83C037A-A59E-4881-8D66-E6F915B78766}" presName="DropPin" presStyleLbl="alignNode1" presStyleIdx="5" presStyleCnt="8"/>
      <dgm:spPr/>
    </dgm:pt>
    <dgm:pt modelId="{566E4C39-35C7-4EC5-8EFC-050C2765BBF4}" type="pres">
      <dgm:prSet presAssocID="{E83C037A-A59E-4881-8D66-E6F915B78766}" presName="Ellipse" presStyleLbl="fgAcc1" presStyleIdx="6" presStyleCnt="9"/>
      <dgm:spPr>
        <a:solidFill>
          <a:schemeClr val="lt1">
            <a:alpha val="90000"/>
            <a:hueOff val="0"/>
            <a:satOff val="0"/>
            <a:lumOff val="0"/>
            <a:alphaOff val="0"/>
          </a:schemeClr>
        </a:solidFill>
        <a:ln w="15875" cap="flat" cmpd="sng" algn="ctr">
          <a:noFill/>
          <a:prstDash val="solid"/>
        </a:ln>
        <a:effectLst/>
      </dgm:spPr>
    </dgm:pt>
    <dgm:pt modelId="{C9F4A161-69EC-4689-8B09-318EF3586EC8}" type="pres">
      <dgm:prSet presAssocID="{E83C037A-A59E-4881-8D66-E6F915B78766}" presName="L2TextContainer" presStyleLbl="revTx" presStyleIdx="10" presStyleCnt="16">
        <dgm:presLayoutVars>
          <dgm:bulletEnabled val="1"/>
        </dgm:presLayoutVars>
      </dgm:prSet>
      <dgm:spPr/>
    </dgm:pt>
    <dgm:pt modelId="{FE421DE9-C2E3-45BC-B252-E500EA0C6292}" type="pres">
      <dgm:prSet presAssocID="{E83C037A-A59E-4881-8D66-E6F915B78766}" presName="L1TextContainer" presStyleLbl="revTx" presStyleIdx="11" presStyleCnt="16">
        <dgm:presLayoutVars>
          <dgm:chMax val="1"/>
          <dgm:chPref val="1"/>
          <dgm:bulletEnabled val="1"/>
        </dgm:presLayoutVars>
      </dgm:prSet>
      <dgm:spPr/>
    </dgm:pt>
    <dgm:pt modelId="{D3CC7D61-CE97-4987-867D-D3D6DF24A9D9}" type="pres">
      <dgm:prSet presAssocID="{E83C037A-A59E-4881-8D66-E6F915B78766}" presName="ConnectLine" presStyleLbl="sibTrans1D1" presStyleIdx="5" presStyleCnt="8"/>
      <dgm:spPr>
        <a:noFill/>
        <a:ln w="12700" cap="flat" cmpd="sng" algn="ctr">
          <a:solidFill>
            <a:schemeClr val="accent2">
              <a:hueOff val="-998868"/>
              <a:satOff val="-440"/>
              <a:lumOff val="1177"/>
              <a:alphaOff val="0"/>
            </a:schemeClr>
          </a:solidFill>
          <a:prstDash val="dash"/>
        </a:ln>
        <a:effectLst/>
      </dgm:spPr>
    </dgm:pt>
    <dgm:pt modelId="{4E3EF1D1-63CF-4EB1-9A64-CF8BFE20082A}" type="pres">
      <dgm:prSet presAssocID="{E83C037A-A59E-4881-8D66-E6F915B78766}" presName="EmptyPlaceHolder" presStyleCnt="0"/>
      <dgm:spPr/>
    </dgm:pt>
    <dgm:pt modelId="{86607B91-55D7-4ECB-BF56-F49F99FC9185}" type="pres">
      <dgm:prSet presAssocID="{533A6989-4EC7-4FC5-89FC-49076C495940}" presName="spaceBetweenRectangles" presStyleCnt="0"/>
      <dgm:spPr/>
    </dgm:pt>
    <dgm:pt modelId="{809F77BE-8282-4FD6-AB6A-CEBFB53B37ED}" type="pres">
      <dgm:prSet presAssocID="{947E782F-66C9-4C20-82EB-B398677CAC3B}" presName="composite" presStyleCnt="0"/>
      <dgm:spPr/>
    </dgm:pt>
    <dgm:pt modelId="{609D34E9-2D2F-47F9-9D17-386BB7C8A8BD}" type="pres">
      <dgm:prSet presAssocID="{947E782F-66C9-4C20-82EB-B398677CAC3B}" presName="ConnectorPoint" presStyleLbl="lnNode1" presStyleIdx="6" presStyleCnt="8"/>
      <dgm:spPr>
        <a:solidFill>
          <a:schemeClr val="accent2">
            <a:hueOff val="-1165346"/>
            <a:satOff val="-513"/>
            <a:lumOff val="1373"/>
            <a:alphaOff val="0"/>
          </a:schemeClr>
        </a:solidFill>
        <a:ln w="6350" cap="flat" cmpd="sng" algn="ctr">
          <a:solidFill>
            <a:schemeClr val="lt1">
              <a:hueOff val="0"/>
              <a:satOff val="0"/>
              <a:lumOff val="0"/>
              <a:alphaOff val="0"/>
            </a:schemeClr>
          </a:solidFill>
          <a:prstDash val="solid"/>
        </a:ln>
        <a:effectLst/>
      </dgm:spPr>
    </dgm:pt>
    <dgm:pt modelId="{B37AD665-BEAB-46BD-AD4B-19A5E7E36BFF}" type="pres">
      <dgm:prSet presAssocID="{947E782F-66C9-4C20-82EB-B398677CAC3B}" presName="DropPinPlaceHolder" presStyleCnt="0"/>
      <dgm:spPr/>
    </dgm:pt>
    <dgm:pt modelId="{5616E8AB-F11D-47A6-B30F-BCCDBBEE2378}" type="pres">
      <dgm:prSet presAssocID="{947E782F-66C9-4C20-82EB-B398677CAC3B}" presName="DropPin" presStyleLbl="alignNode1" presStyleIdx="6" presStyleCnt="8"/>
      <dgm:spPr/>
    </dgm:pt>
    <dgm:pt modelId="{87217DC7-66E9-4BF4-A6B8-27133CA82AB7}" type="pres">
      <dgm:prSet presAssocID="{947E782F-66C9-4C20-82EB-B398677CAC3B}" presName="Ellipse" presStyleLbl="fgAcc1" presStyleIdx="7" presStyleCnt="9"/>
      <dgm:spPr>
        <a:solidFill>
          <a:schemeClr val="lt1">
            <a:alpha val="90000"/>
            <a:hueOff val="0"/>
            <a:satOff val="0"/>
            <a:lumOff val="0"/>
            <a:alphaOff val="0"/>
          </a:schemeClr>
        </a:solidFill>
        <a:ln w="15875" cap="flat" cmpd="sng" algn="ctr">
          <a:noFill/>
          <a:prstDash val="solid"/>
        </a:ln>
        <a:effectLst/>
      </dgm:spPr>
    </dgm:pt>
    <dgm:pt modelId="{3A658CCD-27FF-4A9B-A2B2-0B948171A766}" type="pres">
      <dgm:prSet presAssocID="{947E782F-66C9-4C20-82EB-B398677CAC3B}" presName="L2TextContainer" presStyleLbl="revTx" presStyleIdx="12" presStyleCnt="16">
        <dgm:presLayoutVars>
          <dgm:bulletEnabled val="1"/>
        </dgm:presLayoutVars>
      </dgm:prSet>
      <dgm:spPr/>
    </dgm:pt>
    <dgm:pt modelId="{96F4A0A2-4F76-45B7-A082-CA32FF5027ED}" type="pres">
      <dgm:prSet presAssocID="{947E782F-66C9-4C20-82EB-B398677CAC3B}" presName="L1TextContainer" presStyleLbl="revTx" presStyleIdx="13" presStyleCnt="16">
        <dgm:presLayoutVars>
          <dgm:chMax val="1"/>
          <dgm:chPref val="1"/>
          <dgm:bulletEnabled val="1"/>
        </dgm:presLayoutVars>
      </dgm:prSet>
      <dgm:spPr/>
    </dgm:pt>
    <dgm:pt modelId="{E455B1B9-6AEF-481E-B3E5-12A92C7CD63F}" type="pres">
      <dgm:prSet presAssocID="{947E782F-66C9-4C20-82EB-B398677CAC3B}" presName="ConnectLine" presStyleLbl="sibTrans1D1" presStyleIdx="6" presStyleCnt="8"/>
      <dgm:spPr>
        <a:noFill/>
        <a:ln w="12700" cap="flat" cmpd="sng" algn="ctr">
          <a:solidFill>
            <a:schemeClr val="accent2">
              <a:hueOff val="-1165346"/>
              <a:satOff val="-513"/>
              <a:lumOff val="1373"/>
              <a:alphaOff val="0"/>
            </a:schemeClr>
          </a:solidFill>
          <a:prstDash val="dash"/>
        </a:ln>
        <a:effectLst/>
      </dgm:spPr>
    </dgm:pt>
    <dgm:pt modelId="{39952A8D-F9B0-448E-B3EF-B3D4F99E246A}" type="pres">
      <dgm:prSet presAssocID="{947E782F-66C9-4C20-82EB-B398677CAC3B}" presName="EmptyPlaceHolder" presStyleCnt="0"/>
      <dgm:spPr/>
    </dgm:pt>
    <dgm:pt modelId="{F0476EC3-2508-47B9-81AA-95544456EDFD}" type="pres">
      <dgm:prSet presAssocID="{09364D1B-53D0-481C-9F8D-62A3F9C22222}" presName="spaceBetweenRectangles" presStyleCnt="0"/>
      <dgm:spPr/>
    </dgm:pt>
    <dgm:pt modelId="{1D123DE1-10BD-4F29-82A2-147A22A82CA1}" type="pres">
      <dgm:prSet presAssocID="{FC051F62-16C1-4C02-9B2C-FE05B6A89AF7}" presName="composite" presStyleCnt="0"/>
      <dgm:spPr/>
    </dgm:pt>
    <dgm:pt modelId="{0076F9CE-F37E-4929-A260-DF75EA710488}" type="pres">
      <dgm:prSet presAssocID="{FC051F62-16C1-4C02-9B2C-FE05B6A89AF7}" presName="ConnectorPoint" presStyleLbl="lnNode1" presStyleIdx="7" presStyleCnt="8"/>
      <dgm:spPr>
        <a:solidFill>
          <a:schemeClr val="accent2">
            <a:hueOff val="-1331824"/>
            <a:satOff val="-586"/>
            <a:lumOff val="1569"/>
            <a:alphaOff val="0"/>
          </a:schemeClr>
        </a:solidFill>
        <a:ln w="6350" cap="flat" cmpd="sng" algn="ctr">
          <a:solidFill>
            <a:schemeClr val="lt1">
              <a:hueOff val="0"/>
              <a:satOff val="0"/>
              <a:lumOff val="0"/>
              <a:alphaOff val="0"/>
            </a:schemeClr>
          </a:solidFill>
          <a:prstDash val="solid"/>
        </a:ln>
        <a:effectLst/>
      </dgm:spPr>
    </dgm:pt>
    <dgm:pt modelId="{34E9F128-2A1A-44FB-ABE8-C94E9BECA48F}" type="pres">
      <dgm:prSet presAssocID="{FC051F62-16C1-4C02-9B2C-FE05B6A89AF7}" presName="DropPinPlaceHolder" presStyleCnt="0"/>
      <dgm:spPr/>
    </dgm:pt>
    <dgm:pt modelId="{5787B2D4-DB00-41D7-94B3-BE3EAF9B9BF2}" type="pres">
      <dgm:prSet presAssocID="{FC051F62-16C1-4C02-9B2C-FE05B6A89AF7}" presName="DropPin" presStyleLbl="alignNode1" presStyleIdx="7" presStyleCnt="8"/>
      <dgm:spPr/>
    </dgm:pt>
    <dgm:pt modelId="{060967C9-6511-4D4C-A5DE-436C66B74A0A}" type="pres">
      <dgm:prSet presAssocID="{FC051F62-16C1-4C02-9B2C-FE05B6A89AF7}" presName="Ellipse" presStyleLbl="fgAcc1" presStyleIdx="8" presStyleCnt="9"/>
      <dgm:spPr>
        <a:solidFill>
          <a:schemeClr val="lt1">
            <a:alpha val="90000"/>
            <a:hueOff val="0"/>
            <a:satOff val="0"/>
            <a:lumOff val="0"/>
            <a:alphaOff val="0"/>
          </a:schemeClr>
        </a:solidFill>
        <a:ln w="15875" cap="flat" cmpd="sng" algn="ctr">
          <a:noFill/>
          <a:prstDash val="solid"/>
        </a:ln>
        <a:effectLst/>
      </dgm:spPr>
    </dgm:pt>
    <dgm:pt modelId="{826CCC13-0794-4B6D-A5F0-CB4BFC90A2B6}" type="pres">
      <dgm:prSet presAssocID="{FC051F62-16C1-4C02-9B2C-FE05B6A89AF7}" presName="L2TextContainer" presStyleLbl="revTx" presStyleIdx="14" presStyleCnt="16">
        <dgm:presLayoutVars>
          <dgm:bulletEnabled val="1"/>
        </dgm:presLayoutVars>
      </dgm:prSet>
      <dgm:spPr/>
    </dgm:pt>
    <dgm:pt modelId="{B454145F-33A4-4E62-8836-D2077DA0AFCD}" type="pres">
      <dgm:prSet presAssocID="{FC051F62-16C1-4C02-9B2C-FE05B6A89AF7}" presName="L1TextContainer" presStyleLbl="revTx" presStyleIdx="15" presStyleCnt="16">
        <dgm:presLayoutVars>
          <dgm:chMax val="1"/>
          <dgm:chPref val="1"/>
          <dgm:bulletEnabled val="1"/>
        </dgm:presLayoutVars>
      </dgm:prSet>
      <dgm:spPr/>
    </dgm:pt>
    <dgm:pt modelId="{A99BCB1F-CC84-427B-BA82-5E499BBDB518}" type="pres">
      <dgm:prSet presAssocID="{FC051F62-16C1-4C02-9B2C-FE05B6A89AF7}" presName="ConnectLine" presStyleLbl="sibTrans1D1" presStyleIdx="7" presStyleCnt="8"/>
      <dgm:spPr>
        <a:noFill/>
        <a:ln w="12700" cap="flat" cmpd="sng" algn="ctr">
          <a:solidFill>
            <a:schemeClr val="accent2">
              <a:hueOff val="-1331824"/>
              <a:satOff val="-586"/>
              <a:lumOff val="1569"/>
              <a:alphaOff val="0"/>
            </a:schemeClr>
          </a:solidFill>
          <a:prstDash val="dash"/>
        </a:ln>
        <a:effectLst/>
      </dgm:spPr>
    </dgm:pt>
    <dgm:pt modelId="{184CE9C7-34B0-414F-A63E-5C7886E54507}" type="pres">
      <dgm:prSet presAssocID="{FC051F62-16C1-4C02-9B2C-FE05B6A89AF7}" presName="EmptyPlaceHolder" presStyleCnt="0"/>
      <dgm:spPr/>
    </dgm:pt>
  </dgm:ptLst>
  <dgm:cxnLst>
    <dgm:cxn modelId="{5D666806-4080-490C-9397-A8DA7ED28CD3}" srcId="{DCD0B37B-43D9-48C3-B9B5-52EED449DE5B}" destId="{947E782F-66C9-4C20-82EB-B398677CAC3B}" srcOrd="6" destOrd="0" parTransId="{CAC58DF8-694A-441D-B441-4BA88E5EC478}" sibTransId="{09364D1B-53D0-481C-9F8D-62A3F9C22222}"/>
    <dgm:cxn modelId="{A38E2615-6C05-46C5-A284-3531A1E4F8BE}" srcId="{DCD0B37B-43D9-48C3-B9B5-52EED449DE5B}" destId="{9E0BFD1E-B119-4DDB-A099-EA7963BF88CC}" srcOrd="4" destOrd="0" parTransId="{801AD369-949B-4A4A-8ED0-EA15D3F8FA27}" sibTransId="{B2863D2C-1274-4B01-A9F8-2B20FC8C93B8}"/>
    <dgm:cxn modelId="{86BC5C16-7285-4FF1-B735-B2BD72F6032B}" srcId="{0DEF24AA-8A70-4037-9A4D-2CD3C7A27C0C}" destId="{D117AD2C-5503-4F62-8C39-F613FC2DEF4E}" srcOrd="0" destOrd="0" parTransId="{DBE275E2-C78B-4893-820E-504D26D60CF4}" sibTransId="{B00A4B64-86E7-41D3-BFB5-790E394C63CF}"/>
    <dgm:cxn modelId="{B0DB9121-1C38-4C00-9365-F1C64101E66A}" type="presOf" srcId="{0DEF24AA-8A70-4037-9A4D-2CD3C7A27C0C}" destId="{D8AF6392-7588-4F9E-9023-528EB54B00AA}" srcOrd="0" destOrd="0" presId="urn:microsoft.com/office/officeart/2017/3/layout/DropPinTimeline"/>
    <dgm:cxn modelId="{F8FDB124-9C62-4F97-8544-70131FB81CA6}" type="presOf" srcId="{489FD342-5ABE-45C1-9519-D8B2410A65EB}" destId="{E0CCA543-9A53-4D11-9BCA-2583D4AC5638}" srcOrd="0" destOrd="0" presId="urn:microsoft.com/office/officeart/2017/3/layout/DropPinTimeline"/>
    <dgm:cxn modelId="{1F8EA431-4B62-44F7-A310-64D12998FEE1}" type="presOf" srcId="{E83C037A-A59E-4881-8D66-E6F915B78766}" destId="{FE421DE9-C2E3-45BC-B252-E500EA0C6292}" srcOrd="0" destOrd="0" presId="urn:microsoft.com/office/officeart/2017/3/layout/DropPinTimeline"/>
    <dgm:cxn modelId="{3AE87F33-AC74-4296-B25D-0E228BC022E9}" type="presOf" srcId="{680C9F51-41CC-4E87-8892-48F366364CF0}" destId="{826CCC13-0794-4B6D-A5F0-CB4BFC90A2B6}" srcOrd="0" destOrd="0" presId="urn:microsoft.com/office/officeart/2017/3/layout/DropPinTimeline"/>
    <dgm:cxn modelId="{E40A9F34-075D-431B-A89F-E0F5806E50EE}" srcId="{DCD0B37B-43D9-48C3-B9B5-52EED449DE5B}" destId="{0DEF24AA-8A70-4037-9A4D-2CD3C7A27C0C}" srcOrd="0" destOrd="0" parTransId="{2C6B66A1-6006-4A03-B676-1D63941F6292}" sibTransId="{B7B0F987-9806-4B99-B649-9185457E19B0}"/>
    <dgm:cxn modelId="{9B578935-BE9E-4265-9773-DF271AF988D3}" srcId="{E83C037A-A59E-4881-8D66-E6F915B78766}" destId="{BA53E759-72E3-44A9-8178-7F43AD7B192F}" srcOrd="0" destOrd="0" parTransId="{E8930459-D205-48C6-8CC4-E4755D08DB30}" sibTransId="{FBEF2F47-4BA0-4C1B-A060-0B48DAD48E54}"/>
    <dgm:cxn modelId="{C671E740-0765-492F-B8CA-C569AB9965A1}" type="presOf" srcId="{10655B05-4E89-4797-BB7B-AAD6788F5E40}" destId="{5BE98216-5ECA-4C31-865F-AC38B866AEC1}" srcOrd="0" destOrd="0" presId="urn:microsoft.com/office/officeart/2017/3/layout/DropPinTimeline"/>
    <dgm:cxn modelId="{8AACA546-41A9-4AE9-AEFC-4C8052B7AE80}" type="presOf" srcId="{DCCAA7F4-A8FE-4074-BF6C-32105072DBBA}" destId="{3A658CCD-27FF-4A9B-A2B2-0B948171A766}" srcOrd="0" destOrd="0" presId="urn:microsoft.com/office/officeart/2017/3/layout/DropPinTimeline"/>
    <dgm:cxn modelId="{EFE51C48-3044-41A5-B22C-EE3EAC58A510}" srcId="{DCD0B37B-43D9-48C3-B9B5-52EED449DE5B}" destId="{DDFD8253-0AEF-4058-AB93-62AA201B565F}" srcOrd="3" destOrd="0" parTransId="{9EC96723-7C26-4A27-9A68-A168E110AF54}" sibTransId="{A0416816-3B30-445D-9CE9-9843023528E8}"/>
    <dgm:cxn modelId="{55761E53-E076-4B7E-8BFF-CF8B96E7782F}" srcId="{947E782F-66C9-4C20-82EB-B398677CAC3B}" destId="{DCCAA7F4-A8FE-4074-BF6C-32105072DBBA}" srcOrd="0" destOrd="0" parTransId="{3582D530-68BF-4CE7-A2DB-981C354D1FB2}" sibTransId="{0687D732-62D1-4C85-BA6B-C860CF9F9F3F}"/>
    <dgm:cxn modelId="{1F002753-2758-409B-AC0D-06B62CED1543}" srcId="{FC051F62-16C1-4C02-9B2C-FE05B6A89AF7}" destId="{680C9F51-41CC-4E87-8892-48F366364CF0}" srcOrd="0" destOrd="0" parTransId="{AB5AE6E8-4D08-42F6-9E42-C8486E67ACC8}" sibTransId="{11C8C530-62E4-4F08-97BB-467949CCDF17}"/>
    <dgm:cxn modelId="{62388D77-52C9-40DA-B055-DF7F3F26D08D}" type="presOf" srcId="{0834C30F-56A8-4444-A1A5-27F789809355}" destId="{0D2A0AE2-F5AF-4231-8A62-2C8A4F38146C}" srcOrd="0" destOrd="0" presId="urn:microsoft.com/office/officeart/2017/3/layout/DropPinTimeline"/>
    <dgm:cxn modelId="{A7779E77-ABE4-4714-BA82-D6097ECAEE86}" srcId="{489FD342-5ABE-45C1-9519-D8B2410A65EB}" destId="{0834C30F-56A8-4444-A1A5-27F789809355}" srcOrd="0" destOrd="0" parTransId="{2E2718B1-E064-43FE-BAF1-2B57680DA496}" sibTransId="{880D8535-7ECB-4ED9-B175-618722FD48F9}"/>
    <dgm:cxn modelId="{7D667879-7666-4ECD-9D34-FAE0E913B7CE}" srcId="{DCD0B37B-43D9-48C3-B9B5-52EED449DE5B}" destId="{FC051F62-16C1-4C02-9B2C-FE05B6A89AF7}" srcOrd="7" destOrd="0" parTransId="{6C948F71-05A8-4A17-9B85-69A3C7BE8F96}" sibTransId="{B5A601BC-F930-4837-8825-4B6EC65E8E6B}"/>
    <dgm:cxn modelId="{2164E77F-61BA-43B5-925C-1BCD029EF6D3}" type="presOf" srcId="{DDFD8253-0AEF-4058-AB93-62AA201B565F}" destId="{7025ACD2-4563-4C37-8ABB-D09FD771BFE1}" srcOrd="0" destOrd="0" presId="urn:microsoft.com/office/officeart/2017/3/layout/DropPinTimeline"/>
    <dgm:cxn modelId="{C4035B84-8E5C-49AE-9C00-034C8A04A4FB}" srcId="{DDFD8253-0AEF-4058-AB93-62AA201B565F}" destId="{10655B05-4E89-4797-BB7B-AAD6788F5E40}" srcOrd="0" destOrd="0" parTransId="{6089A4FC-8007-4874-944F-0DF60A7FDFC4}" sibTransId="{5E4FEF4F-641B-44E0-9A48-C94C810E026D}"/>
    <dgm:cxn modelId="{F443768D-C915-43F0-A8E0-ECF926454AFF}" srcId="{DCD0B37B-43D9-48C3-B9B5-52EED449DE5B}" destId="{E83C037A-A59E-4881-8D66-E6F915B78766}" srcOrd="5" destOrd="0" parTransId="{650903FE-A1EC-454B-AD2F-F045470693D8}" sibTransId="{533A6989-4EC7-4FC5-89FC-49076C495940}"/>
    <dgm:cxn modelId="{D67BD193-D644-462A-B666-72DBE3D64879}" srcId="{2CD0D5F9-0313-4607-84C9-13217383CA32}" destId="{611803E6-A83A-46DD-BD14-D5F83A3DBA45}" srcOrd="0" destOrd="0" parTransId="{A68E9217-55C8-4E2A-B32F-A44F1960883E}" sibTransId="{ACB92E39-E941-4D51-8043-CBDBF4551F79}"/>
    <dgm:cxn modelId="{432EA096-0820-46F0-85F6-CBED6E9AEE34}" type="presOf" srcId="{947E782F-66C9-4C20-82EB-B398677CAC3B}" destId="{96F4A0A2-4F76-45B7-A082-CA32FF5027ED}" srcOrd="0" destOrd="0" presId="urn:microsoft.com/office/officeart/2017/3/layout/DropPinTimeline"/>
    <dgm:cxn modelId="{13C5139C-735F-40CC-9739-54831C3123B2}" type="presOf" srcId="{DCD0B37B-43D9-48C3-B9B5-52EED449DE5B}" destId="{964572E7-C629-4C67-BE6B-401E4B35CFF7}" srcOrd="0" destOrd="0" presId="urn:microsoft.com/office/officeart/2017/3/layout/DropPinTimeline"/>
    <dgm:cxn modelId="{EA7CABA7-EA15-4B5C-8DA0-D2407961B08A}" type="presOf" srcId="{BA53E759-72E3-44A9-8178-7F43AD7B192F}" destId="{C9F4A161-69EC-4689-8B09-318EF3586EC8}" srcOrd="0" destOrd="0" presId="urn:microsoft.com/office/officeart/2017/3/layout/DropPinTimeline"/>
    <dgm:cxn modelId="{3C1A20C2-5A80-47EF-A3F5-4EA08727D43E}" type="presOf" srcId="{D117AD2C-5503-4F62-8C39-F613FC2DEF4E}" destId="{0A8B2146-76C0-4FB4-9A9A-BE5DA7FAA92C}" srcOrd="0" destOrd="0" presId="urn:microsoft.com/office/officeart/2017/3/layout/DropPinTimeline"/>
    <dgm:cxn modelId="{BD6F50C5-6D47-45F5-AD88-EE9E8E45E67C}" type="presOf" srcId="{2CD0D5F9-0313-4607-84C9-13217383CA32}" destId="{A822D5F1-7CD0-4433-969D-C9DCE2256BAD}" srcOrd="0" destOrd="0" presId="urn:microsoft.com/office/officeart/2017/3/layout/DropPinTimeline"/>
    <dgm:cxn modelId="{477790CB-5187-4C23-A9C9-4D3DDF2C95BE}" type="presOf" srcId="{F0741E66-C625-4E0A-B07D-6A87D1AB224A}" destId="{E279ECE8-8E49-4973-A75C-0C959EAB8AD4}" srcOrd="0" destOrd="0" presId="urn:microsoft.com/office/officeart/2017/3/layout/DropPinTimeline"/>
    <dgm:cxn modelId="{758036D7-DE40-41BE-A7A0-219D15FB78F6}" type="presOf" srcId="{FC051F62-16C1-4C02-9B2C-FE05B6A89AF7}" destId="{B454145F-33A4-4E62-8836-D2077DA0AFCD}" srcOrd="0" destOrd="0" presId="urn:microsoft.com/office/officeart/2017/3/layout/DropPinTimeline"/>
    <dgm:cxn modelId="{A85E53DF-4136-4149-B353-B81F359E146B}" srcId="{9E0BFD1E-B119-4DDB-A099-EA7963BF88CC}" destId="{F0741E66-C625-4E0A-B07D-6A87D1AB224A}" srcOrd="0" destOrd="0" parTransId="{7B377A22-2441-4EC6-8B60-655C3A90F4D5}" sibTransId="{6594751F-B514-4E13-A93B-DCF286440DCB}"/>
    <dgm:cxn modelId="{9C15E2EC-15C1-4087-B1C4-07C3994D0B51}" type="presOf" srcId="{611803E6-A83A-46DD-BD14-D5F83A3DBA45}" destId="{10411369-9CB8-485A-BC63-28F92CFDCBCA}" srcOrd="0" destOrd="0" presId="urn:microsoft.com/office/officeart/2017/3/layout/DropPinTimeline"/>
    <dgm:cxn modelId="{E309ECF1-E848-4DD7-B61F-314FAC09BCC8}" srcId="{DCD0B37B-43D9-48C3-B9B5-52EED449DE5B}" destId="{2CD0D5F9-0313-4607-84C9-13217383CA32}" srcOrd="1" destOrd="0" parTransId="{9A779A5F-CA0B-4F61-A0E0-416BC5681547}" sibTransId="{9E6E0BA5-DEE6-484C-9EF0-064698ADCDCD}"/>
    <dgm:cxn modelId="{345893F3-DDFE-4042-ADB6-FF858EB64C4A}" type="presOf" srcId="{9E0BFD1E-B119-4DDB-A099-EA7963BF88CC}" destId="{AEBA3485-538D-4603-9FA0-39A9AD29681C}" srcOrd="0" destOrd="0" presId="urn:microsoft.com/office/officeart/2017/3/layout/DropPinTimeline"/>
    <dgm:cxn modelId="{B4D528FB-884B-49A5-9C43-BC1B436F3D94}" srcId="{DCD0B37B-43D9-48C3-B9B5-52EED449DE5B}" destId="{489FD342-5ABE-45C1-9519-D8B2410A65EB}" srcOrd="2" destOrd="0" parTransId="{B9A6E78D-214E-494F-8519-33027FF3D152}" sibTransId="{2E56EE8B-D54F-4B24-B9FD-8A4DBAADDE57}"/>
    <dgm:cxn modelId="{D09A9CB7-30E0-4FFC-BF9D-CE597CBE8CC6}" type="presParOf" srcId="{964572E7-C629-4C67-BE6B-401E4B35CFF7}" destId="{017C85B1-B22C-4780-8C73-5EEB080C0E72}" srcOrd="0" destOrd="0" presId="urn:microsoft.com/office/officeart/2017/3/layout/DropPinTimeline"/>
    <dgm:cxn modelId="{F5526E4A-792E-478F-98E8-0A0ECB9A77B9}" type="presParOf" srcId="{964572E7-C629-4C67-BE6B-401E4B35CFF7}" destId="{2665B074-AA01-4355-9CC5-7A9CAEE5C29C}" srcOrd="1" destOrd="0" presId="urn:microsoft.com/office/officeart/2017/3/layout/DropPinTimeline"/>
    <dgm:cxn modelId="{A4123AFD-F029-42BA-8636-C5E992EAA462}" type="presParOf" srcId="{2665B074-AA01-4355-9CC5-7A9CAEE5C29C}" destId="{182E5811-BE81-4664-9137-FEC9C6897ED7}" srcOrd="0" destOrd="0" presId="urn:microsoft.com/office/officeart/2017/3/layout/DropPinTimeline"/>
    <dgm:cxn modelId="{7105CB12-9DB9-4FA7-A4D6-A16FD8DF3DB3}" type="presParOf" srcId="{182E5811-BE81-4664-9137-FEC9C6897ED7}" destId="{0D69462A-44B3-44DB-BF69-C7A2ED1E82CD}" srcOrd="0" destOrd="0" presId="urn:microsoft.com/office/officeart/2017/3/layout/DropPinTimeline"/>
    <dgm:cxn modelId="{00D0EA8D-3232-4960-A4A6-E03FA08F2022}" type="presParOf" srcId="{182E5811-BE81-4664-9137-FEC9C6897ED7}" destId="{A666434A-7CF2-449A-BAC9-C9D1F09A46B6}" srcOrd="1" destOrd="0" presId="urn:microsoft.com/office/officeart/2017/3/layout/DropPinTimeline"/>
    <dgm:cxn modelId="{D356C667-D7CD-414A-A6CA-1E7FEA9E1FFA}" type="presParOf" srcId="{A666434A-7CF2-449A-BAC9-C9D1F09A46B6}" destId="{A76749C8-2E5D-491A-927E-922F29FE3910}" srcOrd="0" destOrd="0" presId="urn:microsoft.com/office/officeart/2017/3/layout/DropPinTimeline"/>
    <dgm:cxn modelId="{063C914E-D3BB-4F4C-AC25-69A305522F39}" type="presParOf" srcId="{A666434A-7CF2-449A-BAC9-C9D1F09A46B6}" destId="{0E7CE98F-1238-4B43-A2FB-F98931ADC9FA}" srcOrd="1" destOrd="0" presId="urn:microsoft.com/office/officeart/2017/3/layout/DropPinTimeline"/>
    <dgm:cxn modelId="{414D6CE2-68F9-4D1F-B44F-188E23EE0FCE}" type="presParOf" srcId="{182E5811-BE81-4664-9137-FEC9C6897ED7}" destId="{0A8B2146-76C0-4FB4-9A9A-BE5DA7FAA92C}" srcOrd="2" destOrd="0" presId="urn:microsoft.com/office/officeart/2017/3/layout/DropPinTimeline"/>
    <dgm:cxn modelId="{D7CC837B-9621-4AF4-848D-86309242B561}" type="presParOf" srcId="{182E5811-BE81-4664-9137-FEC9C6897ED7}" destId="{D8AF6392-7588-4F9E-9023-528EB54B00AA}" srcOrd="3" destOrd="0" presId="urn:microsoft.com/office/officeart/2017/3/layout/DropPinTimeline"/>
    <dgm:cxn modelId="{395F5042-1CF5-4B9B-BC74-437B937CF67F}" type="presParOf" srcId="{182E5811-BE81-4664-9137-FEC9C6897ED7}" destId="{DE0A484B-FC43-4902-AB39-9AC731A1294C}" srcOrd="4" destOrd="0" presId="urn:microsoft.com/office/officeart/2017/3/layout/DropPinTimeline"/>
    <dgm:cxn modelId="{1B71FCBD-29C1-4943-9A6D-9DA43B61448D}" type="presParOf" srcId="{182E5811-BE81-4664-9137-FEC9C6897ED7}" destId="{278A61E9-8725-4814-8F41-1BE9C87CAA00}" srcOrd="5" destOrd="0" presId="urn:microsoft.com/office/officeart/2017/3/layout/DropPinTimeline"/>
    <dgm:cxn modelId="{F87B1526-ADB3-467D-B14F-0D8EA844DB7B}" type="presParOf" srcId="{2665B074-AA01-4355-9CC5-7A9CAEE5C29C}" destId="{E81E0FF2-7882-4738-A8B9-93AEC709529F}" srcOrd="1" destOrd="0" presId="urn:microsoft.com/office/officeart/2017/3/layout/DropPinTimeline"/>
    <dgm:cxn modelId="{EEE6FD74-46BD-48DC-BAC3-572A42FBFDF4}" type="presParOf" srcId="{2665B074-AA01-4355-9CC5-7A9CAEE5C29C}" destId="{1654B43C-911C-4518-9A20-8EDAB7620D9B}" srcOrd="2" destOrd="0" presId="urn:microsoft.com/office/officeart/2017/3/layout/DropPinTimeline"/>
    <dgm:cxn modelId="{0761E99B-F111-46E0-B2D4-3BE6E2D68B34}" type="presParOf" srcId="{1654B43C-911C-4518-9A20-8EDAB7620D9B}" destId="{0A0C2D0D-9AFB-4016-817D-973DA30DC72B}" srcOrd="0" destOrd="0" presId="urn:microsoft.com/office/officeart/2017/3/layout/DropPinTimeline"/>
    <dgm:cxn modelId="{CCA3E6A0-0ED0-414C-A28C-03F637089D18}" type="presParOf" srcId="{1654B43C-911C-4518-9A20-8EDAB7620D9B}" destId="{28A015D6-30FB-4C29-8B3C-A91A7F7E1D1A}" srcOrd="1" destOrd="0" presId="urn:microsoft.com/office/officeart/2017/3/layout/DropPinTimeline"/>
    <dgm:cxn modelId="{1D3C701E-9966-471B-A932-1A2D775FEE52}" type="presParOf" srcId="{28A015D6-30FB-4C29-8B3C-A91A7F7E1D1A}" destId="{96BA1532-FD3C-4C27-AC8B-77001A5E8AE8}" srcOrd="0" destOrd="0" presId="urn:microsoft.com/office/officeart/2017/3/layout/DropPinTimeline"/>
    <dgm:cxn modelId="{4FE6F85B-544A-4BD8-B86C-3948148CC630}" type="presParOf" srcId="{28A015D6-30FB-4C29-8B3C-A91A7F7E1D1A}" destId="{005C877E-58F1-4B16-866A-70E13C98490F}" srcOrd="1" destOrd="0" presId="urn:microsoft.com/office/officeart/2017/3/layout/DropPinTimeline"/>
    <dgm:cxn modelId="{F42177C8-C8C8-4CDD-879C-1257C620A878}" type="presParOf" srcId="{1654B43C-911C-4518-9A20-8EDAB7620D9B}" destId="{10411369-9CB8-485A-BC63-28F92CFDCBCA}" srcOrd="2" destOrd="0" presId="urn:microsoft.com/office/officeart/2017/3/layout/DropPinTimeline"/>
    <dgm:cxn modelId="{60E61962-77FB-40D1-8883-00611F238036}" type="presParOf" srcId="{1654B43C-911C-4518-9A20-8EDAB7620D9B}" destId="{A822D5F1-7CD0-4433-969D-C9DCE2256BAD}" srcOrd="3" destOrd="0" presId="urn:microsoft.com/office/officeart/2017/3/layout/DropPinTimeline"/>
    <dgm:cxn modelId="{157A19D1-921A-4082-BA65-4751EF7E09C7}" type="presParOf" srcId="{1654B43C-911C-4518-9A20-8EDAB7620D9B}" destId="{23BA4A54-6B19-4642-BE9F-073CD8C31253}" srcOrd="4" destOrd="0" presId="urn:microsoft.com/office/officeart/2017/3/layout/DropPinTimeline"/>
    <dgm:cxn modelId="{3CE240A5-F4CE-462F-9B35-BC2FDD23FEA3}" type="presParOf" srcId="{1654B43C-911C-4518-9A20-8EDAB7620D9B}" destId="{71510D42-C3B2-4A8B-9E6D-D2F6EA76E0C6}" srcOrd="5" destOrd="0" presId="urn:microsoft.com/office/officeart/2017/3/layout/DropPinTimeline"/>
    <dgm:cxn modelId="{804FDB00-451C-4EAA-9E0D-53CB666ED5D3}" type="presParOf" srcId="{2665B074-AA01-4355-9CC5-7A9CAEE5C29C}" destId="{16E75B3A-32E3-4E7A-8A07-362F50EAFE07}" srcOrd="3" destOrd="0" presId="urn:microsoft.com/office/officeart/2017/3/layout/DropPinTimeline"/>
    <dgm:cxn modelId="{1EF0F8DF-FB8C-4BE4-BC06-A20D96AE1084}" type="presParOf" srcId="{2665B074-AA01-4355-9CC5-7A9CAEE5C29C}" destId="{32C772D1-AF2A-4ABF-9417-658D15B5D128}" srcOrd="4" destOrd="0" presId="urn:microsoft.com/office/officeart/2017/3/layout/DropPinTimeline"/>
    <dgm:cxn modelId="{5A4C42E8-D22B-41BE-B532-513A287F1405}" type="presParOf" srcId="{32C772D1-AF2A-4ABF-9417-658D15B5D128}" destId="{815593BD-BFD3-48C0-94BB-FA1BF966FA47}" srcOrd="0" destOrd="0" presId="urn:microsoft.com/office/officeart/2017/3/layout/DropPinTimeline"/>
    <dgm:cxn modelId="{F83E3D79-9340-4E80-B5D7-E318ACFE85E9}" type="presParOf" srcId="{32C772D1-AF2A-4ABF-9417-658D15B5D128}" destId="{CED5608A-DCEB-45E3-B01A-6719B0E4D7A3}" srcOrd="1" destOrd="0" presId="urn:microsoft.com/office/officeart/2017/3/layout/DropPinTimeline"/>
    <dgm:cxn modelId="{A7ABC98D-3D74-48D5-98B1-8C3D33A184A7}" type="presParOf" srcId="{CED5608A-DCEB-45E3-B01A-6719B0E4D7A3}" destId="{59B7BD00-676F-46F2-8A0F-E816F1461C20}" srcOrd="0" destOrd="0" presId="urn:microsoft.com/office/officeart/2017/3/layout/DropPinTimeline"/>
    <dgm:cxn modelId="{986AF1BA-6A35-4356-ABAE-6264A63571C9}" type="presParOf" srcId="{CED5608A-DCEB-45E3-B01A-6719B0E4D7A3}" destId="{1166E25E-E176-4B77-9012-40C0C45AB5CD}" srcOrd="1" destOrd="0" presId="urn:microsoft.com/office/officeart/2017/3/layout/DropPinTimeline"/>
    <dgm:cxn modelId="{35A7F83F-4EEB-41F4-895F-2056ED23D649}" type="presParOf" srcId="{32C772D1-AF2A-4ABF-9417-658D15B5D128}" destId="{0D2A0AE2-F5AF-4231-8A62-2C8A4F38146C}" srcOrd="2" destOrd="0" presId="urn:microsoft.com/office/officeart/2017/3/layout/DropPinTimeline"/>
    <dgm:cxn modelId="{F816295A-8389-4543-B2EE-1F3B32705346}" type="presParOf" srcId="{32C772D1-AF2A-4ABF-9417-658D15B5D128}" destId="{E0CCA543-9A53-4D11-9BCA-2583D4AC5638}" srcOrd="3" destOrd="0" presId="urn:microsoft.com/office/officeart/2017/3/layout/DropPinTimeline"/>
    <dgm:cxn modelId="{9DADE22F-6E91-4CFB-A5C4-5E76D04540E2}" type="presParOf" srcId="{32C772D1-AF2A-4ABF-9417-658D15B5D128}" destId="{83B171B3-0314-47B9-B0EC-CE03AE37A811}" srcOrd="4" destOrd="0" presId="urn:microsoft.com/office/officeart/2017/3/layout/DropPinTimeline"/>
    <dgm:cxn modelId="{A53894EA-87B9-4AE6-A47D-F5F15DAF8B37}" type="presParOf" srcId="{32C772D1-AF2A-4ABF-9417-658D15B5D128}" destId="{F8C6D0C4-E915-4C4E-91F9-F81D2D957A93}" srcOrd="5" destOrd="0" presId="urn:microsoft.com/office/officeart/2017/3/layout/DropPinTimeline"/>
    <dgm:cxn modelId="{7643FB40-630C-4FC1-9CCC-9666CAB199B7}" type="presParOf" srcId="{2665B074-AA01-4355-9CC5-7A9CAEE5C29C}" destId="{243B8878-291C-4E8C-A9DD-39A151299987}" srcOrd="5" destOrd="0" presId="urn:microsoft.com/office/officeart/2017/3/layout/DropPinTimeline"/>
    <dgm:cxn modelId="{0D32C8C2-2BE3-4A56-BF80-2486ADF69D66}" type="presParOf" srcId="{2665B074-AA01-4355-9CC5-7A9CAEE5C29C}" destId="{DC57E2DB-51A1-46FD-8E11-3BFD26558285}" srcOrd="6" destOrd="0" presId="urn:microsoft.com/office/officeart/2017/3/layout/DropPinTimeline"/>
    <dgm:cxn modelId="{3EFF38E6-437C-4451-8D7E-FEA0B4853436}" type="presParOf" srcId="{DC57E2DB-51A1-46FD-8E11-3BFD26558285}" destId="{DA55BF6A-D7F9-4CBE-A328-A464B7EF3C2A}" srcOrd="0" destOrd="0" presId="urn:microsoft.com/office/officeart/2017/3/layout/DropPinTimeline"/>
    <dgm:cxn modelId="{1735DA7E-9180-477D-937D-D48197F99B58}" type="presParOf" srcId="{DC57E2DB-51A1-46FD-8E11-3BFD26558285}" destId="{72A05420-6B25-46F5-B2DB-EACAD7E10449}" srcOrd="1" destOrd="0" presId="urn:microsoft.com/office/officeart/2017/3/layout/DropPinTimeline"/>
    <dgm:cxn modelId="{09102276-3B7F-4FAB-875E-7273B4107E32}" type="presParOf" srcId="{72A05420-6B25-46F5-B2DB-EACAD7E10449}" destId="{303C68B8-8D12-4E41-9820-6CC9EB77D58C}" srcOrd="0" destOrd="0" presId="urn:microsoft.com/office/officeart/2017/3/layout/DropPinTimeline"/>
    <dgm:cxn modelId="{8EFE9074-9DF8-4FAD-8C57-A6266537935F}" type="presParOf" srcId="{72A05420-6B25-46F5-B2DB-EACAD7E10449}" destId="{19B69DD8-FB69-4543-B8BD-5D9DEA2B2D91}" srcOrd="1" destOrd="0" presId="urn:microsoft.com/office/officeart/2017/3/layout/DropPinTimeline"/>
    <dgm:cxn modelId="{F1492ADE-5B28-4676-B6C4-C568487ABCC2}" type="presParOf" srcId="{DC57E2DB-51A1-46FD-8E11-3BFD26558285}" destId="{5BE98216-5ECA-4C31-865F-AC38B866AEC1}" srcOrd="2" destOrd="0" presId="urn:microsoft.com/office/officeart/2017/3/layout/DropPinTimeline"/>
    <dgm:cxn modelId="{55141E8C-395E-469C-93B3-0CA72BCE3FBE}" type="presParOf" srcId="{DC57E2DB-51A1-46FD-8E11-3BFD26558285}" destId="{7025ACD2-4563-4C37-8ABB-D09FD771BFE1}" srcOrd="3" destOrd="0" presId="urn:microsoft.com/office/officeart/2017/3/layout/DropPinTimeline"/>
    <dgm:cxn modelId="{6785950F-6C80-415B-A8B2-A419E428F9F6}" type="presParOf" srcId="{DC57E2DB-51A1-46FD-8E11-3BFD26558285}" destId="{639FDF4B-3E09-4FAB-80E2-C096C1418639}" srcOrd="4" destOrd="0" presId="urn:microsoft.com/office/officeart/2017/3/layout/DropPinTimeline"/>
    <dgm:cxn modelId="{29FA10B4-6459-41AE-B1F4-F932655EAAB2}" type="presParOf" srcId="{DC57E2DB-51A1-46FD-8E11-3BFD26558285}" destId="{4D3E18C2-2538-4588-B4C5-4D2A45CA7FBE}" srcOrd="5" destOrd="0" presId="urn:microsoft.com/office/officeart/2017/3/layout/DropPinTimeline"/>
    <dgm:cxn modelId="{211383CA-4641-4E56-8A70-E7B8078E2CC1}" type="presParOf" srcId="{2665B074-AA01-4355-9CC5-7A9CAEE5C29C}" destId="{36632287-7C17-4EB8-B931-3EAD5F9E8B19}" srcOrd="7" destOrd="0" presId="urn:microsoft.com/office/officeart/2017/3/layout/DropPinTimeline"/>
    <dgm:cxn modelId="{70C38ABB-9E26-419D-A5BA-DFC0591EC096}" type="presParOf" srcId="{2665B074-AA01-4355-9CC5-7A9CAEE5C29C}" destId="{4FA04F1A-EB44-414B-B682-04F050F6A142}" srcOrd="8" destOrd="0" presId="urn:microsoft.com/office/officeart/2017/3/layout/DropPinTimeline"/>
    <dgm:cxn modelId="{A5517CD8-30CC-4213-9E6B-3BF08F5429DF}" type="presParOf" srcId="{4FA04F1A-EB44-414B-B682-04F050F6A142}" destId="{982D912C-A822-45DE-B54F-D75FB32169DC}" srcOrd="0" destOrd="0" presId="urn:microsoft.com/office/officeart/2017/3/layout/DropPinTimeline"/>
    <dgm:cxn modelId="{5691A2C6-1E9F-4EB4-84D9-7B1F7B99D792}" type="presParOf" srcId="{4FA04F1A-EB44-414B-B682-04F050F6A142}" destId="{1FA67140-E042-4572-83EE-A29DE98CAFBF}" srcOrd="1" destOrd="0" presId="urn:microsoft.com/office/officeart/2017/3/layout/DropPinTimeline"/>
    <dgm:cxn modelId="{60719374-6730-4557-A96B-C4AB9E190C5F}" type="presParOf" srcId="{1FA67140-E042-4572-83EE-A29DE98CAFBF}" destId="{1AFD979E-8087-4C68-917B-8A6D73252293}" srcOrd="0" destOrd="0" presId="urn:microsoft.com/office/officeart/2017/3/layout/DropPinTimeline"/>
    <dgm:cxn modelId="{BE333C52-2E55-4C41-9B4A-4BC4964B82E8}" type="presParOf" srcId="{1FA67140-E042-4572-83EE-A29DE98CAFBF}" destId="{8CAEB59A-F596-493F-84AD-912320BEAD07}" srcOrd="1" destOrd="0" presId="urn:microsoft.com/office/officeart/2017/3/layout/DropPinTimeline"/>
    <dgm:cxn modelId="{ED9458DF-2A5F-4A9E-957D-9B51BDE1778A}" type="presParOf" srcId="{4FA04F1A-EB44-414B-B682-04F050F6A142}" destId="{E279ECE8-8E49-4973-A75C-0C959EAB8AD4}" srcOrd="2" destOrd="0" presId="urn:microsoft.com/office/officeart/2017/3/layout/DropPinTimeline"/>
    <dgm:cxn modelId="{6FFDDE62-D839-455A-ADB2-71C733C7BB6C}" type="presParOf" srcId="{4FA04F1A-EB44-414B-B682-04F050F6A142}" destId="{AEBA3485-538D-4603-9FA0-39A9AD29681C}" srcOrd="3" destOrd="0" presId="urn:microsoft.com/office/officeart/2017/3/layout/DropPinTimeline"/>
    <dgm:cxn modelId="{CAD8A8C1-241B-41B0-ACAB-122F795A5289}" type="presParOf" srcId="{4FA04F1A-EB44-414B-B682-04F050F6A142}" destId="{863A8D46-F531-4139-BCE6-A0A4E1254DA6}" srcOrd="4" destOrd="0" presId="urn:microsoft.com/office/officeart/2017/3/layout/DropPinTimeline"/>
    <dgm:cxn modelId="{87AA2FA4-261A-4489-9381-B8AC6B49B146}" type="presParOf" srcId="{4FA04F1A-EB44-414B-B682-04F050F6A142}" destId="{D9253310-37CD-492A-9D79-BE5ED83FB5D3}" srcOrd="5" destOrd="0" presId="urn:microsoft.com/office/officeart/2017/3/layout/DropPinTimeline"/>
    <dgm:cxn modelId="{A8F427A3-5FF5-421B-916F-7A01AEF956A1}" type="presParOf" srcId="{2665B074-AA01-4355-9CC5-7A9CAEE5C29C}" destId="{F939EB73-53AE-4A83-AF82-A8309B4E6125}" srcOrd="9" destOrd="0" presId="urn:microsoft.com/office/officeart/2017/3/layout/DropPinTimeline"/>
    <dgm:cxn modelId="{BF1BACFD-261F-4032-9C79-04CD03329792}" type="presParOf" srcId="{2665B074-AA01-4355-9CC5-7A9CAEE5C29C}" destId="{724C74AC-397C-4701-9FB3-144B19DF7469}" srcOrd="10" destOrd="0" presId="urn:microsoft.com/office/officeart/2017/3/layout/DropPinTimeline"/>
    <dgm:cxn modelId="{B568137F-E138-4FB1-8A92-516F4B93AFA2}" type="presParOf" srcId="{724C74AC-397C-4701-9FB3-144B19DF7469}" destId="{FCDC51AE-B538-43C2-8FF7-8796B52C9DF9}" srcOrd="0" destOrd="0" presId="urn:microsoft.com/office/officeart/2017/3/layout/DropPinTimeline"/>
    <dgm:cxn modelId="{7C226E5D-6EFA-458D-AB2C-6B484A7B0287}" type="presParOf" srcId="{724C74AC-397C-4701-9FB3-144B19DF7469}" destId="{9BBF1634-FD68-49DB-9677-07DFD4792BE5}" srcOrd="1" destOrd="0" presId="urn:microsoft.com/office/officeart/2017/3/layout/DropPinTimeline"/>
    <dgm:cxn modelId="{0F24BE73-BC07-440D-8A73-559D5DE017BA}" type="presParOf" srcId="{9BBF1634-FD68-49DB-9677-07DFD4792BE5}" destId="{98937476-E3E0-420A-884A-32634D438FBB}" srcOrd="0" destOrd="0" presId="urn:microsoft.com/office/officeart/2017/3/layout/DropPinTimeline"/>
    <dgm:cxn modelId="{3AC13344-21CD-4EAE-877D-2403DA7C7B29}" type="presParOf" srcId="{9BBF1634-FD68-49DB-9677-07DFD4792BE5}" destId="{566E4C39-35C7-4EC5-8EFC-050C2765BBF4}" srcOrd="1" destOrd="0" presId="urn:microsoft.com/office/officeart/2017/3/layout/DropPinTimeline"/>
    <dgm:cxn modelId="{B377305F-9E4C-4561-B7C1-3B7E7F7B0CB1}" type="presParOf" srcId="{724C74AC-397C-4701-9FB3-144B19DF7469}" destId="{C9F4A161-69EC-4689-8B09-318EF3586EC8}" srcOrd="2" destOrd="0" presId="urn:microsoft.com/office/officeart/2017/3/layout/DropPinTimeline"/>
    <dgm:cxn modelId="{4025887E-8D9A-45C0-8CCB-A07DE44AD2D3}" type="presParOf" srcId="{724C74AC-397C-4701-9FB3-144B19DF7469}" destId="{FE421DE9-C2E3-45BC-B252-E500EA0C6292}" srcOrd="3" destOrd="0" presId="urn:microsoft.com/office/officeart/2017/3/layout/DropPinTimeline"/>
    <dgm:cxn modelId="{F9B8C565-9FE3-4C58-B590-2C1F660D5691}" type="presParOf" srcId="{724C74AC-397C-4701-9FB3-144B19DF7469}" destId="{D3CC7D61-CE97-4987-867D-D3D6DF24A9D9}" srcOrd="4" destOrd="0" presId="urn:microsoft.com/office/officeart/2017/3/layout/DropPinTimeline"/>
    <dgm:cxn modelId="{1294C4BB-BE29-4734-A062-4D8769BA9834}" type="presParOf" srcId="{724C74AC-397C-4701-9FB3-144B19DF7469}" destId="{4E3EF1D1-63CF-4EB1-9A64-CF8BFE20082A}" srcOrd="5" destOrd="0" presId="urn:microsoft.com/office/officeart/2017/3/layout/DropPinTimeline"/>
    <dgm:cxn modelId="{7594AF0C-6A7D-4C1A-B694-59CCD10D1895}" type="presParOf" srcId="{2665B074-AA01-4355-9CC5-7A9CAEE5C29C}" destId="{86607B91-55D7-4ECB-BF56-F49F99FC9185}" srcOrd="11" destOrd="0" presId="urn:microsoft.com/office/officeart/2017/3/layout/DropPinTimeline"/>
    <dgm:cxn modelId="{6422624F-991C-42CA-AFDE-8820BAD41780}" type="presParOf" srcId="{2665B074-AA01-4355-9CC5-7A9CAEE5C29C}" destId="{809F77BE-8282-4FD6-AB6A-CEBFB53B37ED}" srcOrd="12" destOrd="0" presId="urn:microsoft.com/office/officeart/2017/3/layout/DropPinTimeline"/>
    <dgm:cxn modelId="{71CCF469-62B2-4618-A23B-2FF9191D42DF}" type="presParOf" srcId="{809F77BE-8282-4FD6-AB6A-CEBFB53B37ED}" destId="{609D34E9-2D2F-47F9-9D17-386BB7C8A8BD}" srcOrd="0" destOrd="0" presId="urn:microsoft.com/office/officeart/2017/3/layout/DropPinTimeline"/>
    <dgm:cxn modelId="{622AC6D6-666B-4925-904F-1ECE78210BFD}" type="presParOf" srcId="{809F77BE-8282-4FD6-AB6A-CEBFB53B37ED}" destId="{B37AD665-BEAB-46BD-AD4B-19A5E7E36BFF}" srcOrd="1" destOrd="0" presId="urn:microsoft.com/office/officeart/2017/3/layout/DropPinTimeline"/>
    <dgm:cxn modelId="{D23D15C9-C26C-4D1D-8D14-34DEE218156F}" type="presParOf" srcId="{B37AD665-BEAB-46BD-AD4B-19A5E7E36BFF}" destId="{5616E8AB-F11D-47A6-B30F-BCCDBBEE2378}" srcOrd="0" destOrd="0" presId="urn:microsoft.com/office/officeart/2017/3/layout/DropPinTimeline"/>
    <dgm:cxn modelId="{E180C283-6409-40B9-B023-FADEC20992A0}" type="presParOf" srcId="{B37AD665-BEAB-46BD-AD4B-19A5E7E36BFF}" destId="{87217DC7-66E9-4BF4-A6B8-27133CA82AB7}" srcOrd="1" destOrd="0" presId="urn:microsoft.com/office/officeart/2017/3/layout/DropPinTimeline"/>
    <dgm:cxn modelId="{95F9D6FA-1AF4-4AA9-8A26-BA1D91ECAD42}" type="presParOf" srcId="{809F77BE-8282-4FD6-AB6A-CEBFB53B37ED}" destId="{3A658CCD-27FF-4A9B-A2B2-0B948171A766}" srcOrd="2" destOrd="0" presId="urn:microsoft.com/office/officeart/2017/3/layout/DropPinTimeline"/>
    <dgm:cxn modelId="{055EFFD8-C5BF-4B68-B9CC-E149B6D028D5}" type="presParOf" srcId="{809F77BE-8282-4FD6-AB6A-CEBFB53B37ED}" destId="{96F4A0A2-4F76-45B7-A082-CA32FF5027ED}" srcOrd="3" destOrd="0" presId="urn:microsoft.com/office/officeart/2017/3/layout/DropPinTimeline"/>
    <dgm:cxn modelId="{BAD14875-D90A-4135-B0A1-6FF1AF1E77EE}" type="presParOf" srcId="{809F77BE-8282-4FD6-AB6A-CEBFB53B37ED}" destId="{E455B1B9-6AEF-481E-B3E5-12A92C7CD63F}" srcOrd="4" destOrd="0" presId="urn:microsoft.com/office/officeart/2017/3/layout/DropPinTimeline"/>
    <dgm:cxn modelId="{531ACCAB-3B10-4D9B-9241-FEF8A0D092AA}" type="presParOf" srcId="{809F77BE-8282-4FD6-AB6A-CEBFB53B37ED}" destId="{39952A8D-F9B0-448E-B3EF-B3D4F99E246A}" srcOrd="5" destOrd="0" presId="urn:microsoft.com/office/officeart/2017/3/layout/DropPinTimeline"/>
    <dgm:cxn modelId="{88A0E576-E426-4B4A-882B-359A8128B4B2}" type="presParOf" srcId="{2665B074-AA01-4355-9CC5-7A9CAEE5C29C}" destId="{F0476EC3-2508-47B9-81AA-95544456EDFD}" srcOrd="13" destOrd="0" presId="urn:microsoft.com/office/officeart/2017/3/layout/DropPinTimeline"/>
    <dgm:cxn modelId="{693F4A3E-B963-4306-9526-51AD13D0DDB0}" type="presParOf" srcId="{2665B074-AA01-4355-9CC5-7A9CAEE5C29C}" destId="{1D123DE1-10BD-4F29-82A2-147A22A82CA1}" srcOrd="14" destOrd="0" presId="urn:microsoft.com/office/officeart/2017/3/layout/DropPinTimeline"/>
    <dgm:cxn modelId="{D3EFDC3C-5314-4191-80ED-2DC0EE7C8B27}" type="presParOf" srcId="{1D123DE1-10BD-4F29-82A2-147A22A82CA1}" destId="{0076F9CE-F37E-4929-A260-DF75EA710488}" srcOrd="0" destOrd="0" presId="urn:microsoft.com/office/officeart/2017/3/layout/DropPinTimeline"/>
    <dgm:cxn modelId="{1D055FF7-FC84-4428-8B2A-5094A4D005FC}" type="presParOf" srcId="{1D123DE1-10BD-4F29-82A2-147A22A82CA1}" destId="{34E9F128-2A1A-44FB-ABE8-C94E9BECA48F}" srcOrd="1" destOrd="0" presId="urn:microsoft.com/office/officeart/2017/3/layout/DropPinTimeline"/>
    <dgm:cxn modelId="{7CBE6B6E-B688-4C26-BE37-F1F211EB52FA}" type="presParOf" srcId="{34E9F128-2A1A-44FB-ABE8-C94E9BECA48F}" destId="{5787B2D4-DB00-41D7-94B3-BE3EAF9B9BF2}" srcOrd="0" destOrd="0" presId="urn:microsoft.com/office/officeart/2017/3/layout/DropPinTimeline"/>
    <dgm:cxn modelId="{44824764-244E-4AC1-9603-FCD2CBA1919C}" type="presParOf" srcId="{34E9F128-2A1A-44FB-ABE8-C94E9BECA48F}" destId="{060967C9-6511-4D4C-A5DE-436C66B74A0A}" srcOrd="1" destOrd="0" presId="urn:microsoft.com/office/officeart/2017/3/layout/DropPinTimeline"/>
    <dgm:cxn modelId="{7075E903-20ED-4DAE-BACD-2C11419D7BEA}" type="presParOf" srcId="{1D123DE1-10BD-4F29-82A2-147A22A82CA1}" destId="{826CCC13-0794-4B6D-A5F0-CB4BFC90A2B6}" srcOrd="2" destOrd="0" presId="urn:microsoft.com/office/officeart/2017/3/layout/DropPinTimeline"/>
    <dgm:cxn modelId="{9F106B7F-DF30-4E57-894F-9473DC745C03}" type="presParOf" srcId="{1D123DE1-10BD-4F29-82A2-147A22A82CA1}" destId="{B454145F-33A4-4E62-8836-D2077DA0AFCD}" srcOrd="3" destOrd="0" presId="urn:microsoft.com/office/officeart/2017/3/layout/DropPinTimeline"/>
    <dgm:cxn modelId="{966FCD43-06ED-40E9-AE5C-B93CE35B0EAF}" type="presParOf" srcId="{1D123DE1-10BD-4F29-82A2-147A22A82CA1}" destId="{A99BCB1F-CC84-427B-BA82-5E499BBDB518}" srcOrd="4" destOrd="0" presId="urn:microsoft.com/office/officeart/2017/3/layout/DropPinTimeline"/>
    <dgm:cxn modelId="{338F34DD-452C-4CCA-8C2B-9DA8F2E77EDF}" type="presParOf" srcId="{1D123DE1-10BD-4F29-82A2-147A22A82CA1}" destId="{184CE9C7-34B0-414F-A63E-5C7886E54507}"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60AD45-8B96-414F-AF05-5F9BE53CD6A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519B642-E08A-46E4-AAE7-448196B7031B}">
      <dgm:prSet/>
      <dgm:spPr/>
      <dgm:t>
        <a:bodyPr/>
        <a:lstStyle/>
        <a:p>
          <a:pPr>
            <a:lnSpc>
              <a:spcPct val="100000"/>
            </a:lnSpc>
          </a:pPr>
          <a:r>
            <a:rPr lang="en-US"/>
            <a:t>Campaign launch this fall</a:t>
          </a:r>
        </a:p>
      </dgm:t>
    </dgm:pt>
    <dgm:pt modelId="{0D391A3C-1146-4B5F-871F-4DC299F2C8DB}" type="parTrans" cxnId="{C58767A4-F9C2-45A6-A775-F33DFF9E4F45}">
      <dgm:prSet/>
      <dgm:spPr/>
      <dgm:t>
        <a:bodyPr/>
        <a:lstStyle/>
        <a:p>
          <a:endParaRPr lang="en-US"/>
        </a:p>
      </dgm:t>
    </dgm:pt>
    <dgm:pt modelId="{ECF8D320-3F4A-4DBA-B410-4DE2B306B7D4}" type="sibTrans" cxnId="{C58767A4-F9C2-45A6-A775-F33DFF9E4F45}">
      <dgm:prSet/>
      <dgm:spPr/>
      <dgm:t>
        <a:bodyPr/>
        <a:lstStyle/>
        <a:p>
          <a:endParaRPr lang="en-US"/>
        </a:p>
      </dgm:t>
    </dgm:pt>
    <dgm:pt modelId="{ED654E03-EF83-4382-882A-7FF145FC0931}">
      <dgm:prSet/>
      <dgm:spPr/>
      <dgm:t>
        <a:bodyPr/>
        <a:lstStyle/>
        <a:p>
          <a:pPr>
            <a:lnSpc>
              <a:spcPct val="100000"/>
            </a:lnSpc>
          </a:pPr>
          <a:r>
            <a:rPr lang="en-US"/>
            <a:t>Governor's proposed budget</a:t>
          </a:r>
        </a:p>
      </dgm:t>
    </dgm:pt>
    <dgm:pt modelId="{8380CF9E-3EB5-4D7E-9488-7EA021E94F36}" type="parTrans" cxnId="{A8FA6CE0-9451-4D0D-9C34-9EDF81E692AB}">
      <dgm:prSet/>
      <dgm:spPr/>
      <dgm:t>
        <a:bodyPr/>
        <a:lstStyle/>
        <a:p>
          <a:endParaRPr lang="en-US"/>
        </a:p>
      </dgm:t>
    </dgm:pt>
    <dgm:pt modelId="{C5776BE1-9185-4751-94F7-65215251A1B8}" type="sibTrans" cxnId="{A8FA6CE0-9451-4D0D-9C34-9EDF81E692AB}">
      <dgm:prSet/>
      <dgm:spPr/>
      <dgm:t>
        <a:bodyPr/>
        <a:lstStyle/>
        <a:p>
          <a:endParaRPr lang="en-US"/>
        </a:p>
      </dgm:t>
    </dgm:pt>
    <dgm:pt modelId="{8647E761-2234-4684-ACCD-E3105AB43033}">
      <dgm:prSet/>
      <dgm:spPr/>
      <dgm:t>
        <a:bodyPr/>
        <a:lstStyle/>
        <a:p>
          <a:pPr>
            <a:lnSpc>
              <a:spcPct val="100000"/>
            </a:lnSpc>
          </a:pPr>
          <a:r>
            <a:rPr lang="en-US" dirty="0"/>
            <a:t>Onward to General Assembly session</a:t>
          </a:r>
        </a:p>
      </dgm:t>
    </dgm:pt>
    <dgm:pt modelId="{A84C8AC9-B943-4493-A7C2-63393213BBB1}" type="parTrans" cxnId="{E087750A-F870-4044-8367-9072ACBBAE74}">
      <dgm:prSet/>
      <dgm:spPr/>
      <dgm:t>
        <a:bodyPr/>
        <a:lstStyle/>
        <a:p>
          <a:endParaRPr lang="en-US"/>
        </a:p>
      </dgm:t>
    </dgm:pt>
    <dgm:pt modelId="{8531C652-0530-4230-991A-80953E2DFE2D}" type="sibTrans" cxnId="{E087750A-F870-4044-8367-9072ACBBAE74}">
      <dgm:prSet/>
      <dgm:spPr/>
      <dgm:t>
        <a:bodyPr/>
        <a:lstStyle/>
        <a:p>
          <a:endParaRPr lang="en-US"/>
        </a:p>
      </dgm:t>
    </dgm:pt>
    <dgm:pt modelId="{BCD1F226-3B4A-4A40-B65C-CF61A8097384}" type="pres">
      <dgm:prSet presAssocID="{0B60AD45-8B96-414F-AF05-5F9BE53CD6AD}" presName="root" presStyleCnt="0">
        <dgm:presLayoutVars>
          <dgm:dir/>
          <dgm:resizeHandles val="exact"/>
        </dgm:presLayoutVars>
      </dgm:prSet>
      <dgm:spPr/>
    </dgm:pt>
    <dgm:pt modelId="{BC57E130-E037-456B-8796-A24451A79014}" type="pres">
      <dgm:prSet presAssocID="{C519B642-E08A-46E4-AAE7-448196B7031B}" presName="compNode" presStyleCnt="0"/>
      <dgm:spPr/>
    </dgm:pt>
    <dgm:pt modelId="{BD731441-7ADB-4779-BB96-F826F0CA6E03}" type="pres">
      <dgm:prSet presAssocID="{C519B642-E08A-46E4-AAE7-448196B703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af"/>
        </a:ext>
      </dgm:extLst>
    </dgm:pt>
    <dgm:pt modelId="{13D978AF-F7A5-4FB6-A202-0AC793657165}" type="pres">
      <dgm:prSet presAssocID="{C519B642-E08A-46E4-AAE7-448196B7031B}" presName="spaceRect" presStyleCnt="0"/>
      <dgm:spPr/>
    </dgm:pt>
    <dgm:pt modelId="{44222393-48D1-49EA-87AC-88ED58EE3A8D}" type="pres">
      <dgm:prSet presAssocID="{C519B642-E08A-46E4-AAE7-448196B7031B}" presName="textRect" presStyleLbl="revTx" presStyleIdx="0" presStyleCnt="3">
        <dgm:presLayoutVars>
          <dgm:chMax val="1"/>
          <dgm:chPref val="1"/>
        </dgm:presLayoutVars>
      </dgm:prSet>
      <dgm:spPr/>
    </dgm:pt>
    <dgm:pt modelId="{5CFCBC2D-3483-48DE-BD86-1D84824C27EA}" type="pres">
      <dgm:prSet presAssocID="{ECF8D320-3F4A-4DBA-B410-4DE2B306B7D4}" presName="sibTrans" presStyleCnt="0"/>
      <dgm:spPr/>
    </dgm:pt>
    <dgm:pt modelId="{8AEF74E8-604A-415B-B1F8-D8723DE16509}" type="pres">
      <dgm:prSet presAssocID="{ED654E03-EF83-4382-882A-7FF145FC0931}" presName="compNode" presStyleCnt="0"/>
      <dgm:spPr/>
    </dgm:pt>
    <dgm:pt modelId="{ECD3E840-9A08-4E06-9D5E-F6D15017312D}" type="pres">
      <dgm:prSet presAssocID="{ED654E03-EF83-4382-882A-7FF145FC09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A0492309-CEB3-479D-8E44-60E793042B08}" type="pres">
      <dgm:prSet presAssocID="{ED654E03-EF83-4382-882A-7FF145FC0931}" presName="spaceRect" presStyleCnt="0"/>
      <dgm:spPr/>
    </dgm:pt>
    <dgm:pt modelId="{0FE4E598-8F1B-4A06-85E5-4377B9A52E8D}" type="pres">
      <dgm:prSet presAssocID="{ED654E03-EF83-4382-882A-7FF145FC0931}" presName="textRect" presStyleLbl="revTx" presStyleIdx="1" presStyleCnt="3">
        <dgm:presLayoutVars>
          <dgm:chMax val="1"/>
          <dgm:chPref val="1"/>
        </dgm:presLayoutVars>
      </dgm:prSet>
      <dgm:spPr/>
    </dgm:pt>
    <dgm:pt modelId="{BDBCFFCB-9435-4A1E-817B-26C3C0671D36}" type="pres">
      <dgm:prSet presAssocID="{C5776BE1-9185-4751-94F7-65215251A1B8}" presName="sibTrans" presStyleCnt="0"/>
      <dgm:spPr/>
    </dgm:pt>
    <dgm:pt modelId="{E5617443-9670-442E-B0E7-263940075079}" type="pres">
      <dgm:prSet presAssocID="{8647E761-2234-4684-ACCD-E3105AB43033}" presName="compNode" presStyleCnt="0"/>
      <dgm:spPr/>
    </dgm:pt>
    <dgm:pt modelId="{FDB2389F-929F-4EDE-9671-445B942423C4}" type="pres">
      <dgm:prSet presAssocID="{8647E761-2234-4684-ACCD-E3105AB430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13CD27F0-D8A4-4990-8E5D-32939B8ACF19}" type="pres">
      <dgm:prSet presAssocID="{8647E761-2234-4684-ACCD-E3105AB43033}" presName="spaceRect" presStyleCnt="0"/>
      <dgm:spPr/>
    </dgm:pt>
    <dgm:pt modelId="{B148C24B-F8B3-4C9C-8B8F-972FF44D06AA}" type="pres">
      <dgm:prSet presAssocID="{8647E761-2234-4684-ACCD-E3105AB43033}" presName="textRect" presStyleLbl="revTx" presStyleIdx="2" presStyleCnt="3">
        <dgm:presLayoutVars>
          <dgm:chMax val="1"/>
          <dgm:chPref val="1"/>
        </dgm:presLayoutVars>
      </dgm:prSet>
      <dgm:spPr/>
    </dgm:pt>
  </dgm:ptLst>
  <dgm:cxnLst>
    <dgm:cxn modelId="{E087750A-F870-4044-8367-9072ACBBAE74}" srcId="{0B60AD45-8B96-414F-AF05-5F9BE53CD6AD}" destId="{8647E761-2234-4684-ACCD-E3105AB43033}" srcOrd="2" destOrd="0" parTransId="{A84C8AC9-B943-4493-A7C2-63393213BBB1}" sibTransId="{8531C652-0530-4230-991A-80953E2DFE2D}"/>
    <dgm:cxn modelId="{C169CC34-EB22-4129-A669-AC9B1CDC5FB6}" type="presOf" srcId="{C519B642-E08A-46E4-AAE7-448196B7031B}" destId="{44222393-48D1-49EA-87AC-88ED58EE3A8D}" srcOrd="0" destOrd="0" presId="urn:microsoft.com/office/officeart/2018/2/layout/IconLabelList"/>
    <dgm:cxn modelId="{C58767A4-F9C2-45A6-A775-F33DFF9E4F45}" srcId="{0B60AD45-8B96-414F-AF05-5F9BE53CD6AD}" destId="{C519B642-E08A-46E4-AAE7-448196B7031B}" srcOrd="0" destOrd="0" parTransId="{0D391A3C-1146-4B5F-871F-4DC299F2C8DB}" sibTransId="{ECF8D320-3F4A-4DBA-B410-4DE2B306B7D4}"/>
    <dgm:cxn modelId="{97F9EBAB-523B-4533-8998-EFB9A9572EE5}" type="presOf" srcId="{0B60AD45-8B96-414F-AF05-5F9BE53CD6AD}" destId="{BCD1F226-3B4A-4A40-B65C-CF61A8097384}" srcOrd="0" destOrd="0" presId="urn:microsoft.com/office/officeart/2018/2/layout/IconLabelList"/>
    <dgm:cxn modelId="{455C7AD2-B47F-4BD6-A3EB-ADBC07A76C46}" type="presOf" srcId="{8647E761-2234-4684-ACCD-E3105AB43033}" destId="{B148C24B-F8B3-4C9C-8B8F-972FF44D06AA}" srcOrd="0" destOrd="0" presId="urn:microsoft.com/office/officeart/2018/2/layout/IconLabelList"/>
    <dgm:cxn modelId="{A8FA6CE0-9451-4D0D-9C34-9EDF81E692AB}" srcId="{0B60AD45-8B96-414F-AF05-5F9BE53CD6AD}" destId="{ED654E03-EF83-4382-882A-7FF145FC0931}" srcOrd="1" destOrd="0" parTransId="{8380CF9E-3EB5-4D7E-9488-7EA021E94F36}" sibTransId="{C5776BE1-9185-4751-94F7-65215251A1B8}"/>
    <dgm:cxn modelId="{8EBF2FFA-5EDA-4485-AC88-187EEEB8E9CC}" type="presOf" srcId="{ED654E03-EF83-4382-882A-7FF145FC0931}" destId="{0FE4E598-8F1B-4A06-85E5-4377B9A52E8D}" srcOrd="0" destOrd="0" presId="urn:microsoft.com/office/officeart/2018/2/layout/IconLabelList"/>
    <dgm:cxn modelId="{1E6A608C-93CE-4649-AF05-6242B5B428E5}" type="presParOf" srcId="{BCD1F226-3B4A-4A40-B65C-CF61A8097384}" destId="{BC57E130-E037-456B-8796-A24451A79014}" srcOrd="0" destOrd="0" presId="urn:microsoft.com/office/officeart/2018/2/layout/IconLabelList"/>
    <dgm:cxn modelId="{F5ED5895-ED4C-49D0-BE89-5BB623F60782}" type="presParOf" srcId="{BC57E130-E037-456B-8796-A24451A79014}" destId="{BD731441-7ADB-4779-BB96-F826F0CA6E03}" srcOrd="0" destOrd="0" presId="urn:microsoft.com/office/officeart/2018/2/layout/IconLabelList"/>
    <dgm:cxn modelId="{A17E168B-5F86-4492-BF46-39922F1167D0}" type="presParOf" srcId="{BC57E130-E037-456B-8796-A24451A79014}" destId="{13D978AF-F7A5-4FB6-A202-0AC793657165}" srcOrd="1" destOrd="0" presId="urn:microsoft.com/office/officeart/2018/2/layout/IconLabelList"/>
    <dgm:cxn modelId="{F5321DA4-EB1D-4172-896E-AEF3A275A4FB}" type="presParOf" srcId="{BC57E130-E037-456B-8796-A24451A79014}" destId="{44222393-48D1-49EA-87AC-88ED58EE3A8D}" srcOrd="2" destOrd="0" presId="urn:microsoft.com/office/officeart/2018/2/layout/IconLabelList"/>
    <dgm:cxn modelId="{51DA3764-6B83-4D6B-8292-06575D667D2F}" type="presParOf" srcId="{BCD1F226-3B4A-4A40-B65C-CF61A8097384}" destId="{5CFCBC2D-3483-48DE-BD86-1D84824C27EA}" srcOrd="1" destOrd="0" presId="urn:microsoft.com/office/officeart/2018/2/layout/IconLabelList"/>
    <dgm:cxn modelId="{BE336A58-6F71-441E-BA8F-CD7EAE0C01DE}" type="presParOf" srcId="{BCD1F226-3B4A-4A40-B65C-CF61A8097384}" destId="{8AEF74E8-604A-415B-B1F8-D8723DE16509}" srcOrd="2" destOrd="0" presId="urn:microsoft.com/office/officeart/2018/2/layout/IconLabelList"/>
    <dgm:cxn modelId="{C18AA90D-5EF6-4912-A3B2-13CDEFF05EA4}" type="presParOf" srcId="{8AEF74E8-604A-415B-B1F8-D8723DE16509}" destId="{ECD3E840-9A08-4E06-9D5E-F6D15017312D}" srcOrd="0" destOrd="0" presId="urn:microsoft.com/office/officeart/2018/2/layout/IconLabelList"/>
    <dgm:cxn modelId="{A620BD22-6B16-4640-9C59-3A6603C121EE}" type="presParOf" srcId="{8AEF74E8-604A-415B-B1F8-D8723DE16509}" destId="{A0492309-CEB3-479D-8E44-60E793042B08}" srcOrd="1" destOrd="0" presId="urn:microsoft.com/office/officeart/2018/2/layout/IconLabelList"/>
    <dgm:cxn modelId="{D750200E-C09D-4A82-957A-5FEA66C33A7B}" type="presParOf" srcId="{8AEF74E8-604A-415B-B1F8-D8723DE16509}" destId="{0FE4E598-8F1B-4A06-85E5-4377B9A52E8D}" srcOrd="2" destOrd="0" presId="urn:microsoft.com/office/officeart/2018/2/layout/IconLabelList"/>
    <dgm:cxn modelId="{90F31382-2D41-4960-BB61-2AE52B599DAE}" type="presParOf" srcId="{BCD1F226-3B4A-4A40-B65C-CF61A8097384}" destId="{BDBCFFCB-9435-4A1E-817B-26C3C0671D36}" srcOrd="3" destOrd="0" presId="urn:microsoft.com/office/officeart/2018/2/layout/IconLabelList"/>
    <dgm:cxn modelId="{16EA1988-E57D-4CAB-AFE2-10F7980B8612}" type="presParOf" srcId="{BCD1F226-3B4A-4A40-B65C-CF61A8097384}" destId="{E5617443-9670-442E-B0E7-263940075079}" srcOrd="4" destOrd="0" presId="urn:microsoft.com/office/officeart/2018/2/layout/IconLabelList"/>
    <dgm:cxn modelId="{7F813173-408F-4CD0-AC0B-6D8EDD338B18}" type="presParOf" srcId="{E5617443-9670-442E-B0E7-263940075079}" destId="{FDB2389F-929F-4EDE-9671-445B942423C4}" srcOrd="0" destOrd="0" presId="urn:microsoft.com/office/officeart/2018/2/layout/IconLabelList"/>
    <dgm:cxn modelId="{FDC5585A-A9A1-4C38-8B22-2368AD2BF0A2}" type="presParOf" srcId="{E5617443-9670-442E-B0E7-263940075079}" destId="{13CD27F0-D8A4-4990-8E5D-32939B8ACF19}" srcOrd="1" destOrd="0" presId="urn:microsoft.com/office/officeart/2018/2/layout/IconLabelList"/>
    <dgm:cxn modelId="{68AD99E3-2E54-489F-880C-D4F4ED819E49}" type="presParOf" srcId="{E5617443-9670-442E-B0E7-263940075079}" destId="{B148C24B-F8B3-4C9C-8B8F-972FF44D06A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7C3947-7951-4981-B942-657364EEEA0A}"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2ACCD3EF-E289-4B40-84AD-2270B0FD3B16}">
      <dgm:prSet/>
      <dgm:spPr/>
      <dgm:t>
        <a:bodyPr/>
        <a:lstStyle/>
        <a:p>
          <a:r>
            <a:rPr lang="en-US" dirty="0"/>
            <a:t>Join our campaign coalition</a:t>
          </a:r>
        </a:p>
      </dgm:t>
    </dgm:pt>
    <dgm:pt modelId="{B6602617-D70E-422B-BB18-A9821F9412CA}" type="parTrans" cxnId="{1038A9CB-FCC4-4EA2-91B4-355C40FFF8A6}">
      <dgm:prSet/>
      <dgm:spPr/>
      <dgm:t>
        <a:bodyPr/>
        <a:lstStyle/>
        <a:p>
          <a:endParaRPr lang="en-US"/>
        </a:p>
      </dgm:t>
    </dgm:pt>
    <dgm:pt modelId="{50CF8F8E-C13F-4EE1-8E7E-D49EAD67D232}" type="sibTrans" cxnId="{1038A9CB-FCC4-4EA2-91B4-355C40FFF8A6}">
      <dgm:prSet/>
      <dgm:spPr/>
      <dgm:t>
        <a:bodyPr/>
        <a:lstStyle/>
        <a:p>
          <a:endParaRPr lang="en-US"/>
        </a:p>
      </dgm:t>
    </dgm:pt>
    <dgm:pt modelId="{6B9C660C-355A-4752-9487-0F98F678759B}">
      <dgm:prSet/>
      <dgm:spPr/>
      <dgm:t>
        <a:bodyPr/>
        <a:lstStyle/>
        <a:p>
          <a:r>
            <a:rPr lang="en-US" dirty="0"/>
            <a:t>Personal stories</a:t>
          </a:r>
        </a:p>
      </dgm:t>
    </dgm:pt>
    <dgm:pt modelId="{3E21ACBD-006A-4CCD-A4BC-64E3D24194BF}" type="parTrans" cxnId="{9834DF0C-22B2-4A32-AAD1-AE480AD91D73}">
      <dgm:prSet/>
      <dgm:spPr/>
      <dgm:t>
        <a:bodyPr/>
        <a:lstStyle/>
        <a:p>
          <a:endParaRPr lang="en-US"/>
        </a:p>
      </dgm:t>
    </dgm:pt>
    <dgm:pt modelId="{33485B7B-7C1E-4F17-8407-00C0C7FD046C}" type="sibTrans" cxnId="{9834DF0C-22B2-4A32-AAD1-AE480AD91D73}">
      <dgm:prSet/>
      <dgm:spPr/>
      <dgm:t>
        <a:bodyPr/>
        <a:lstStyle/>
        <a:p>
          <a:endParaRPr lang="en-US"/>
        </a:p>
      </dgm:t>
    </dgm:pt>
    <dgm:pt modelId="{7D03114F-038D-4672-B380-8C1D6603142A}">
      <dgm:prSet/>
      <dgm:spPr/>
      <dgm:t>
        <a:bodyPr/>
        <a:lstStyle/>
        <a:p>
          <a:r>
            <a:rPr lang="en-US" dirty="0"/>
            <a:t>Legislative strategy and </a:t>
          </a:r>
          <a:r>
            <a:rPr lang="en-US" dirty="0">
              <a:latin typeface="Arial" panose="020B0604020202020204"/>
            </a:rPr>
            <a:t>engagement</a:t>
          </a:r>
          <a:endParaRPr lang="en-US" dirty="0"/>
        </a:p>
      </dgm:t>
    </dgm:pt>
    <dgm:pt modelId="{E212B2DB-7BA0-4C23-8135-8AC9E55F31A4}" type="parTrans" cxnId="{C4291370-6BE7-4C93-9D99-F144C0EA6691}">
      <dgm:prSet/>
      <dgm:spPr/>
      <dgm:t>
        <a:bodyPr/>
        <a:lstStyle/>
        <a:p>
          <a:endParaRPr lang="en-US"/>
        </a:p>
      </dgm:t>
    </dgm:pt>
    <dgm:pt modelId="{0237F9BA-B3B4-4A14-ADB9-038AA1F078EE}" type="sibTrans" cxnId="{C4291370-6BE7-4C93-9D99-F144C0EA6691}">
      <dgm:prSet/>
      <dgm:spPr/>
      <dgm:t>
        <a:bodyPr/>
        <a:lstStyle/>
        <a:p>
          <a:endParaRPr lang="en-US"/>
        </a:p>
      </dgm:t>
    </dgm:pt>
    <dgm:pt modelId="{C1763F43-F670-4452-AC49-1E056B19E1DE}">
      <dgm:prSet/>
      <dgm:spPr/>
      <dgm:t>
        <a:bodyPr/>
        <a:lstStyle/>
        <a:p>
          <a:r>
            <a:rPr lang="en-US" dirty="0"/>
            <a:t>Public engagement and media support</a:t>
          </a:r>
        </a:p>
      </dgm:t>
    </dgm:pt>
    <dgm:pt modelId="{78736CD4-5695-4072-BCD7-3B9F9621304E}" type="parTrans" cxnId="{DBC8FE89-220D-466B-8466-A812D531C992}">
      <dgm:prSet/>
      <dgm:spPr/>
      <dgm:t>
        <a:bodyPr/>
        <a:lstStyle/>
        <a:p>
          <a:endParaRPr lang="en-US"/>
        </a:p>
      </dgm:t>
    </dgm:pt>
    <dgm:pt modelId="{6A60EAB8-6865-48E5-9639-59577BB22E1C}" type="sibTrans" cxnId="{DBC8FE89-220D-466B-8466-A812D531C992}">
      <dgm:prSet/>
      <dgm:spPr/>
      <dgm:t>
        <a:bodyPr/>
        <a:lstStyle/>
        <a:p>
          <a:endParaRPr lang="en-US"/>
        </a:p>
      </dgm:t>
    </dgm:pt>
    <dgm:pt modelId="{2E03DAC7-0717-49E5-9854-BB547DB4E5BB}" type="pres">
      <dgm:prSet presAssocID="{AA7C3947-7951-4981-B942-657364EEEA0A}" presName="matrix" presStyleCnt="0">
        <dgm:presLayoutVars>
          <dgm:chMax val="1"/>
          <dgm:dir/>
          <dgm:resizeHandles val="exact"/>
        </dgm:presLayoutVars>
      </dgm:prSet>
      <dgm:spPr/>
    </dgm:pt>
    <dgm:pt modelId="{FB3BF733-C05B-4E01-9C91-1A016FD984BB}" type="pres">
      <dgm:prSet presAssocID="{AA7C3947-7951-4981-B942-657364EEEA0A}" presName="diamond" presStyleLbl="bgShp" presStyleIdx="0" presStyleCnt="1"/>
      <dgm:spPr/>
    </dgm:pt>
    <dgm:pt modelId="{D04FDB8E-5A51-4699-9617-A37811CEA85C}" type="pres">
      <dgm:prSet presAssocID="{AA7C3947-7951-4981-B942-657364EEEA0A}" presName="quad1" presStyleLbl="node1" presStyleIdx="0" presStyleCnt="4">
        <dgm:presLayoutVars>
          <dgm:chMax val="0"/>
          <dgm:chPref val="0"/>
          <dgm:bulletEnabled val="1"/>
        </dgm:presLayoutVars>
      </dgm:prSet>
      <dgm:spPr/>
    </dgm:pt>
    <dgm:pt modelId="{3421A639-A891-4657-845A-817E6E268C7F}" type="pres">
      <dgm:prSet presAssocID="{AA7C3947-7951-4981-B942-657364EEEA0A}" presName="quad2" presStyleLbl="node1" presStyleIdx="1" presStyleCnt="4">
        <dgm:presLayoutVars>
          <dgm:chMax val="0"/>
          <dgm:chPref val="0"/>
          <dgm:bulletEnabled val="1"/>
        </dgm:presLayoutVars>
      </dgm:prSet>
      <dgm:spPr/>
    </dgm:pt>
    <dgm:pt modelId="{F51F1E83-3752-462C-8FAB-397E2D57FC94}" type="pres">
      <dgm:prSet presAssocID="{AA7C3947-7951-4981-B942-657364EEEA0A}" presName="quad3" presStyleLbl="node1" presStyleIdx="2" presStyleCnt="4">
        <dgm:presLayoutVars>
          <dgm:chMax val="0"/>
          <dgm:chPref val="0"/>
          <dgm:bulletEnabled val="1"/>
        </dgm:presLayoutVars>
      </dgm:prSet>
      <dgm:spPr/>
    </dgm:pt>
    <dgm:pt modelId="{5C543DF3-6337-4B19-857D-9EFCBFF61D13}" type="pres">
      <dgm:prSet presAssocID="{AA7C3947-7951-4981-B942-657364EEEA0A}" presName="quad4" presStyleLbl="node1" presStyleIdx="3" presStyleCnt="4">
        <dgm:presLayoutVars>
          <dgm:chMax val="0"/>
          <dgm:chPref val="0"/>
          <dgm:bulletEnabled val="1"/>
        </dgm:presLayoutVars>
      </dgm:prSet>
      <dgm:spPr/>
    </dgm:pt>
  </dgm:ptLst>
  <dgm:cxnLst>
    <dgm:cxn modelId="{9834DF0C-22B2-4A32-AAD1-AE480AD91D73}" srcId="{AA7C3947-7951-4981-B942-657364EEEA0A}" destId="{6B9C660C-355A-4752-9487-0F98F678759B}" srcOrd="1" destOrd="0" parTransId="{3E21ACBD-006A-4CCD-A4BC-64E3D24194BF}" sibTransId="{33485B7B-7C1E-4F17-8407-00C0C7FD046C}"/>
    <dgm:cxn modelId="{F300441D-38C1-4590-9F08-C6015F7FEE06}" type="presOf" srcId="{6B9C660C-355A-4752-9487-0F98F678759B}" destId="{3421A639-A891-4657-845A-817E6E268C7F}" srcOrd="0" destOrd="0" presId="urn:microsoft.com/office/officeart/2005/8/layout/matrix3"/>
    <dgm:cxn modelId="{C4291370-6BE7-4C93-9D99-F144C0EA6691}" srcId="{AA7C3947-7951-4981-B942-657364EEEA0A}" destId="{7D03114F-038D-4672-B380-8C1D6603142A}" srcOrd="2" destOrd="0" parTransId="{E212B2DB-7BA0-4C23-8135-8AC9E55F31A4}" sibTransId="{0237F9BA-B3B4-4A14-ADB9-038AA1F078EE}"/>
    <dgm:cxn modelId="{89328D55-E8E3-4A2D-A183-1E5985A9A412}" type="presOf" srcId="{7D03114F-038D-4672-B380-8C1D6603142A}" destId="{F51F1E83-3752-462C-8FAB-397E2D57FC94}" srcOrd="0" destOrd="0" presId="urn:microsoft.com/office/officeart/2005/8/layout/matrix3"/>
    <dgm:cxn modelId="{06664457-DCDC-41BF-9C9C-4D6D6D204673}" type="presOf" srcId="{2ACCD3EF-E289-4B40-84AD-2270B0FD3B16}" destId="{D04FDB8E-5A51-4699-9617-A37811CEA85C}" srcOrd="0" destOrd="0" presId="urn:microsoft.com/office/officeart/2005/8/layout/matrix3"/>
    <dgm:cxn modelId="{DBC8FE89-220D-466B-8466-A812D531C992}" srcId="{AA7C3947-7951-4981-B942-657364EEEA0A}" destId="{C1763F43-F670-4452-AC49-1E056B19E1DE}" srcOrd="3" destOrd="0" parTransId="{78736CD4-5695-4072-BCD7-3B9F9621304E}" sibTransId="{6A60EAB8-6865-48E5-9639-59577BB22E1C}"/>
    <dgm:cxn modelId="{1038A9CB-FCC4-4EA2-91B4-355C40FFF8A6}" srcId="{AA7C3947-7951-4981-B942-657364EEEA0A}" destId="{2ACCD3EF-E289-4B40-84AD-2270B0FD3B16}" srcOrd="0" destOrd="0" parTransId="{B6602617-D70E-422B-BB18-A9821F9412CA}" sibTransId="{50CF8F8E-C13F-4EE1-8E7E-D49EAD67D232}"/>
    <dgm:cxn modelId="{3ADAADDF-E6B6-471A-8F81-A7B609E26CE1}" type="presOf" srcId="{AA7C3947-7951-4981-B942-657364EEEA0A}" destId="{2E03DAC7-0717-49E5-9854-BB547DB4E5BB}" srcOrd="0" destOrd="0" presId="urn:microsoft.com/office/officeart/2005/8/layout/matrix3"/>
    <dgm:cxn modelId="{7AAD38F0-C152-435F-BE61-4C4B31D12E56}" type="presOf" srcId="{C1763F43-F670-4452-AC49-1E056B19E1DE}" destId="{5C543DF3-6337-4B19-857D-9EFCBFF61D13}" srcOrd="0" destOrd="0" presId="urn:microsoft.com/office/officeart/2005/8/layout/matrix3"/>
    <dgm:cxn modelId="{6B2A5C17-24B4-4658-86B3-A39FA6CD3C9E}" type="presParOf" srcId="{2E03DAC7-0717-49E5-9854-BB547DB4E5BB}" destId="{FB3BF733-C05B-4E01-9C91-1A016FD984BB}" srcOrd="0" destOrd="0" presId="urn:microsoft.com/office/officeart/2005/8/layout/matrix3"/>
    <dgm:cxn modelId="{25D59713-5016-48FA-831B-99299F3C5C46}" type="presParOf" srcId="{2E03DAC7-0717-49E5-9854-BB547DB4E5BB}" destId="{D04FDB8E-5A51-4699-9617-A37811CEA85C}" srcOrd="1" destOrd="0" presId="urn:microsoft.com/office/officeart/2005/8/layout/matrix3"/>
    <dgm:cxn modelId="{BAB2F3FF-DF33-48BB-9C53-F6631451272C}" type="presParOf" srcId="{2E03DAC7-0717-49E5-9854-BB547DB4E5BB}" destId="{3421A639-A891-4657-845A-817E6E268C7F}" srcOrd="2" destOrd="0" presId="urn:microsoft.com/office/officeart/2005/8/layout/matrix3"/>
    <dgm:cxn modelId="{E037EB77-5B41-459B-9935-8029232871A9}" type="presParOf" srcId="{2E03DAC7-0717-49E5-9854-BB547DB4E5BB}" destId="{F51F1E83-3752-462C-8FAB-397E2D57FC94}" srcOrd="3" destOrd="0" presId="urn:microsoft.com/office/officeart/2005/8/layout/matrix3"/>
    <dgm:cxn modelId="{6E82378F-6ACA-48E7-A589-DFE5B8EEFB2D}" type="presParOf" srcId="{2E03DAC7-0717-49E5-9854-BB547DB4E5BB}" destId="{5C543DF3-6337-4B19-857D-9EFCBFF61D1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52C528-974C-4DA3-A982-40714ECADD1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2F321B8-4A26-4DE6-B9A1-C85B9DFFF94D}">
      <dgm:prSet/>
      <dgm:spPr/>
      <dgm:t>
        <a:bodyPr/>
        <a:lstStyle/>
        <a:p>
          <a:r>
            <a:rPr lang="en-US" dirty="0"/>
            <a:t>Aggregate measures of per-pupil spending are positively associated with improved or higher student outcomes</a:t>
          </a:r>
        </a:p>
      </dgm:t>
    </dgm:pt>
    <dgm:pt modelId="{230DE4A5-C4DA-4A91-A746-FF7FB67C47C9}" type="parTrans" cxnId="{78B6BEB2-5798-4AC4-A63C-B2E7B9B33525}">
      <dgm:prSet/>
      <dgm:spPr/>
      <dgm:t>
        <a:bodyPr/>
        <a:lstStyle/>
        <a:p>
          <a:endParaRPr lang="en-US"/>
        </a:p>
      </dgm:t>
    </dgm:pt>
    <dgm:pt modelId="{099C205C-E0F6-411C-9BD8-D1B7A1C873D7}" type="sibTrans" cxnId="{78B6BEB2-5798-4AC4-A63C-B2E7B9B33525}">
      <dgm:prSet/>
      <dgm:spPr/>
      <dgm:t>
        <a:bodyPr/>
        <a:lstStyle/>
        <a:p>
          <a:endParaRPr lang="en-US"/>
        </a:p>
      </dgm:t>
    </dgm:pt>
    <dgm:pt modelId="{6C24EBF8-3ADD-4814-82D9-B7D583C564B0}">
      <dgm:prSet/>
      <dgm:spPr/>
      <dgm:t>
        <a:bodyPr/>
        <a:lstStyle/>
        <a:p>
          <a:r>
            <a:rPr lang="en-US" dirty="0"/>
            <a:t>School resources that cost money are positively associated with student outcomes</a:t>
          </a:r>
        </a:p>
      </dgm:t>
    </dgm:pt>
    <dgm:pt modelId="{C6F3EBA0-B1D5-48AA-9E2A-C1B78FC1CE6F}" type="parTrans" cxnId="{2DCE9D19-1379-423E-A87A-C1FA421DF83D}">
      <dgm:prSet/>
      <dgm:spPr/>
      <dgm:t>
        <a:bodyPr/>
        <a:lstStyle/>
        <a:p>
          <a:endParaRPr lang="en-US"/>
        </a:p>
      </dgm:t>
    </dgm:pt>
    <dgm:pt modelId="{D4FCCFAB-CA5E-4548-A54F-FB7C2A0868B7}" type="sibTrans" cxnId="{2DCE9D19-1379-423E-A87A-C1FA421DF83D}">
      <dgm:prSet/>
      <dgm:spPr/>
      <dgm:t>
        <a:bodyPr/>
        <a:lstStyle/>
        <a:p>
          <a:endParaRPr lang="en-US"/>
        </a:p>
      </dgm:t>
    </dgm:pt>
    <dgm:pt modelId="{017F33BB-6DCB-4952-9086-07BA8BAEA586}">
      <dgm:prSet/>
      <dgm:spPr/>
      <dgm:t>
        <a:bodyPr/>
        <a:lstStyle/>
        <a:p>
          <a:r>
            <a:rPr lang="en-US" b="1" dirty="0"/>
            <a:t>On the whole, money matters in education.</a:t>
          </a:r>
        </a:p>
      </dgm:t>
    </dgm:pt>
    <dgm:pt modelId="{2861285C-B9AA-4895-B363-5860DA633696}" type="parTrans" cxnId="{26B39B7C-71EE-4BA3-8E28-2E1E3D3759C2}">
      <dgm:prSet/>
      <dgm:spPr/>
      <dgm:t>
        <a:bodyPr/>
        <a:lstStyle/>
        <a:p>
          <a:endParaRPr lang="en-US"/>
        </a:p>
      </dgm:t>
    </dgm:pt>
    <dgm:pt modelId="{F7F0E46A-6668-4FF6-81F3-6CD0A8755C1D}" type="sibTrans" cxnId="{26B39B7C-71EE-4BA3-8E28-2E1E3D3759C2}">
      <dgm:prSet/>
      <dgm:spPr/>
      <dgm:t>
        <a:bodyPr/>
        <a:lstStyle/>
        <a:p>
          <a:endParaRPr lang="en-US"/>
        </a:p>
      </dgm:t>
    </dgm:pt>
    <dgm:pt modelId="{8171FFF8-C960-48C1-8D93-C90B33D34A89}" type="pres">
      <dgm:prSet presAssocID="{B652C528-974C-4DA3-A982-40714ECADD14}" presName="diagram" presStyleCnt="0">
        <dgm:presLayoutVars>
          <dgm:dir/>
          <dgm:resizeHandles val="exact"/>
        </dgm:presLayoutVars>
      </dgm:prSet>
      <dgm:spPr/>
    </dgm:pt>
    <dgm:pt modelId="{BAA19036-0DF2-46A8-AD68-97345438414D}" type="pres">
      <dgm:prSet presAssocID="{42F321B8-4A26-4DE6-B9A1-C85B9DFFF94D}" presName="node" presStyleLbl="node1" presStyleIdx="0" presStyleCnt="3">
        <dgm:presLayoutVars>
          <dgm:bulletEnabled val="1"/>
        </dgm:presLayoutVars>
      </dgm:prSet>
      <dgm:spPr/>
    </dgm:pt>
    <dgm:pt modelId="{B66C8E91-D518-4745-86DE-67DEB1AC3491}" type="pres">
      <dgm:prSet presAssocID="{099C205C-E0F6-411C-9BD8-D1B7A1C873D7}" presName="sibTrans" presStyleCnt="0"/>
      <dgm:spPr/>
    </dgm:pt>
    <dgm:pt modelId="{66036DA3-762C-4CB5-A73A-85DE98BE2A6B}" type="pres">
      <dgm:prSet presAssocID="{6C24EBF8-3ADD-4814-82D9-B7D583C564B0}" presName="node" presStyleLbl="node1" presStyleIdx="1" presStyleCnt="3">
        <dgm:presLayoutVars>
          <dgm:bulletEnabled val="1"/>
        </dgm:presLayoutVars>
      </dgm:prSet>
      <dgm:spPr/>
    </dgm:pt>
    <dgm:pt modelId="{36E4EDB4-EE90-449C-A26A-0F3A495B312A}" type="pres">
      <dgm:prSet presAssocID="{D4FCCFAB-CA5E-4548-A54F-FB7C2A0868B7}" presName="sibTrans" presStyleCnt="0"/>
      <dgm:spPr/>
    </dgm:pt>
    <dgm:pt modelId="{82653C01-9C05-48A3-9FDF-0E971B5D9C36}" type="pres">
      <dgm:prSet presAssocID="{017F33BB-6DCB-4952-9086-07BA8BAEA586}" presName="node" presStyleLbl="node1" presStyleIdx="2" presStyleCnt="3">
        <dgm:presLayoutVars>
          <dgm:bulletEnabled val="1"/>
        </dgm:presLayoutVars>
      </dgm:prSet>
      <dgm:spPr/>
    </dgm:pt>
  </dgm:ptLst>
  <dgm:cxnLst>
    <dgm:cxn modelId="{43B06B02-6470-4F25-A7DC-B3C8980241A5}" type="presOf" srcId="{6C24EBF8-3ADD-4814-82D9-B7D583C564B0}" destId="{66036DA3-762C-4CB5-A73A-85DE98BE2A6B}" srcOrd="0" destOrd="0" presId="urn:microsoft.com/office/officeart/2005/8/layout/default"/>
    <dgm:cxn modelId="{2DCE9D19-1379-423E-A87A-C1FA421DF83D}" srcId="{B652C528-974C-4DA3-A982-40714ECADD14}" destId="{6C24EBF8-3ADD-4814-82D9-B7D583C564B0}" srcOrd="1" destOrd="0" parTransId="{C6F3EBA0-B1D5-48AA-9E2A-C1B78FC1CE6F}" sibTransId="{D4FCCFAB-CA5E-4548-A54F-FB7C2A0868B7}"/>
    <dgm:cxn modelId="{1C62051D-B77D-4CB0-B58B-76C07034F6FB}" type="presOf" srcId="{42F321B8-4A26-4DE6-B9A1-C85B9DFFF94D}" destId="{BAA19036-0DF2-46A8-AD68-97345438414D}" srcOrd="0" destOrd="0" presId="urn:microsoft.com/office/officeart/2005/8/layout/default"/>
    <dgm:cxn modelId="{26B39B7C-71EE-4BA3-8E28-2E1E3D3759C2}" srcId="{B652C528-974C-4DA3-A982-40714ECADD14}" destId="{017F33BB-6DCB-4952-9086-07BA8BAEA586}" srcOrd="2" destOrd="0" parTransId="{2861285C-B9AA-4895-B363-5860DA633696}" sibTransId="{F7F0E46A-6668-4FF6-81F3-6CD0A8755C1D}"/>
    <dgm:cxn modelId="{8D913E7E-7CE3-4AFE-A14E-08A1347A3FC0}" type="presOf" srcId="{017F33BB-6DCB-4952-9086-07BA8BAEA586}" destId="{82653C01-9C05-48A3-9FDF-0E971B5D9C36}" srcOrd="0" destOrd="0" presId="urn:microsoft.com/office/officeart/2005/8/layout/default"/>
    <dgm:cxn modelId="{78B6BEB2-5798-4AC4-A63C-B2E7B9B33525}" srcId="{B652C528-974C-4DA3-A982-40714ECADD14}" destId="{42F321B8-4A26-4DE6-B9A1-C85B9DFFF94D}" srcOrd="0" destOrd="0" parTransId="{230DE4A5-C4DA-4A91-A746-FF7FB67C47C9}" sibTransId="{099C205C-E0F6-411C-9BD8-D1B7A1C873D7}"/>
    <dgm:cxn modelId="{F9A075DC-9956-42AB-89E5-50D02E4E07D2}" type="presOf" srcId="{B652C528-974C-4DA3-A982-40714ECADD14}" destId="{8171FFF8-C960-48C1-8D93-C90B33D34A89}" srcOrd="0" destOrd="0" presId="urn:microsoft.com/office/officeart/2005/8/layout/default"/>
    <dgm:cxn modelId="{AC233EBE-BEC1-4BE1-9B3F-34918F52B0FE}" type="presParOf" srcId="{8171FFF8-C960-48C1-8D93-C90B33D34A89}" destId="{BAA19036-0DF2-46A8-AD68-97345438414D}" srcOrd="0" destOrd="0" presId="urn:microsoft.com/office/officeart/2005/8/layout/default"/>
    <dgm:cxn modelId="{99D58ABF-0793-4D97-A82B-B6FA33838538}" type="presParOf" srcId="{8171FFF8-C960-48C1-8D93-C90B33D34A89}" destId="{B66C8E91-D518-4745-86DE-67DEB1AC3491}" srcOrd="1" destOrd="0" presId="urn:microsoft.com/office/officeart/2005/8/layout/default"/>
    <dgm:cxn modelId="{B2CE3DDE-10A9-43D0-9973-610FC4A4A89C}" type="presParOf" srcId="{8171FFF8-C960-48C1-8D93-C90B33D34A89}" destId="{66036DA3-762C-4CB5-A73A-85DE98BE2A6B}" srcOrd="2" destOrd="0" presId="urn:microsoft.com/office/officeart/2005/8/layout/default"/>
    <dgm:cxn modelId="{427638E1-3352-439F-AB59-00376799ADF2}" type="presParOf" srcId="{8171FFF8-C960-48C1-8D93-C90B33D34A89}" destId="{36E4EDB4-EE90-449C-A26A-0F3A495B312A}" srcOrd="3" destOrd="0" presId="urn:microsoft.com/office/officeart/2005/8/layout/default"/>
    <dgm:cxn modelId="{A0E6DA0E-BD41-4E4A-BD00-9DF9FBA0A9E1}" type="presParOf" srcId="{8171FFF8-C960-48C1-8D93-C90B33D34A89}" destId="{82653C01-9C05-48A3-9FDF-0E971B5D9C36}"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A818A9-5A03-4F0D-8476-C12672D6702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F240F3E-29A2-4CA4-998A-29D9EE37F942}">
      <dgm:prSet/>
      <dgm:spPr/>
      <dgm:t>
        <a:bodyPr/>
        <a:lstStyle/>
        <a:p>
          <a:pPr>
            <a:lnSpc>
              <a:spcPct val="100000"/>
            </a:lnSpc>
          </a:pPr>
          <a:r>
            <a:rPr lang="en-US" b="1" i="1" dirty="0"/>
            <a:t>A sufficient level of funding…</a:t>
          </a:r>
          <a:endParaRPr lang="en-US" dirty="0"/>
        </a:p>
      </dgm:t>
    </dgm:pt>
    <dgm:pt modelId="{90B94369-2A2A-4363-BCFF-1202C57DB896}" type="parTrans" cxnId="{CBE8382F-392A-45BB-8D0E-A69A25E0435C}">
      <dgm:prSet/>
      <dgm:spPr/>
      <dgm:t>
        <a:bodyPr/>
        <a:lstStyle/>
        <a:p>
          <a:endParaRPr lang="en-US"/>
        </a:p>
      </dgm:t>
    </dgm:pt>
    <dgm:pt modelId="{B54E71E9-B7FB-465B-B4CA-AF39FA7F0F91}" type="sibTrans" cxnId="{CBE8382F-392A-45BB-8D0E-A69A25E0435C}">
      <dgm:prSet/>
      <dgm:spPr/>
      <dgm:t>
        <a:bodyPr/>
        <a:lstStyle/>
        <a:p>
          <a:endParaRPr lang="en-US"/>
        </a:p>
      </dgm:t>
    </dgm:pt>
    <dgm:pt modelId="{C2F1B11E-B6DC-4F89-89D0-5E5EB6D7C84F}">
      <dgm:prSet/>
      <dgm:spPr/>
      <dgm:t>
        <a:bodyPr/>
        <a:lstStyle/>
        <a:p>
          <a:pPr>
            <a:lnSpc>
              <a:spcPct val="100000"/>
            </a:lnSpc>
          </a:pPr>
          <a:r>
            <a:rPr lang="en-US" b="1" i="1" dirty="0"/>
            <a:t>Distributed to account for student poverty </a:t>
          </a:r>
          <a:endParaRPr lang="en-US" dirty="0"/>
        </a:p>
      </dgm:t>
    </dgm:pt>
    <dgm:pt modelId="{4FC5E55F-DB37-4DB4-BF7E-CCEF6A47492B}" type="parTrans" cxnId="{D437022A-8825-464D-ADFB-7DF84B17B292}">
      <dgm:prSet/>
      <dgm:spPr/>
      <dgm:t>
        <a:bodyPr/>
        <a:lstStyle/>
        <a:p>
          <a:endParaRPr lang="en-US"/>
        </a:p>
      </dgm:t>
    </dgm:pt>
    <dgm:pt modelId="{D41A57F3-06FF-4F3B-BF5C-D6973EC30394}" type="sibTrans" cxnId="{D437022A-8825-464D-ADFB-7DF84B17B292}">
      <dgm:prSet/>
      <dgm:spPr/>
      <dgm:t>
        <a:bodyPr/>
        <a:lstStyle/>
        <a:p>
          <a:endParaRPr lang="en-US"/>
        </a:p>
      </dgm:t>
    </dgm:pt>
    <dgm:pt modelId="{A5A5DD44-594D-4A48-B81E-8B7711F53992}" type="pres">
      <dgm:prSet presAssocID="{D7A818A9-5A03-4F0D-8476-C12672D67026}" presName="root" presStyleCnt="0">
        <dgm:presLayoutVars>
          <dgm:dir/>
          <dgm:resizeHandles val="exact"/>
        </dgm:presLayoutVars>
      </dgm:prSet>
      <dgm:spPr/>
    </dgm:pt>
    <dgm:pt modelId="{81AA5251-8DF3-40F1-AFE2-EF1627FC0C44}" type="pres">
      <dgm:prSet presAssocID="{3F240F3E-29A2-4CA4-998A-29D9EE37F942}" presName="compNode" presStyleCnt="0"/>
      <dgm:spPr/>
    </dgm:pt>
    <dgm:pt modelId="{9C1930CB-4C86-4CEF-9D07-85E8E5B6FAA7}" type="pres">
      <dgm:prSet presAssocID="{3F240F3E-29A2-4CA4-998A-29D9EE37F942}" presName="bgRect" presStyleLbl="bgShp" presStyleIdx="0" presStyleCnt="2"/>
      <dgm:spPr/>
    </dgm:pt>
    <dgm:pt modelId="{B44AB410-F6FC-448C-BA9B-63F0824B775A}" type="pres">
      <dgm:prSet presAssocID="{3F240F3E-29A2-4CA4-998A-29D9EE37F94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5C568645-9C89-4C6A-945B-AAFBB7C0122A}" type="pres">
      <dgm:prSet presAssocID="{3F240F3E-29A2-4CA4-998A-29D9EE37F942}" presName="spaceRect" presStyleCnt="0"/>
      <dgm:spPr/>
    </dgm:pt>
    <dgm:pt modelId="{7B629F2A-93DB-4EA7-80CA-E0B13E699788}" type="pres">
      <dgm:prSet presAssocID="{3F240F3E-29A2-4CA4-998A-29D9EE37F942}" presName="parTx" presStyleLbl="revTx" presStyleIdx="0" presStyleCnt="2">
        <dgm:presLayoutVars>
          <dgm:chMax val="0"/>
          <dgm:chPref val="0"/>
        </dgm:presLayoutVars>
      </dgm:prSet>
      <dgm:spPr/>
    </dgm:pt>
    <dgm:pt modelId="{03138000-A8CD-4E9C-82AC-4A277DB2A15A}" type="pres">
      <dgm:prSet presAssocID="{B54E71E9-B7FB-465B-B4CA-AF39FA7F0F91}" presName="sibTrans" presStyleCnt="0"/>
      <dgm:spPr/>
    </dgm:pt>
    <dgm:pt modelId="{3AA3FEA2-F460-4D5F-BC63-412680A0E80B}" type="pres">
      <dgm:prSet presAssocID="{C2F1B11E-B6DC-4F89-89D0-5E5EB6D7C84F}" presName="compNode" presStyleCnt="0"/>
      <dgm:spPr/>
    </dgm:pt>
    <dgm:pt modelId="{03225A50-F39C-48BE-A60E-2A9F535256EF}" type="pres">
      <dgm:prSet presAssocID="{C2F1B11E-B6DC-4F89-89D0-5E5EB6D7C84F}" presName="bgRect" presStyleLbl="bgShp" presStyleIdx="1" presStyleCnt="2"/>
      <dgm:spPr/>
    </dgm:pt>
    <dgm:pt modelId="{235517BB-1E6A-47ED-BEE7-2632E3CCF05C}" type="pres">
      <dgm:prSet presAssocID="{C2F1B11E-B6DC-4F89-89D0-5E5EB6D7C84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ildren"/>
        </a:ext>
      </dgm:extLst>
    </dgm:pt>
    <dgm:pt modelId="{871CD08B-E500-418E-89F5-7CF4F573931B}" type="pres">
      <dgm:prSet presAssocID="{C2F1B11E-B6DC-4F89-89D0-5E5EB6D7C84F}" presName="spaceRect" presStyleCnt="0"/>
      <dgm:spPr/>
    </dgm:pt>
    <dgm:pt modelId="{335F0D73-3232-4323-8172-8B88D4DA973E}" type="pres">
      <dgm:prSet presAssocID="{C2F1B11E-B6DC-4F89-89D0-5E5EB6D7C84F}" presName="parTx" presStyleLbl="revTx" presStyleIdx="1" presStyleCnt="2">
        <dgm:presLayoutVars>
          <dgm:chMax val="0"/>
          <dgm:chPref val="0"/>
        </dgm:presLayoutVars>
      </dgm:prSet>
      <dgm:spPr/>
    </dgm:pt>
  </dgm:ptLst>
  <dgm:cxnLst>
    <dgm:cxn modelId="{EF3A9B10-1AF9-44A3-8BEC-6AB481A929F6}" type="presOf" srcId="{D7A818A9-5A03-4F0D-8476-C12672D67026}" destId="{A5A5DD44-594D-4A48-B81E-8B7711F53992}" srcOrd="0" destOrd="0" presId="urn:microsoft.com/office/officeart/2018/2/layout/IconVerticalSolidList"/>
    <dgm:cxn modelId="{D437022A-8825-464D-ADFB-7DF84B17B292}" srcId="{D7A818A9-5A03-4F0D-8476-C12672D67026}" destId="{C2F1B11E-B6DC-4F89-89D0-5E5EB6D7C84F}" srcOrd="1" destOrd="0" parTransId="{4FC5E55F-DB37-4DB4-BF7E-CCEF6A47492B}" sibTransId="{D41A57F3-06FF-4F3B-BF5C-D6973EC30394}"/>
    <dgm:cxn modelId="{7B23512D-5536-47F7-93CD-4DFF976AD752}" type="presOf" srcId="{3F240F3E-29A2-4CA4-998A-29D9EE37F942}" destId="{7B629F2A-93DB-4EA7-80CA-E0B13E699788}" srcOrd="0" destOrd="0" presId="urn:microsoft.com/office/officeart/2018/2/layout/IconVerticalSolidList"/>
    <dgm:cxn modelId="{CBE8382F-392A-45BB-8D0E-A69A25E0435C}" srcId="{D7A818A9-5A03-4F0D-8476-C12672D67026}" destId="{3F240F3E-29A2-4CA4-998A-29D9EE37F942}" srcOrd="0" destOrd="0" parTransId="{90B94369-2A2A-4363-BCFF-1202C57DB896}" sibTransId="{B54E71E9-B7FB-465B-B4CA-AF39FA7F0F91}"/>
    <dgm:cxn modelId="{BE947E93-6F45-4A21-8AD9-F1FB06944600}" type="presOf" srcId="{C2F1B11E-B6DC-4F89-89D0-5E5EB6D7C84F}" destId="{335F0D73-3232-4323-8172-8B88D4DA973E}" srcOrd="0" destOrd="0" presId="urn:microsoft.com/office/officeart/2018/2/layout/IconVerticalSolidList"/>
    <dgm:cxn modelId="{51BEFD98-8431-4DEA-A187-0C7DB3699823}" type="presParOf" srcId="{A5A5DD44-594D-4A48-B81E-8B7711F53992}" destId="{81AA5251-8DF3-40F1-AFE2-EF1627FC0C44}" srcOrd="0" destOrd="0" presId="urn:microsoft.com/office/officeart/2018/2/layout/IconVerticalSolidList"/>
    <dgm:cxn modelId="{2A7BB450-2B91-49E0-9794-F475A9D5D3FA}" type="presParOf" srcId="{81AA5251-8DF3-40F1-AFE2-EF1627FC0C44}" destId="{9C1930CB-4C86-4CEF-9D07-85E8E5B6FAA7}" srcOrd="0" destOrd="0" presId="urn:microsoft.com/office/officeart/2018/2/layout/IconVerticalSolidList"/>
    <dgm:cxn modelId="{C6041794-DCB6-4106-8ACD-BBBBE3B869AD}" type="presParOf" srcId="{81AA5251-8DF3-40F1-AFE2-EF1627FC0C44}" destId="{B44AB410-F6FC-448C-BA9B-63F0824B775A}" srcOrd="1" destOrd="0" presId="urn:microsoft.com/office/officeart/2018/2/layout/IconVerticalSolidList"/>
    <dgm:cxn modelId="{69C3BDEE-6F7C-44A0-B1CA-9237C60F6FDF}" type="presParOf" srcId="{81AA5251-8DF3-40F1-AFE2-EF1627FC0C44}" destId="{5C568645-9C89-4C6A-945B-AAFBB7C0122A}" srcOrd="2" destOrd="0" presId="urn:microsoft.com/office/officeart/2018/2/layout/IconVerticalSolidList"/>
    <dgm:cxn modelId="{2A7A9F97-1C80-4833-AD60-0671C6A93E76}" type="presParOf" srcId="{81AA5251-8DF3-40F1-AFE2-EF1627FC0C44}" destId="{7B629F2A-93DB-4EA7-80CA-E0B13E699788}" srcOrd="3" destOrd="0" presId="urn:microsoft.com/office/officeart/2018/2/layout/IconVerticalSolidList"/>
    <dgm:cxn modelId="{AB298610-B30A-4583-A49B-B50DD39CB917}" type="presParOf" srcId="{A5A5DD44-594D-4A48-B81E-8B7711F53992}" destId="{03138000-A8CD-4E9C-82AC-4A277DB2A15A}" srcOrd="1" destOrd="0" presId="urn:microsoft.com/office/officeart/2018/2/layout/IconVerticalSolidList"/>
    <dgm:cxn modelId="{72D68915-0CD3-44D0-A0DE-4D275C129BA9}" type="presParOf" srcId="{A5A5DD44-594D-4A48-B81E-8B7711F53992}" destId="{3AA3FEA2-F460-4D5F-BC63-412680A0E80B}" srcOrd="2" destOrd="0" presId="urn:microsoft.com/office/officeart/2018/2/layout/IconVerticalSolidList"/>
    <dgm:cxn modelId="{898767A5-C24C-4033-A666-3A2FD6438F6E}" type="presParOf" srcId="{3AA3FEA2-F460-4D5F-BC63-412680A0E80B}" destId="{03225A50-F39C-48BE-A60E-2A9F535256EF}" srcOrd="0" destOrd="0" presId="urn:microsoft.com/office/officeart/2018/2/layout/IconVerticalSolidList"/>
    <dgm:cxn modelId="{B7447D07-95D7-489F-8747-F64A1AACA381}" type="presParOf" srcId="{3AA3FEA2-F460-4D5F-BC63-412680A0E80B}" destId="{235517BB-1E6A-47ED-BEE7-2632E3CCF05C}" srcOrd="1" destOrd="0" presId="urn:microsoft.com/office/officeart/2018/2/layout/IconVerticalSolidList"/>
    <dgm:cxn modelId="{AF5F127A-87F8-40BF-B814-7713F6A10856}" type="presParOf" srcId="{3AA3FEA2-F460-4D5F-BC63-412680A0E80B}" destId="{871CD08B-E500-418E-89F5-7CF4F573931B}" srcOrd="2" destOrd="0" presId="urn:microsoft.com/office/officeart/2018/2/layout/IconVerticalSolidList"/>
    <dgm:cxn modelId="{EC898A2C-D0F5-4D9D-8F6D-49868B4065A8}" type="presParOf" srcId="{3AA3FEA2-F460-4D5F-BC63-412680A0E80B}" destId="{335F0D73-3232-4323-8172-8B88D4DA97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49226C-F480-4408-BDDF-F0D74BECD7B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2C6D135-0D66-4F94-B447-C5353C5D9848}">
      <dgm:prSet/>
      <dgm:spPr/>
      <dgm:t>
        <a:bodyPr/>
        <a:lstStyle/>
        <a:p>
          <a:r>
            <a:rPr lang="en-US" dirty="0"/>
            <a:t>A </a:t>
          </a:r>
          <a:r>
            <a:rPr lang="en-US" b="1" dirty="0"/>
            <a:t>“progressive” </a:t>
          </a:r>
          <a:r>
            <a:rPr lang="en-US" dirty="0"/>
            <a:t>finance system allocates more funding to districts with high levels of student poverty</a:t>
          </a:r>
        </a:p>
      </dgm:t>
    </dgm:pt>
    <dgm:pt modelId="{C3A1638E-0190-4A7D-A338-5EDE9C887E16}" type="parTrans" cxnId="{E309F3D1-9767-4B2A-8C24-D8867667EF84}">
      <dgm:prSet/>
      <dgm:spPr/>
      <dgm:t>
        <a:bodyPr/>
        <a:lstStyle/>
        <a:p>
          <a:endParaRPr lang="en-US"/>
        </a:p>
      </dgm:t>
    </dgm:pt>
    <dgm:pt modelId="{499EA2B1-D896-4D51-8D80-0DFEAF8309B0}" type="sibTrans" cxnId="{E309F3D1-9767-4B2A-8C24-D8867667EF84}">
      <dgm:prSet/>
      <dgm:spPr/>
      <dgm:t>
        <a:bodyPr/>
        <a:lstStyle/>
        <a:p>
          <a:endParaRPr lang="en-US"/>
        </a:p>
      </dgm:t>
    </dgm:pt>
    <dgm:pt modelId="{A0257FF5-8712-48F5-942F-C610EE5E4177}">
      <dgm:prSet/>
      <dgm:spPr/>
      <dgm:t>
        <a:bodyPr/>
        <a:lstStyle/>
        <a:p>
          <a:r>
            <a:rPr lang="en-US" dirty="0"/>
            <a:t>A </a:t>
          </a:r>
          <a:r>
            <a:rPr lang="en-US" b="1" dirty="0"/>
            <a:t>“regressive” </a:t>
          </a:r>
          <a:r>
            <a:rPr lang="en-US" dirty="0"/>
            <a:t>system allocates less to those districts</a:t>
          </a:r>
        </a:p>
      </dgm:t>
    </dgm:pt>
    <dgm:pt modelId="{577AE39F-9912-4380-A17C-BD514EE3F44F}" type="parTrans" cxnId="{321242CA-6FAF-472B-990D-D7A62573279C}">
      <dgm:prSet/>
      <dgm:spPr/>
      <dgm:t>
        <a:bodyPr/>
        <a:lstStyle/>
        <a:p>
          <a:endParaRPr lang="en-US"/>
        </a:p>
      </dgm:t>
    </dgm:pt>
    <dgm:pt modelId="{CD72FC2D-BE45-4467-949E-E58E15651A8F}" type="sibTrans" cxnId="{321242CA-6FAF-472B-990D-D7A62573279C}">
      <dgm:prSet/>
      <dgm:spPr/>
      <dgm:t>
        <a:bodyPr/>
        <a:lstStyle/>
        <a:p>
          <a:endParaRPr lang="en-US"/>
        </a:p>
      </dgm:t>
    </dgm:pt>
    <dgm:pt modelId="{4A84740B-71B8-4548-BC71-B06F29DFAAB9}">
      <dgm:prSet/>
      <dgm:spPr/>
      <dgm:t>
        <a:bodyPr/>
        <a:lstStyle/>
        <a:p>
          <a:r>
            <a:rPr lang="en-US" dirty="0"/>
            <a:t>A </a:t>
          </a:r>
          <a:r>
            <a:rPr lang="en-US" b="1" dirty="0"/>
            <a:t>“flat”</a:t>
          </a:r>
          <a:r>
            <a:rPr lang="en-US" dirty="0"/>
            <a:t> system allocates roughly the same across districts with varying needs </a:t>
          </a:r>
        </a:p>
      </dgm:t>
    </dgm:pt>
    <dgm:pt modelId="{12864153-AFD3-430D-AA6C-B2BB9B6645BE}" type="parTrans" cxnId="{0AC08B81-1806-4B0A-94D8-DD7090047C42}">
      <dgm:prSet/>
      <dgm:spPr/>
      <dgm:t>
        <a:bodyPr/>
        <a:lstStyle/>
        <a:p>
          <a:endParaRPr lang="en-US"/>
        </a:p>
      </dgm:t>
    </dgm:pt>
    <dgm:pt modelId="{60261427-CFFB-4B91-9F61-84890CD6C98A}" type="sibTrans" cxnId="{0AC08B81-1806-4B0A-94D8-DD7090047C42}">
      <dgm:prSet/>
      <dgm:spPr/>
      <dgm:t>
        <a:bodyPr/>
        <a:lstStyle/>
        <a:p>
          <a:endParaRPr lang="en-US"/>
        </a:p>
      </dgm:t>
    </dgm:pt>
    <dgm:pt modelId="{032C1AAD-B00B-4123-8070-76F63632157A}" type="pres">
      <dgm:prSet presAssocID="{7849226C-F480-4408-BDDF-F0D74BECD7B2}" presName="vert0" presStyleCnt="0">
        <dgm:presLayoutVars>
          <dgm:dir/>
          <dgm:animOne val="branch"/>
          <dgm:animLvl val="lvl"/>
        </dgm:presLayoutVars>
      </dgm:prSet>
      <dgm:spPr/>
    </dgm:pt>
    <dgm:pt modelId="{1B46373F-1BFB-4C02-A2E8-FD02AFEB3CAF}" type="pres">
      <dgm:prSet presAssocID="{E2C6D135-0D66-4F94-B447-C5353C5D9848}" presName="thickLine" presStyleLbl="alignNode1" presStyleIdx="0" presStyleCnt="3"/>
      <dgm:spPr/>
    </dgm:pt>
    <dgm:pt modelId="{46621109-C9C6-4092-B8A5-F5DB814238D6}" type="pres">
      <dgm:prSet presAssocID="{E2C6D135-0D66-4F94-B447-C5353C5D9848}" presName="horz1" presStyleCnt="0"/>
      <dgm:spPr/>
    </dgm:pt>
    <dgm:pt modelId="{39C0FE25-90EF-4685-82FD-60F39810661F}" type="pres">
      <dgm:prSet presAssocID="{E2C6D135-0D66-4F94-B447-C5353C5D9848}" presName="tx1" presStyleLbl="revTx" presStyleIdx="0" presStyleCnt="3"/>
      <dgm:spPr/>
    </dgm:pt>
    <dgm:pt modelId="{A6AA96E9-194C-4103-B5DF-025B57954644}" type="pres">
      <dgm:prSet presAssocID="{E2C6D135-0D66-4F94-B447-C5353C5D9848}" presName="vert1" presStyleCnt="0"/>
      <dgm:spPr/>
    </dgm:pt>
    <dgm:pt modelId="{FB319DF4-30F1-47D7-B674-A8EAE3620134}" type="pres">
      <dgm:prSet presAssocID="{A0257FF5-8712-48F5-942F-C610EE5E4177}" presName="thickLine" presStyleLbl="alignNode1" presStyleIdx="1" presStyleCnt="3"/>
      <dgm:spPr/>
    </dgm:pt>
    <dgm:pt modelId="{AC11040B-6E1A-4C57-B341-544A25C7C07A}" type="pres">
      <dgm:prSet presAssocID="{A0257FF5-8712-48F5-942F-C610EE5E4177}" presName="horz1" presStyleCnt="0"/>
      <dgm:spPr/>
    </dgm:pt>
    <dgm:pt modelId="{412EA88F-FC9E-4E8C-A16D-B7B66B8FF497}" type="pres">
      <dgm:prSet presAssocID="{A0257FF5-8712-48F5-942F-C610EE5E4177}" presName="tx1" presStyleLbl="revTx" presStyleIdx="1" presStyleCnt="3"/>
      <dgm:spPr/>
    </dgm:pt>
    <dgm:pt modelId="{2290C983-53E9-4B17-BC90-8A163FBA1428}" type="pres">
      <dgm:prSet presAssocID="{A0257FF5-8712-48F5-942F-C610EE5E4177}" presName="vert1" presStyleCnt="0"/>
      <dgm:spPr/>
    </dgm:pt>
    <dgm:pt modelId="{3BF1D2D9-E7C0-4BBC-A85E-90756F1136CD}" type="pres">
      <dgm:prSet presAssocID="{4A84740B-71B8-4548-BC71-B06F29DFAAB9}" presName="thickLine" presStyleLbl="alignNode1" presStyleIdx="2" presStyleCnt="3"/>
      <dgm:spPr/>
    </dgm:pt>
    <dgm:pt modelId="{1A0CEA38-6570-4D83-92A4-721FEAA8B4B6}" type="pres">
      <dgm:prSet presAssocID="{4A84740B-71B8-4548-BC71-B06F29DFAAB9}" presName="horz1" presStyleCnt="0"/>
      <dgm:spPr/>
    </dgm:pt>
    <dgm:pt modelId="{391171EB-21F4-431E-9B17-62467422076C}" type="pres">
      <dgm:prSet presAssocID="{4A84740B-71B8-4548-BC71-B06F29DFAAB9}" presName="tx1" presStyleLbl="revTx" presStyleIdx="2" presStyleCnt="3"/>
      <dgm:spPr/>
    </dgm:pt>
    <dgm:pt modelId="{173BCE50-E31A-4C1E-BF58-82B919E87DA7}" type="pres">
      <dgm:prSet presAssocID="{4A84740B-71B8-4548-BC71-B06F29DFAAB9}" presName="vert1" presStyleCnt="0"/>
      <dgm:spPr/>
    </dgm:pt>
  </dgm:ptLst>
  <dgm:cxnLst>
    <dgm:cxn modelId="{82139632-6752-466E-8A5F-CC1BAE512063}" type="presOf" srcId="{7849226C-F480-4408-BDDF-F0D74BECD7B2}" destId="{032C1AAD-B00B-4123-8070-76F63632157A}" srcOrd="0" destOrd="0" presId="urn:microsoft.com/office/officeart/2008/layout/LinedList"/>
    <dgm:cxn modelId="{AFA0CC53-8BF5-4549-B958-EA15EC162F78}" type="presOf" srcId="{A0257FF5-8712-48F5-942F-C610EE5E4177}" destId="{412EA88F-FC9E-4E8C-A16D-B7B66B8FF497}" srcOrd="0" destOrd="0" presId="urn:microsoft.com/office/officeart/2008/layout/LinedList"/>
    <dgm:cxn modelId="{0AC08B81-1806-4B0A-94D8-DD7090047C42}" srcId="{7849226C-F480-4408-BDDF-F0D74BECD7B2}" destId="{4A84740B-71B8-4548-BC71-B06F29DFAAB9}" srcOrd="2" destOrd="0" parTransId="{12864153-AFD3-430D-AA6C-B2BB9B6645BE}" sibTransId="{60261427-CFFB-4B91-9F61-84890CD6C98A}"/>
    <dgm:cxn modelId="{2FEFB3BA-A585-4D43-BC00-2E035561873A}" type="presOf" srcId="{E2C6D135-0D66-4F94-B447-C5353C5D9848}" destId="{39C0FE25-90EF-4685-82FD-60F39810661F}" srcOrd="0" destOrd="0" presId="urn:microsoft.com/office/officeart/2008/layout/LinedList"/>
    <dgm:cxn modelId="{321242CA-6FAF-472B-990D-D7A62573279C}" srcId="{7849226C-F480-4408-BDDF-F0D74BECD7B2}" destId="{A0257FF5-8712-48F5-942F-C610EE5E4177}" srcOrd="1" destOrd="0" parTransId="{577AE39F-9912-4380-A17C-BD514EE3F44F}" sibTransId="{CD72FC2D-BE45-4467-949E-E58E15651A8F}"/>
    <dgm:cxn modelId="{E309F3D1-9767-4B2A-8C24-D8867667EF84}" srcId="{7849226C-F480-4408-BDDF-F0D74BECD7B2}" destId="{E2C6D135-0D66-4F94-B447-C5353C5D9848}" srcOrd="0" destOrd="0" parTransId="{C3A1638E-0190-4A7D-A338-5EDE9C887E16}" sibTransId="{499EA2B1-D896-4D51-8D80-0DFEAF8309B0}"/>
    <dgm:cxn modelId="{DBE8A0F4-BF74-43D6-AB1A-9A7F02B8D791}" type="presOf" srcId="{4A84740B-71B8-4548-BC71-B06F29DFAAB9}" destId="{391171EB-21F4-431E-9B17-62467422076C}" srcOrd="0" destOrd="0" presId="urn:microsoft.com/office/officeart/2008/layout/LinedList"/>
    <dgm:cxn modelId="{FFC17229-471E-4BD1-AF7A-8E19E82F000C}" type="presParOf" srcId="{032C1AAD-B00B-4123-8070-76F63632157A}" destId="{1B46373F-1BFB-4C02-A2E8-FD02AFEB3CAF}" srcOrd="0" destOrd="0" presId="urn:microsoft.com/office/officeart/2008/layout/LinedList"/>
    <dgm:cxn modelId="{54E9CD29-986B-4C5A-8D23-3FFFA390C420}" type="presParOf" srcId="{032C1AAD-B00B-4123-8070-76F63632157A}" destId="{46621109-C9C6-4092-B8A5-F5DB814238D6}" srcOrd="1" destOrd="0" presId="urn:microsoft.com/office/officeart/2008/layout/LinedList"/>
    <dgm:cxn modelId="{98F935B6-E23E-44BA-BB29-ED620BC6F658}" type="presParOf" srcId="{46621109-C9C6-4092-B8A5-F5DB814238D6}" destId="{39C0FE25-90EF-4685-82FD-60F39810661F}" srcOrd="0" destOrd="0" presId="urn:microsoft.com/office/officeart/2008/layout/LinedList"/>
    <dgm:cxn modelId="{D67BB597-3830-4CA7-8656-00E14282A1B8}" type="presParOf" srcId="{46621109-C9C6-4092-B8A5-F5DB814238D6}" destId="{A6AA96E9-194C-4103-B5DF-025B57954644}" srcOrd="1" destOrd="0" presId="urn:microsoft.com/office/officeart/2008/layout/LinedList"/>
    <dgm:cxn modelId="{078669D6-0C56-445F-8E27-48C078F438EB}" type="presParOf" srcId="{032C1AAD-B00B-4123-8070-76F63632157A}" destId="{FB319DF4-30F1-47D7-B674-A8EAE3620134}" srcOrd="2" destOrd="0" presId="urn:microsoft.com/office/officeart/2008/layout/LinedList"/>
    <dgm:cxn modelId="{7AFDF384-C078-4DF3-BB5F-A34E88C83F18}" type="presParOf" srcId="{032C1AAD-B00B-4123-8070-76F63632157A}" destId="{AC11040B-6E1A-4C57-B341-544A25C7C07A}" srcOrd="3" destOrd="0" presId="urn:microsoft.com/office/officeart/2008/layout/LinedList"/>
    <dgm:cxn modelId="{202CD9C4-AED9-437F-B983-337EBEF629D9}" type="presParOf" srcId="{AC11040B-6E1A-4C57-B341-544A25C7C07A}" destId="{412EA88F-FC9E-4E8C-A16D-B7B66B8FF497}" srcOrd="0" destOrd="0" presId="urn:microsoft.com/office/officeart/2008/layout/LinedList"/>
    <dgm:cxn modelId="{466E37C4-3EBA-4C12-A38C-C4E6C6486CAC}" type="presParOf" srcId="{AC11040B-6E1A-4C57-B341-544A25C7C07A}" destId="{2290C983-53E9-4B17-BC90-8A163FBA1428}" srcOrd="1" destOrd="0" presId="urn:microsoft.com/office/officeart/2008/layout/LinedList"/>
    <dgm:cxn modelId="{A6A04E87-625B-4270-B288-8A701C5D2958}" type="presParOf" srcId="{032C1AAD-B00B-4123-8070-76F63632157A}" destId="{3BF1D2D9-E7C0-4BBC-A85E-90756F1136CD}" srcOrd="4" destOrd="0" presId="urn:microsoft.com/office/officeart/2008/layout/LinedList"/>
    <dgm:cxn modelId="{75DF259C-8BDA-4D0C-9E7A-3031103682BF}" type="presParOf" srcId="{032C1AAD-B00B-4123-8070-76F63632157A}" destId="{1A0CEA38-6570-4D83-92A4-721FEAA8B4B6}" srcOrd="5" destOrd="0" presId="urn:microsoft.com/office/officeart/2008/layout/LinedList"/>
    <dgm:cxn modelId="{358FBD18-18AB-4D35-B025-AA5126F42D6F}" type="presParOf" srcId="{1A0CEA38-6570-4D83-92A4-721FEAA8B4B6}" destId="{391171EB-21F4-431E-9B17-62467422076C}" srcOrd="0" destOrd="0" presId="urn:microsoft.com/office/officeart/2008/layout/LinedList"/>
    <dgm:cxn modelId="{6CAB35A5-5A3F-4B26-854D-6BD23E45DCCE}" type="presParOf" srcId="{1A0CEA38-6570-4D83-92A4-721FEAA8B4B6}" destId="{173BCE50-E31A-4C1E-BF58-82B919E87DA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8E5B70-1040-43AE-B6DE-AAA71EB3D5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47741A9-161D-4A20-8A25-F8479F6BE83E}">
      <dgm:prSet/>
      <dgm:spPr/>
      <dgm:t>
        <a:bodyPr/>
        <a:lstStyle/>
        <a:p>
          <a:r>
            <a:rPr lang="en-US"/>
            <a:t>State level support for K-12 education in Virginia has not returned to pre-recessionary levels. </a:t>
          </a:r>
        </a:p>
      </dgm:t>
    </dgm:pt>
    <dgm:pt modelId="{17CF4CBF-5BD5-46BE-AC88-4A26CB45FBBA}" type="parTrans" cxnId="{B620D8E1-38FF-4354-AB63-C06BE8FE6F31}">
      <dgm:prSet/>
      <dgm:spPr/>
      <dgm:t>
        <a:bodyPr/>
        <a:lstStyle/>
        <a:p>
          <a:endParaRPr lang="en-US"/>
        </a:p>
      </dgm:t>
    </dgm:pt>
    <dgm:pt modelId="{685EB731-BFE3-49E8-91EE-1FBA513EBC9D}" type="sibTrans" cxnId="{B620D8E1-38FF-4354-AB63-C06BE8FE6F31}">
      <dgm:prSet/>
      <dgm:spPr/>
      <dgm:t>
        <a:bodyPr/>
        <a:lstStyle/>
        <a:p>
          <a:endParaRPr lang="en-US"/>
        </a:p>
      </dgm:t>
    </dgm:pt>
    <dgm:pt modelId="{995A136E-0510-40F4-B6B4-A6A26D4899BE}">
      <dgm:prSet/>
      <dgm:spPr/>
      <dgm:t>
        <a:bodyPr/>
        <a:lstStyle/>
        <a:p>
          <a:r>
            <a:rPr lang="en-US"/>
            <a:t>Local governments continue to take on a larger share of funding: $4.0 billion above the required local effort for SOQ programs in 2016-17.</a:t>
          </a:r>
        </a:p>
      </dgm:t>
    </dgm:pt>
    <dgm:pt modelId="{ACC2343C-B1E5-4D18-B7C8-C5EDAA0E1F8E}" type="parTrans" cxnId="{CB1E771A-A964-4FCD-A1D8-181B5E746381}">
      <dgm:prSet/>
      <dgm:spPr/>
      <dgm:t>
        <a:bodyPr/>
        <a:lstStyle/>
        <a:p>
          <a:endParaRPr lang="en-US"/>
        </a:p>
      </dgm:t>
    </dgm:pt>
    <dgm:pt modelId="{3CC27A4C-4539-459E-BB15-09A0C31E12CA}" type="sibTrans" cxnId="{CB1E771A-A964-4FCD-A1D8-181B5E746381}">
      <dgm:prSet/>
      <dgm:spPr/>
      <dgm:t>
        <a:bodyPr/>
        <a:lstStyle/>
        <a:p>
          <a:endParaRPr lang="en-US"/>
        </a:p>
      </dgm:t>
    </dgm:pt>
    <dgm:pt modelId="{450B67C3-BE6F-4C31-9708-E110E742D35C}">
      <dgm:prSet/>
      <dgm:spPr/>
      <dgm:t>
        <a:bodyPr/>
        <a:lstStyle/>
        <a:p>
          <a:r>
            <a:rPr lang="en-US"/>
            <a:t>Virginia’s high poverty divisions receive 89 cents for every dollar as compared to low poverty divisions. </a:t>
          </a:r>
        </a:p>
      </dgm:t>
    </dgm:pt>
    <dgm:pt modelId="{B5389458-3C04-4B1F-99B7-FC5C5C3A1240}" type="parTrans" cxnId="{C9607A8A-C63A-460E-B62C-DB304920E319}">
      <dgm:prSet/>
      <dgm:spPr/>
      <dgm:t>
        <a:bodyPr/>
        <a:lstStyle/>
        <a:p>
          <a:endParaRPr lang="en-US"/>
        </a:p>
      </dgm:t>
    </dgm:pt>
    <dgm:pt modelId="{A686C942-206B-4BF5-973A-711C147399FE}" type="sibTrans" cxnId="{C9607A8A-C63A-460E-B62C-DB304920E319}">
      <dgm:prSet/>
      <dgm:spPr/>
      <dgm:t>
        <a:bodyPr/>
        <a:lstStyle/>
        <a:p>
          <a:endParaRPr lang="en-US"/>
        </a:p>
      </dgm:t>
    </dgm:pt>
    <dgm:pt modelId="{6253C2AB-0E24-4773-912C-A2A96D9A2F04}" type="pres">
      <dgm:prSet presAssocID="{348E5B70-1040-43AE-B6DE-AAA71EB3D5B9}" presName="root" presStyleCnt="0">
        <dgm:presLayoutVars>
          <dgm:dir/>
          <dgm:resizeHandles val="exact"/>
        </dgm:presLayoutVars>
      </dgm:prSet>
      <dgm:spPr/>
    </dgm:pt>
    <dgm:pt modelId="{06DFBAB1-DA88-4A25-8E26-F20C65C354D7}" type="pres">
      <dgm:prSet presAssocID="{D47741A9-161D-4A20-8A25-F8479F6BE83E}" presName="compNode" presStyleCnt="0"/>
      <dgm:spPr/>
    </dgm:pt>
    <dgm:pt modelId="{259AAF50-80B9-4906-8B7A-F528F8C69E10}" type="pres">
      <dgm:prSet presAssocID="{D47741A9-161D-4A20-8A25-F8479F6BE83E}" presName="bgRect" presStyleLbl="bgShp" presStyleIdx="0" presStyleCnt="3"/>
      <dgm:spPr/>
    </dgm:pt>
    <dgm:pt modelId="{DFC4EE8E-F668-4453-B941-E303B8AF35C5}" type="pres">
      <dgm:prSet presAssocID="{D47741A9-161D-4A20-8A25-F8479F6BE8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2A1AC35-7E18-42E7-B3CC-07D3E98B0F9B}" type="pres">
      <dgm:prSet presAssocID="{D47741A9-161D-4A20-8A25-F8479F6BE83E}" presName="spaceRect" presStyleCnt="0"/>
      <dgm:spPr/>
    </dgm:pt>
    <dgm:pt modelId="{A4F6F012-0EC5-4C5B-92DF-1FA065DA5A88}" type="pres">
      <dgm:prSet presAssocID="{D47741A9-161D-4A20-8A25-F8479F6BE83E}" presName="parTx" presStyleLbl="revTx" presStyleIdx="0" presStyleCnt="3">
        <dgm:presLayoutVars>
          <dgm:chMax val="0"/>
          <dgm:chPref val="0"/>
        </dgm:presLayoutVars>
      </dgm:prSet>
      <dgm:spPr/>
    </dgm:pt>
    <dgm:pt modelId="{B97F1D3E-4B01-40D0-9EBC-AF0EB506D0B3}" type="pres">
      <dgm:prSet presAssocID="{685EB731-BFE3-49E8-91EE-1FBA513EBC9D}" presName="sibTrans" presStyleCnt="0"/>
      <dgm:spPr/>
    </dgm:pt>
    <dgm:pt modelId="{327A7D32-1A27-4EC6-89C3-49C4322C3929}" type="pres">
      <dgm:prSet presAssocID="{995A136E-0510-40F4-B6B4-A6A26D4899BE}" presName="compNode" presStyleCnt="0"/>
      <dgm:spPr/>
    </dgm:pt>
    <dgm:pt modelId="{43E1CC8D-41E5-4FBE-8E0C-FF69F3C852EE}" type="pres">
      <dgm:prSet presAssocID="{995A136E-0510-40F4-B6B4-A6A26D4899BE}" presName="bgRect" presStyleLbl="bgShp" presStyleIdx="1" presStyleCnt="3"/>
      <dgm:spPr/>
    </dgm:pt>
    <dgm:pt modelId="{9EA54955-2FFD-47DB-B3F2-3DE59385ABF0}" type="pres">
      <dgm:prSet presAssocID="{995A136E-0510-40F4-B6B4-A6A26D4899BE}"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umbbell"/>
        </a:ext>
      </dgm:extLst>
    </dgm:pt>
    <dgm:pt modelId="{8F55A4C7-4997-42FF-BEEF-D6480056F5EA}" type="pres">
      <dgm:prSet presAssocID="{995A136E-0510-40F4-B6B4-A6A26D4899BE}" presName="spaceRect" presStyleCnt="0"/>
      <dgm:spPr/>
    </dgm:pt>
    <dgm:pt modelId="{D0BBC58F-91DB-43B4-96E1-C2146F67C639}" type="pres">
      <dgm:prSet presAssocID="{995A136E-0510-40F4-B6B4-A6A26D4899BE}" presName="parTx" presStyleLbl="revTx" presStyleIdx="1" presStyleCnt="3">
        <dgm:presLayoutVars>
          <dgm:chMax val="0"/>
          <dgm:chPref val="0"/>
        </dgm:presLayoutVars>
      </dgm:prSet>
      <dgm:spPr/>
    </dgm:pt>
    <dgm:pt modelId="{422B31EF-AC3E-4846-AC79-5E736C84F6CC}" type="pres">
      <dgm:prSet presAssocID="{3CC27A4C-4539-459E-BB15-09A0C31E12CA}" presName="sibTrans" presStyleCnt="0"/>
      <dgm:spPr/>
    </dgm:pt>
    <dgm:pt modelId="{11443F32-C7F4-436F-88CB-7E8D153EBC25}" type="pres">
      <dgm:prSet presAssocID="{450B67C3-BE6F-4C31-9708-E110E742D35C}" presName="compNode" presStyleCnt="0"/>
      <dgm:spPr/>
    </dgm:pt>
    <dgm:pt modelId="{03AF98D5-81A2-4F85-8B1A-47B8BEFB5855}" type="pres">
      <dgm:prSet presAssocID="{450B67C3-BE6F-4C31-9708-E110E742D35C}" presName="bgRect" presStyleLbl="bgShp" presStyleIdx="2" presStyleCnt="3"/>
      <dgm:spPr/>
    </dgm:pt>
    <dgm:pt modelId="{DC3F6360-E304-4866-A5C5-B5034F8AA65F}" type="pres">
      <dgm:prSet presAssocID="{450B67C3-BE6F-4C31-9708-E110E742D3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cales of justice"/>
        </a:ext>
      </dgm:extLst>
    </dgm:pt>
    <dgm:pt modelId="{3951FEDF-B9D1-46BF-BC8E-62D9E270C26E}" type="pres">
      <dgm:prSet presAssocID="{450B67C3-BE6F-4C31-9708-E110E742D35C}" presName="spaceRect" presStyleCnt="0"/>
      <dgm:spPr/>
    </dgm:pt>
    <dgm:pt modelId="{187ED9C4-BFCA-43A4-8E09-8BB398F8C22D}" type="pres">
      <dgm:prSet presAssocID="{450B67C3-BE6F-4C31-9708-E110E742D35C}" presName="parTx" presStyleLbl="revTx" presStyleIdx="2" presStyleCnt="3">
        <dgm:presLayoutVars>
          <dgm:chMax val="0"/>
          <dgm:chPref val="0"/>
        </dgm:presLayoutVars>
      </dgm:prSet>
      <dgm:spPr/>
    </dgm:pt>
  </dgm:ptLst>
  <dgm:cxnLst>
    <dgm:cxn modelId="{CB1E771A-A964-4FCD-A1D8-181B5E746381}" srcId="{348E5B70-1040-43AE-B6DE-AAA71EB3D5B9}" destId="{995A136E-0510-40F4-B6B4-A6A26D4899BE}" srcOrd="1" destOrd="0" parTransId="{ACC2343C-B1E5-4D18-B7C8-C5EDAA0E1F8E}" sibTransId="{3CC27A4C-4539-459E-BB15-09A0C31E12CA}"/>
    <dgm:cxn modelId="{095B7525-4D7F-4C17-BEDC-CFF63DD24A34}" type="presOf" srcId="{348E5B70-1040-43AE-B6DE-AAA71EB3D5B9}" destId="{6253C2AB-0E24-4773-912C-A2A96D9A2F04}" srcOrd="0" destOrd="0" presId="urn:microsoft.com/office/officeart/2018/2/layout/IconVerticalSolidList"/>
    <dgm:cxn modelId="{3860082B-B658-41F8-A601-3FC2088A04E6}" type="presOf" srcId="{995A136E-0510-40F4-B6B4-A6A26D4899BE}" destId="{D0BBC58F-91DB-43B4-96E1-C2146F67C639}" srcOrd="0" destOrd="0" presId="urn:microsoft.com/office/officeart/2018/2/layout/IconVerticalSolidList"/>
    <dgm:cxn modelId="{859ECD48-8271-4D0D-AC20-69F23535FAEE}" type="presOf" srcId="{D47741A9-161D-4A20-8A25-F8479F6BE83E}" destId="{A4F6F012-0EC5-4C5B-92DF-1FA065DA5A88}" srcOrd="0" destOrd="0" presId="urn:microsoft.com/office/officeart/2018/2/layout/IconVerticalSolidList"/>
    <dgm:cxn modelId="{C9607A8A-C63A-460E-B62C-DB304920E319}" srcId="{348E5B70-1040-43AE-B6DE-AAA71EB3D5B9}" destId="{450B67C3-BE6F-4C31-9708-E110E742D35C}" srcOrd="2" destOrd="0" parTransId="{B5389458-3C04-4B1F-99B7-FC5C5C3A1240}" sibTransId="{A686C942-206B-4BF5-973A-711C147399FE}"/>
    <dgm:cxn modelId="{627D6AB6-6B5E-4779-8093-92D3E913A460}" type="presOf" srcId="{450B67C3-BE6F-4C31-9708-E110E742D35C}" destId="{187ED9C4-BFCA-43A4-8E09-8BB398F8C22D}" srcOrd="0" destOrd="0" presId="urn:microsoft.com/office/officeart/2018/2/layout/IconVerticalSolidList"/>
    <dgm:cxn modelId="{B620D8E1-38FF-4354-AB63-C06BE8FE6F31}" srcId="{348E5B70-1040-43AE-B6DE-AAA71EB3D5B9}" destId="{D47741A9-161D-4A20-8A25-F8479F6BE83E}" srcOrd="0" destOrd="0" parTransId="{17CF4CBF-5BD5-46BE-AC88-4A26CB45FBBA}" sibTransId="{685EB731-BFE3-49E8-91EE-1FBA513EBC9D}"/>
    <dgm:cxn modelId="{41F576BC-83CB-4241-BC3F-E770432131CF}" type="presParOf" srcId="{6253C2AB-0E24-4773-912C-A2A96D9A2F04}" destId="{06DFBAB1-DA88-4A25-8E26-F20C65C354D7}" srcOrd="0" destOrd="0" presId="urn:microsoft.com/office/officeart/2018/2/layout/IconVerticalSolidList"/>
    <dgm:cxn modelId="{7F43815F-5E91-4591-8FE1-E7CAF4181ECB}" type="presParOf" srcId="{06DFBAB1-DA88-4A25-8E26-F20C65C354D7}" destId="{259AAF50-80B9-4906-8B7A-F528F8C69E10}" srcOrd="0" destOrd="0" presId="urn:microsoft.com/office/officeart/2018/2/layout/IconVerticalSolidList"/>
    <dgm:cxn modelId="{FB81E278-D145-44D9-8AFF-82832D16E046}" type="presParOf" srcId="{06DFBAB1-DA88-4A25-8E26-F20C65C354D7}" destId="{DFC4EE8E-F668-4453-B941-E303B8AF35C5}" srcOrd="1" destOrd="0" presId="urn:microsoft.com/office/officeart/2018/2/layout/IconVerticalSolidList"/>
    <dgm:cxn modelId="{D8A808CA-AA8A-4A7D-BDF9-6D1A400B3813}" type="presParOf" srcId="{06DFBAB1-DA88-4A25-8E26-F20C65C354D7}" destId="{12A1AC35-7E18-42E7-B3CC-07D3E98B0F9B}" srcOrd="2" destOrd="0" presId="urn:microsoft.com/office/officeart/2018/2/layout/IconVerticalSolidList"/>
    <dgm:cxn modelId="{8C9336D7-F08E-429F-A48E-240F448000BB}" type="presParOf" srcId="{06DFBAB1-DA88-4A25-8E26-F20C65C354D7}" destId="{A4F6F012-0EC5-4C5B-92DF-1FA065DA5A88}" srcOrd="3" destOrd="0" presId="urn:microsoft.com/office/officeart/2018/2/layout/IconVerticalSolidList"/>
    <dgm:cxn modelId="{26C79B03-A51A-4148-9B21-018DE3329E59}" type="presParOf" srcId="{6253C2AB-0E24-4773-912C-A2A96D9A2F04}" destId="{B97F1D3E-4B01-40D0-9EBC-AF0EB506D0B3}" srcOrd="1" destOrd="0" presId="urn:microsoft.com/office/officeart/2018/2/layout/IconVerticalSolidList"/>
    <dgm:cxn modelId="{743128BB-6916-45F1-9901-D5F168D3011E}" type="presParOf" srcId="{6253C2AB-0E24-4773-912C-A2A96D9A2F04}" destId="{327A7D32-1A27-4EC6-89C3-49C4322C3929}" srcOrd="2" destOrd="0" presId="urn:microsoft.com/office/officeart/2018/2/layout/IconVerticalSolidList"/>
    <dgm:cxn modelId="{6BD0D745-2019-4C9A-866B-BE0933D6ED7E}" type="presParOf" srcId="{327A7D32-1A27-4EC6-89C3-49C4322C3929}" destId="{43E1CC8D-41E5-4FBE-8E0C-FF69F3C852EE}" srcOrd="0" destOrd="0" presId="urn:microsoft.com/office/officeart/2018/2/layout/IconVerticalSolidList"/>
    <dgm:cxn modelId="{E192D711-A822-41C0-AB58-0A5C9690B050}" type="presParOf" srcId="{327A7D32-1A27-4EC6-89C3-49C4322C3929}" destId="{9EA54955-2FFD-47DB-B3F2-3DE59385ABF0}" srcOrd="1" destOrd="0" presId="urn:microsoft.com/office/officeart/2018/2/layout/IconVerticalSolidList"/>
    <dgm:cxn modelId="{9FA97AAB-2AFC-4A1C-8A4C-E90223F644D4}" type="presParOf" srcId="{327A7D32-1A27-4EC6-89C3-49C4322C3929}" destId="{8F55A4C7-4997-42FF-BEEF-D6480056F5EA}" srcOrd="2" destOrd="0" presId="urn:microsoft.com/office/officeart/2018/2/layout/IconVerticalSolidList"/>
    <dgm:cxn modelId="{2F97E9BB-8095-4E11-99A4-839EE0AA8FD5}" type="presParOf" srcId="{327A7D32-1A27-4EC6-89C3-49C4322C3929}" destId="{D0BBC58F-91DB-43B4-96E1-C2146F67C639}" srcOrd="3" destOrd="0" presId="urn:microsoft.com/office/officeart/2018/2/layout/IconVerticalSolidList"/>
    <dgm:cxn modelId="{AA3EE618-1E9E-4232-AC1B-DCC77C3B2EA9}" type="presParOf" srcId="{6253C2AB-0E24-4773-912C-A2A96D9A2F04}" destId="{422B31EF-AC3E-4846-AC79-5E736C84F6CC}" srcOrd="3" destOrd="0" presId="urn:microsoft.com/office/officeart/2018/2/layout/IconVerticalSolidList"/>
    <dgm:cxn modelId="{3CBBC1ED-599E-4D1E-AC97-86A4E2576B8C}" type="presParOf" srcId="{6253C2AB-0E24-4773-912C-A2A96D9A2F04}" destId="{11443F32-C7F4-436F-88CB-7E8D153EBC25}" srcOrd="4" destOrd="0" presId="urn:microsoft.com/office/officeart/2018/2/layout/IconVerticalSolidList"/>
    <dgm:cxn modelId="{4C68383C-0FFD-4C8E-90B6-CD0E98B4083B}" type="presParOf" srcId="{11443F32-C7F4-436F-88CB-7E8D153EBC25}" destId="{03AF98D5-81A2-4F85-8B1A-47B8BEFB5855}" srcOrd="0" destOrd="0" presId="urn:microsoft.com/office/officeart/2018/2/layout/IconVerticalSolidList"/>
    <dgm:cxn modelId="{8A0AD7F3-F4F0-496E-9475-B77DF0732050}" type="presParOf" srcId="{11443F32-C7F4-436F-88CB-7E8D153EBC25}" destId="{DC3F6360-E304-4866-A5C5-B5034F8AA65F}" srcOrd="1" destOrd="0" presId="urn:microsoft.com/office/officeart/2018/2/layout/IconVerticalSolidList"/>
    <dgm:cxn modelId="{7249C2A2-F3A1-46C3-969C-64C0E800DBAA}" type="presParOf" srcId="{11443F32-C7F4-436F-88CB-7E8D153EBC25}" destId="{3951FEDF-B9D1-46BF-BC8E-62D9E270C26E}" srcOrd="2" destOrd="0" presId="urn:microsoft.com/office/officeart/2018/2/layout/IconVerticalSolidList"/>
    <dgm:cxn modelId="{850396B2-A61A-4548-B4D7-C3A884AB16AB}" type="presParOf" srcId="{11443F32-C7F4-436F-88CB-7E8D153EBC25}" destId="{187ED9C4-BFCA-43A4-8E09-8BB398F8C2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94724F-5734-4FA0-A2A7-4BB1200D1E1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AFD1E5F-930F-4B00-A1BB-75531257DD11}">
      <dgm:prSet/>
      <dgm:spPr/>
      <dgm:t>
        <a:bodyPr/>
        <a:lstStyle/>
        <a:p>
          <a:r>
            <a:rPr lang="en-US" dirty="0"/>
            <a:t>Diverse coalition of supporters</a:t>
          </a:r>
        </a:p>
      </dgm:t>
    </dgm:pt>
    <dgm:pt modelId="{D1B05E48-18E2-4AE0-B9A1-1A4DB57AE161}" type="parTrans" cxnId="{46BF103E-5F62-488F-8BC9-AD3592C8F496}">
      <dgm:prSet/>
      <dgm:spPr/>
      <dgm:t>
        <a:bodyPr/>
        <a:lstStyle/>
        <a:p>
          <a:endParaRPr lang="en-US"/>
        </a:p>
      </dgm:t>
    </dgm:pt>
    <dgm:pt modelId="{13EE540E-03D7-4FDE-B51D-0FF9E47BC721}" type="sibTrans" cxnId="{46BF103E-5F62-488F-8BC9-AD3592C8F496}">
      <dgm:prSet/>
      <dgm:spPr/>
      <dgm:t>
        <a:bodyPr/>
        <a:lstStyle/>
        <a:p>
          <a:endParaRPr lang="en-US"/>
        </a:p>
      </dgm:t>
    </dgm:pt>
    <dgm:pt modelId="{EB62B985-2EFF-4572-95FD-91D5F8DCFBD8}">
      <dgm:prSet/>
      <dgm:spPr/>
      <dgm:t>
        <a:bodyPr/>
        <a:lstStyle/>
        <a:p>
          <a:r>
            <a:rPr lang="en-US"/>
            <a:t>Costing-out studies</a:t>
          </a:r>
        </a:p>
      </dgm:t>
    </dgm:pt>
    <dgm:pt modelId="{4A8AADEE-7242-424A-A596-58CA9DE8989A}" type="parTrans" cxnId="{2B2F014B-61B3-4A41-9BE4-1BB9D65616B2}">
      <dgm:prSet/>
      <dgm:spPr/>
      <dgm:t>
        <a:bodyPr/>
        <a:lstStyle/>
        <a:p>
          <a:endParaRPr lang="en-US"/>
        </a:p>
      </dgm:t>
    </dgm:pt>
    <dgm:pt modelId="{3E3C4324-56DC-42E4-8468-AAA6BFDD9AFC}" type="sibTrans" cxnId="{2B2F014B-61B3-4A41-9BE4-1BB9D65616B2}">
      <dgm:prSet/>
      <dgm:spPr/>
      <dgm:t>
        <a:bodyPr/>
        <a:lstStyle/>
        <a:p>
          <a:endParaRPr lang="en-US"/>
        </a:p>
      </dgm:t>
    </dgm:pt>
    <dgm:pt modelId="{4DF52910-50E1-4990-956D-B3D0256E6F10}">
      <dgm:prSet/>
      <dgm:spPr/>
      <dgm:t>
        <a:bodyPr/>
        <a:lstStyle/>
        <a:p>
          <a:r>
            <a:rPr lang="en-US"/>
            <a:t>Fiscal expertise</a:t>
          </a:r>
        </a:p>
      </dgm:t>
    </dgm:pt>
    <dgm:pt modelId="{BA591F7D-A1EA-4FDE-8095-C1508026903B}" type="parTrans" cxnId="{A24CE976-B4CD-45C3-9033-1161AD28933C}">
      <dgm:prSet/>
      <dgm:spPr/>
      <dgm:t>
        <a:bodyPr/>
        <a:lstStyle/>
        <a:p>
          <a:endParaRPr lang="en-US"/>
        </a:p>
      </dgm:t>
    </dgm:pt>
    <dgm:pt modelId="{0F492212-51AB-4846-B687-6413C36E97E5}" type="sibTrans" cxnId="{A24CE976-B4CD-45C3-9033-1161AD28933C}">
      <dgm:prSet/>
      <dgm:spPr/>
      <dgm:t>
        <a:bodyPr/>
        <a:lstStyle/>
        <a:p>
          <a:endParaRPr lang="en-US"/>
        </a:p>
      </dgm:t>
    </dgm:pt>
    <dgm:pt modelId="{3D7F2E01-992E-43E9-AF19-A747BB73CD64}">
      <dgm:prSet/>
      <dgm:spPr/>
      <dgm:t>
        <a:bodyPr/>
        <a:lstStyle/>
        <a:p>
          <a:r>
            <a:rPr lang="en-US" dirty="0"/>
            <a:t>Urban + rural</a:t>
          </a:r>
        </a:p>
      </dgm:t>
    </dgm:pt>
    <dgm:pt modelId="{A2273B8E-89F2-46F7-BA70-4D56A1B767CA}" type="parTrans" cxnId="{E7E116C7-A27A-4F0E-8E38-E82E5815610C}">
      <dgm:prSet/>
      <dgm:spPr/>
      <dgm:t>
        <a:bodyPr/>
        <a:lstStyle/>
        <a:p>
          <a:endParaRPr lang="en-US"/>
        </a:p>
      </dgm:t>
    </dgm:pt>
    <dgm:pt modelId="{D5DEF7E3-6674-4AA5-9CC0-C7F12B1B14F9}" type="sibTrans" cxnId="{E7E116C7-A27A-4F0E-8E38-E82E5815610C}">
      <dgm:prSet/>
      <dgm:spPr/>
      <dgm:t>
        <a:bodyPr/>
        <a:lstStyle/>
        <a:p>
          <a:endParaRPr lang="en-US"/>
        </a:p>
      </dgm:t>
    </dgm:pt>
    <dgm:pt modelId="{1AE1C804-E384-48BD-BA71-4B364EA48071}">
      <dgm:prSet/>
      <dgm:spPr/>
      <dgm:t>
        <a:bodyPr/>
        <a:lstStyle/>
        <a:p>
          <a:r>
            <a:rPr lang="en-US" dirty="0"/>
            <a:t>Accounting for poverty</a:t>
          </a:r>
        </a:p>
      </dgm:t>
    </dgm:pt>
    <dgm:pt modelId="{70A83362-9101-48E1-81CC-CB7B3ECAA185}" type="parTrans" cxnId="{CD961817-75E1-4D8D-94DC-7AB8227C9A31}">
      <dgm:prSet/>
      <dgm:spPr/>
      <dgm:t>
        <a:bodyPr/>
        <a:lstStyle/>
        <a:p>
          <a:endParaRPr lang="en-US"/>
        </a:p>
      </dgm:t>
    </dgm:pt>
    <dgm:pt modelId="{FBF7DDD7-B2C1-4C23-AD6D-8DF3A294B5BD}" type="sibTrans" cxnId="{CD961817-75E1-4D8D-94DC-7AB8227C9A31}">
      <dgm:prSet/>
      <dgm:spPr/>
      <dgm:t>
        <a:bodyPr/>
        <a:lstStyle/>
        <a:p>
          <a:endParaRPr lang="en-US"/>
        </a:p>
      </dgm:t>
    </dgm:pt>
    <dgm:pt modelId="{EE855E75-7B9F-4A08-BC05-8FDCDB805F70}">
      <dgm:prSet/>
      <dgm:spPr/>
      <dgm:t>
        <a:bodyPr/>
        <a:lstStyle/>
        <a:p>
          <a:r>
            <a:rPr lang="en-US" dirty="0"/>
            <a:t>Litigation</a:t>
          </a:r>
        </a:p>
      </dgm:t>
    </dgm:pt>
    <dgm:pt modelId="{827A63A0-96D5-4869-8CB9-02882AB39DE8}" type="parTrans" cxnId="{FA493330-100B-4742-92C7-532A99F0F9C9}">
      <dgm:prSet/>
      <dgm:spPr/>
      <dgm:t>
        <a:bodyPr/>
        <a:lstStyle/>
        <a:p>
          <a:endParaRPr lang="en-US"/>
        </a:p>
      </dgm:t>
    </dgm:pt>
    <dgm:pt modelId="{0B720789-BC71-488E-82E9-B1878906896C}" type="sibTrans" cxnId="{FA493330-100B-4742-92C7-532A99F0F9C9}">
      <dgm:prSet/>
      <dgm:spPr/>
      <dgm:t>
        <a:bodyPr/>
        <a:lstStyle/>
        <a:p>
          <a:endParaRPr lang="en-US"/>
        </a:p>
      </dgm:t>
    </dgm:pt>
    <dgm:pt modelId="{0F93BB78-D769-4446-B4CD-55A84D4178BB}" type="pres">
      <dgm:prSet presAssocID="{4A94724F-5734-4FA0-A2A7-4BB1200D1E10}" presName="diagram" presStyleCnt="0">
        <dgm:presLayoutVars>
          <dgm:dir/>
          <dgm:resizeHandles val="exact"/>
        </dgm:presLayoutVars>
      </dgm:prSet>
      <dgm:spPr/>
    </dgm:pt>
    <dgm:pt modelId="{A42B95C8-50C9-44C3-8BDE-888EF5777CA3}" type="pres">
      <dgm:prSet presAssocID="{5AFD1E5F-930F-4B00-A1BB-75531257DD11}" presName="node" presStyleLbl="node1" presStyleIdx="0" presStyleCnt="6">
        <dgm:presLayoutVars>
          <dgm:bulletEnabled val="1"/>
        </dgm:presLayoutVars>
      </dgm:prSet>
      <dgm:spPr/>
    </dgm:pt>
    <dgm:pt modelId="{1B618C4F-3FE9-4A97-B9A9-FBE798EE57F9}" type="pres">
      <dgm:prSet presAssocID="{13EE540E-03D7-4FDE-B51D-0FF9E47BC721}" presName="sibTrans" presStyleCnt="0"/>
      <dgm:spPr/>
    </dgm:pt>
    <dgm:pt modelId="{4FBC59E4-3808-4311-9709-1524B82AE27A}" type="pres">
      <dgm:prSet presAssocID="{EB62B985-2EFF-4572-95FD-91D5F8DCFBD8}" presName="node" presStyleLbl="node1" presStyleIdx="1" presStyleCnt="6">
        <dgm:presLayoutVars>
          <dgm:bulletEnabled val="1"/>
        </dgm:presLayoutVars>
      </dgm:prSet>
      <dgm:spPr/>
    </dgm:pt>
    <dgm:pt modelId="{75F84A7A-9A2B-45BE-8E58-68199F1A0900}" type="pres">
      <dgm:prSet presAssocID="{3E3C4324-56DC-42E4-8468-AAA6BFDD9AFC}" presName="sibTrans" presStyleCnt="0"/>
      <dgm:spPr/>
    </dgm:pt>
    <dgm:pt modelId="{A5B9179C-6E94-42B5-A9E7-336B26523964}" type="pres">
      <dgm:prSet presAssocID="{4DF52910-50E1-4990-956D-B3D0256E6F10}" presName="node" presStyleLbl="node1" presStyleIdx="2" presStyleCnt="6">
        <dgm:presLayoutVars>
          <dgm:bulletEnabled val="1"/>
        </dgm:presLayoutVars>
      </dgm:prSet>
      <dgm:spPr/>
    </dgm:pt>
    <dgm:pt modelId="{EFA34DC9-C08B-433B-B16E-94196A578A6A}" type="pres">
      <dgm:prSet presAssocID="{0F492212-51AB-4846-B687-6413C36E97E5}" presName="sibTrans" presStyleCnt="0"/>
      <dgm:spPr/>
    </dgm:pt>
    <dgm:pt modelId="{6055CCF6-DA47-47DF-B557-811415D648BF}" type="pres">
      <dgm:prSet presAssocID="{3D7F2E01-992E-43E9-AF19-A747BB73CD64}" presName="node" presStyleLbl="node1" presStyleIdx="3" presStyleCnt="6">
        <dgm:presLayoutVars>
          <dgm:bulletEnabled val="1"/>
        </dgm:presLayoutVars>
      </dgm:prSet>
      <dgm:spPr/>
    </dgm:pt>
    <dgm:pt modelId="{9DF3FDA3-474F-46BF-8B4C-807429AE3F31}" type="pres">
      <dgm:prSet presAssocID="{D5DEF7E3-6674-4AA5-9CC0-C7F12B1B14F9}" presName="sibTrans" presStyleCnt="0"/>
      <dgm:spPr/>
    </dgm:pt>
    <dgm:pt modelId="{E3EB31ED-351D-43FE-9C10-C9C0748716DA}" type="pres">
      <dgm:prSet presAssocID="{1AE1C804-E384-48BD-BA71-4B364EA48071}" presName="node" presStyleLbl="node1" presStyleIdx="4" presStyleCnt="6">
        <dgm:presLayoutVars>
          <dgm:bulletEnabled val="1"/>
        </dgm:presLayoutVars>
      </dgm:prSet>
      <dgm:spPr/>
    </dgm:pt>
    <dgm:pt modelId="{8550E8DF-7BB7-447A-B0A1-874DB396F406}" type="pres">
      <dgm:prSet presAssocID="{FBF7DDD7-B2C1-4C23-AD6D-8DF3A294B5BD}" presName="sibTrans" presStyleCnt="0"/>
      <dgm:spPr/>
    </dgm:pt>
    <dgm:pt modelId="{6A73B500-AA02-4A3B-B2C5-7D34F43DDEF3}" type="pres">
      <dgm:prSet presAssocID="{EE855E75-7B9F-4A08-BC05-8FDCDB805F70}" presName="node" presStyleLbl="node1" presStyleIdx="5" presStyleCnt="6">
        <dgm:presLayoutVars>
          <dgm:bulletEnabled val="1"/>
        </dgm:presLayoutVars>
      </dgm:prSet>
      <dgm:spPr/>
    </dgm:pt>
  </dgm:ptLst>
  <dgm:cxnLst>
    <dgm:cxn modelId="{CD961817-75E1-4D8D-94DC-7AB8227C9A31}" srcId="{4A94724F-5734-4FA0-A2A7-4BB1200D1E10}" destId="{1AE1C804-E384-48BD-BA71-4B364EA48071}" srcOrd="4" destOrd="0" parTransId="{70A83362-9101-48E1-81CC-CB7B3ECAA185}" sibTransId="{FBF7DDD7-B2C1-4C23-AD6D-8DF3A294B5BD}"/>
    <dgm:cxn modelId="{0DA70B1F-75A8-40C8-A922-7A1BFB6E9D71}" type="presOf" srcId="{EB62B985-2EFF-4572-95FD-91D5F8DCFBD8}" destId="{4FBC59E4-3808-4311-9709-1524B82AE27A}" srcOrd="0" destOrd="0" presId="urn:microsoft.com/office/officeart/2005/8/layout/default"/>
    <dgm:cxn modelId="{4EC0F31F-B803-466A-B4B2-6DC88328C634}" type="presOf" srcId="{1AE1C804-E384-48BD-BA71-4B364EA48071}" destId="{E3EB31ED-351D-43FE-9C10-C9C0748716DA}" srcOrd="0" destOrd="0" presId="urn:microsoft.com/office/officeart/2005/8/layout/default"/>
    <dgm:cxn modelId="{FA493330-100B-4742-92C7-532A99F0F9C9}" srcId="{4A94724F-5734-4FA0-A2A7-4BB1200D1E10}" destId="{EE855E75-7B9F-4A08-BC05-8FDCDB805F70}" srcOrd="5" destOrd="0" parTransId="{827A63A0-96D5-4869-8CB9-02882AB39DE8}" sibTransId="{0B720789-BC71-488E-82E9-B1878906896C}"/>
    <dgm:cxn modelId="{46BF103E-5F62-488F-8BC9-AD3592C8F496}" srcId="{4A94724F-5734-4FA0-A2A7-4BB1200D1E10}" destId="{5AFD1E5F-930F-4B00-A1BB-75531257DD11}" srcOrd="0" destOrd="0" parTransId="{D1B05E48-18E2-4AE0-B9A1-1A4DB57AE161}" sibTransId="{13EE540E-03D7-4FDE-B51D-0FF9E47BC721}"/>
    <dgm:cxn modelId="{DD360641-7E3F-44B1-A507-37B770FCB1CF}" type="presOf" srcId="{4A94724F-5734-4FA0-A2A7-4BB1200D1E10}" destId="{0F93BB78-D769-4446-B4CD-55A84D4178BB}" srcOrd="0" destOrd="0" presId="urn:microsoft.com/office/officeart/2005/8/layout/default"/>
    <dgm:cxn modelId="{2B2F014B-61B3-4A41-9BE4-1BB9D65616B2}" srcId="{4A94724F-5734-4FA0-A2A7-4BB1200D1E10}" destId="{EB62B985-2EFF-4572-95FD-91D5F8DCFBD8}" srcOrd="1" destOrd="0" parTransId="{4A8AADEE-7242-424A-A596-58CA9DE8989A}" sibTransId="{3E3C4324-56DC-42E4-8468-AAA6BFDD9AFC}"/>
    <dgm:cxn modelId="{26F25656-0193-4216-BC68-BF13988DBBF0}" type="presOf" srcId="{4DF52910-50E1-4990-956D-B3D0256E6F10}" destId="{A5B9179C-6E94-42B5-A9E7-336B26523964}" srcOrd="0" destOrd="0" presId="urn:microsoft.com/office/officeart/2005/8/layout/default"/>
    <dgm:cxn modelId="{A24CE976-B4CD-45C3-9033-1161AD28933C}" srcId="{4A94724F-5734-4FA0-A2A7-4BB1200D1E10}" destId="{4DF52910-50E1-4990-956D-B3D0256E6F10}" srcOrd="2" destOrd="0" parTransId="{BA591F7D-A1EA-4FDE-8095-C1508026903B}" sibTransId="{0F492212-51AB-4846-B687-6413C36E97E5}"/>
    <dgm:cxn modelId="{9B22B7C1-7B84-4CC1-A565-4FB1D0F3C0C4}" type="presOf" srcId="{5AFD1E5F-930F-4B00-A1BB-75531257DD11}" destId="{A42B95C8-50C9-44C3-8BDE-888EF5777CA3}" srcOrd="0" destOrd="0" presId="urn:microsoft.com/office/officeart/2005/8/layout/default"/>
    <dgm:cxn modelId="{E7E116C7-A27A-4F0E-8E38-E82E5815610C}" srcId="{4A94724F-5734-4FA0-A2A7-4BB1200D1E10}" destId="{3D7F2E01-992E-43E9-AF19-A747BB73CD64}" srcOrd="3" destOrd="0" parTransId="{A2273B8E-89F2-46F7-BA70-4D56A1B767CA}" sibTransId="{D5DEF7E3-6674-4AA5-9CC0-C7F12B1B14F9}"/>
    <dgm:cxn modelId="{23D3D2CC-2C91-4517-BE43-2CCBBBE27397}" type="presOf" srcId="{3D7F2E01-992E-43E9-AF19-A747BB73CD64}" destId="{6055CCF6-DA47-47DF-B557-811415D648BF}" srcOrd="0" destOrd="0" presId="urn:microsoft.com/office/officeart/2005/8/layout/default"/>
    <dgm:cxn modelId="{A4F02EEF-8AFB-41AB-807D-4841827A1853}" type="presOf" srcId="{EE855E75-7B9F-4A08-BC05-8FDCDB805F70}" destId="{6A73B500-AA02-4A3B-B2C5-7D34F43DDEF3}" srcOrd="0" destOrd="0" presId="urn:microsoft.com/office/officeart/2005/8/layout/default"/>
    <dgm:cxn modelId="{512A96DD-50BC-479B-A205-FBCA6D7A6372}" type="presParOf" srcId="{0F93BB78-D769-4446-B4CD-55A84D4178BB}" destId="{A42B95C8-50C9-44C3-8BDE-888EF5777CA3}" srcOrd="0" destOrd="0" presId="urn:microsoft.com/office/officeart/2005/8/layout/default"/>
    <dgm:cxn modelId="{F862FE75-1E13-4C12-929D-942BD12765CF}" type="presParOf" srcId="{0F93BB78-D769-4446-B4CD-55A84D4178BB}" destId="{1B618C4F-3FE9-4A97-B9A9-FBE798EE57F9}" srcOrd="1" destOrd="0" presId="urn:microsoft.com/office/officeart/2005/8/layout/default"/>
    <dgm:cxn modelId="{73A699E9-3D5F-4AA5-A025-0CBB16D6ECAD}" type="presParOf" srcId="{0F93BB78-D769-4446-B4CD-55A84D4178BB}" destId="{4FBC59E4-3808-4311-9709-1524B82AE27A}" srcOrd="2" destOrd="0" presId="urn:microsoft.com/office/officeart/2005/8/layout/default"/>
    <dgm:cxn modelId="{BA269EE1-4BAB-48C7-8E39-2B0CBC1C9219}" type="presParOf" srcId="{0F93BB78-D769-4446-B4CD-55A84D4178BB}" destId="{75F84A7A-9A2B-45BE-8E58-68199F1A0900}" srcOrd="3" destOrd="0" presId="urn:microsoft.com/office/officeart/2005/8/layout/default"/>
    <dgm:cxn modelId="{4396400E-C6E2-4B2F-B939-4C29B0A7CDE3}" type="presParOf" srcId="{0F93BB78-D769-4446-B4CD-55A84D4178BB}" destId="{A5B9179C-6E94-42B5-A9E7-336B26523964}" srcOrd="4" destOrd="0" presId="urn:microsoft.com/office/officeart/2005/8/layout/default"/>
    <dgm:cxn modelId="{0109C7C4-3989-4B3A-A8D7-5752C1F5A44C}" type="presParOf" srcId="{0F93BB78-D769-4446-B4CD-55A84D4178BB}" destId="{EFA34DC9-C08B-433B-B16E-94196A578A6A}" srcOrd="5" destOrd="0" presId="urn:microsoft.com/office/officeart/2005/8/layout/default"/>
    <dgm:cxn modelId="{5CA32E3E-DF3D-4A7A-B6DE-DBA66BBC9DD9}" type="presParOf" srcId="{0F93BB78-D769-4446-B4CD-55A84D4178BB}" destId="{6055CCF6-DA47-47DF-B557-811415D648BF}" srcOrd="6" destOrd="0" presId="urn:microsoft.com/office/officeart/2005/8/layout/default"/>
    <dgm:cxn modelId="{5C1F37D2-EDC7-493A-862B-83D16E19E23A}" type="presParOf" srcId="{0F93BB78-D769-4446-B4CD-55A84D4178BB}" destId="{9DF3FDA3-474F-46BF-8B4C-807429AE3F31}" srcOrd="7" destOrd="0" presId="urn:microsoft.com/office/officeart/2005/8/layout/default"/>
    <dgm:cxn modelId="{21BAADEA-F061-4016-A3ED-2A4B43B8B46A}" type="presParOf" srcId="{0F93BB78-D769-4446-B4CD-55A84D4178BB}" destId="{E3EB31ED-351D-43FE-9C10-C9C0748716DA}" srcOrd="8" destOrd="0" presId="urn:microsoft.com/office/officeart/2005/8/layout/default"/>
    <dgm:cxn modelId="{51F57FE9-EDF0-4520-8AFA-3014FE3107EE}" type="presParOf" srcId="{0F93BB78-D769-4446-B4CD-55A84D4178BB}" destId="{8550E8DF-7BB7-447A-B0A1-874DB396F406}" srcOrd="9" destOrd="0" presId="urn:microsoft.com/office/officeart/2005/8/layout/default"/>
    <dgm:cxn modelId="{5E3C85C3-7687-462E-88EF-54444B43BA68}" type="presParOf" srcId="{0F93BB78-D769-4446-B4CD-55A84D4178BB}" destId="{6A73B500-AA02-4A3B-B2C5-7D34F43DDEF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17D581-6213-4B09-9CB8-D603159D870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F506EDE-A0E5-4DA4-900B-26EDF96EF9B5}">
      <dgm:prSet/>
      <dgm:spPr/>
      <dgm:t>
        <a:bodyPr/>
        <a:lstStyle/>
        <a:p>
          <a:pPr>
            <a:defRPr cap="all"/>
          </a:pPr>
          <a:r>
            <a:rPr lang="en-US"/>
            <a:t>Teacher salary increases</a:t>
          </a:r>
        </a:p>
      </dgm:t>
    </dgm:pt>
    <dgm:pt modelId="{77A7AA70-70B5-44DD-94C2-9AC7736DD55C}" type="parTrans" cxnId="{D48E11F9-6E89-47FB-97E6-6DB5DF072514}">
      <dgm:prSet/>
      <dgm:spPr/>
      <dgm:t>
        <a:bodyPr/>
        <a:lstStyle/>
        <a:p>
          <a:endParaRPr lang="en-US"/>
        </a:p>
      </dgm:t>
    </dgm:pt>
    <dgm:pt modelId="{7F4DEC33-EF96-41D9-8908-EFC627BF7AD1}" type="sibTrans" cxnId="{D48E11F9-6E89-47FB-97E6-6DB5DF072514}">
      <dgm:prSet/>
      <dgm:spPr/>
      <dgm:t>
        <a:bodyPr/>
        <a:lstStyle/>
        <a:p>
          <a:endParaRPr lang="en-US"/>
        </a:p>
      </dgm:t>
    </dgm:pt>
    <dgm:pt modelId="{C900A726-785B-4503-AA65-5105D6B9688B}">
      <dgm:prSet/>
      <dgm:spPr/>
      <dgm:t>
        <a:bodyPr/>
        <a:lstStyle/>
        <a:p>
          <a:pPr>
            <a:defRPr cap="all"/>
          </a:pPr>
          <a:r>
            <a:rPr lang="en-US"/>
            <a:t>Additional funding weight for at-risk students</a:t>
          </a:r>
        </a:p>
      </dgm:t>
    </dgm:pt>
    <dgm:pt modelId="{86D859FB-30C8-4782-B010-63C5270DC4D6}" type="parTrans" cxnId="{5DF56269-01B0-4AA2-A8D4-108FF4CC2939}">
      <dgm:prSet/>
      <dgm:spPr/>
      <dgm:t>
        <a:bodyPr/>
        <a:lstStyle/>
        <a:p>
          <a:endParaRPr lang="en-US"/>
        </a:p>
      </dgm:t>
    </dgm:pt>
    <dgm:pt modelId="{E23FA822-6E80-4770-AA78-23D5F4F1BB6A}" type="sibTrans" cxnId="{5DF56269-01B0-4AA2-A8D4-108FF4CC2939}">
      <dgm:prSet/>
      <dgm:spPr/>
      <dgm:t>
        <a:bodyPr/>
        <a:lstStyle/>
        <a:p>
          <a:endParaRPr lang="en-US"/>
        </a:p>
      </dgm:t>
    </dgm:pt>
    <dgm:pt modelId="{D0134D10-0E09-4430-A513-17CB7B9FADC0}">
      <dgm:prSet/>
      <dgm:spPr/>
      <dgm:t>
        <a:bodyPr/>
        <a:lstStyle/>
        <a:p>
          <a:pPr>
            <a:defRPr cap="all"/>
          </a:pPr>
          <a:r>
            <a:rPr lang="en-US"/>
            <a:t>Additional instructional time</a:t>
          </a:r>
        </a:p>
      </dgm:t>
    </dgm:pt>
    <dgm:pt modelId="{C1F8AD0C-867E-4C36-95B7-3E885C7C72CC}" type="parTrans" cxnId="{37C1FB7F-A00F-48CC-B582-DB02DCFF6DCE}">
      <dgm:prSet/>
      <dgm:spPr/>
      <dgm:t>
        <a:bodyPr/>
        <a:lstStyle/>
        <a:p>
          <a:endParaRPr lang="en-US"/>
        </a:p>
      </dgm:t>
    </dgm:pt>
    <dgm:pt modelId="{D2E6E1A8-9D46-41D9-912C-3F220B91F1A3}" type="sibTrans" cxnId="{37C1FB7F-A00F-48CC-B582-DB02DCFF6DCE}">
      <dgm:prSet/>
      <dgm:spPr/>
      <dgm:t>
        <a:bodyPr/>
        <a:lstStyle/>
        <a:p>
          <a:endParaRPr lang="en-US"/>
        </a:p>
      </dgm:t>
    </dgm:pt>
    <dgm:pt modelId="{8E869D4E-5F5C-46EB-A3C2-EE2CE0B60547}">
      <dgm:prSet/>
      <dgm:spPr/>
      <dgm:t>
        <a:bodyPr/>
        <a:lstStyle/>
        <a:p>
          <a:pPr>
            <a:defRPr cap="all"/>
          </a:pPr>
          <a:r>
            <a:rPr lang="en-US"/>
            <a:t>Additional staffing and support positions</a:t>
          </a:r>
        </a:p>
      </dgm:t>
    </dgm:pt>
    <dgm:pt modelId="{37F75F63-F364-40A6-91FD-3B8351DDAC29}" type="parTrans" cxnId="{3B78826B-CFE1-4C9A-BA91-8FDCC6CAD61C}">
      <dgm:prSet/>
      <dgm:spPr/>
      <dgm:t>
        <a:bodyPr/>
        <a:lstStyle/>
        <a:p>
          <a:endParaRPr lang="en-US"/>
        </a:p>
      </dgm:t>
    </dgm:pt>
    <dgm:pt modelId="{50668BB3-D366-4F9E-A831-3CEF6F12EE96}" type="sibTrans" cxnId="{3B78826B-CFE1-4C9A-BA91-8FDCC6CAD61C}">
      <dgm:prSet/>
      <dgm:spPr/>
      <dgm:t>
        <a:bodyPr/>
        <a:lstStyle/>
        <a:p>
          <a:endParaRPr lang="en-US"/>
        </a:p>
      </dgm:t>
    </dgm:pt>
    <dgm:pt modelId="{3DF2AF3C-0102-4322-B13D-BD9A03E0F92D}" type="pres">
      <dgm:prSet presAssocID="{B417D581-6213-4B09-9CB8-D603159D8706}" presName="root" presStyleCnt="0">
        <dgm:presLayoutVars>
          <dgm:dir/>
          <dgm:resizeHandles val="exact"/>
        </dgm:presLayoutVars>
      </dgm:prSet>
      <dgm:spPr/>
    </dgm:pt>
    <dgm:pt modelId="{1A0F9E09-5073-46A7-BDDA-B756D09BD0E2}" type="pres">
      <dgm:prSet presAssocID="{3F506EDE-A0E5-4DA4-900B-26EDF96EF9B5}" presName="compNode" presStyleCnt="0"/>
      <dgm:spPr/>
    </dgm:pt>
    <dgm:pt modelId="{FF01AFAF-BE49-440C-9CC8-1F48B73FEF02}" type="pres">
      <dgm:prSet presAssocID="{3F506EDE-A0E5-4DA4-900B-26EDF96EF9B5}" presName="iconBgRect" presStyleLbl="bgShp" presStyleIdx="0" presStyleCnt="4"/>
      <dgm:spPr/>
    </dgm:pt>
    <dgm:pt modelId="{3CD4778F-75FD-4A15-B7BF-EC8656E8AAE7}" type="pres">
      <dgm:prSet presAssocID="{3F506EDE-A0E5-4DA4-900B-26EDF96EF9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AE0F7FBC-821A-4822-9609-5A9F0C9F1845}" type="pres">
      <dgm:prSet presAssocID="{3F506EDE-A0E5-4DA4-900B-26EDF96EF9B5}" presName="spaceRect" presStyleCnt="0"/>
      <dgm:spPr/>
    </dgm:pt>
    <dgm:pt modelId="{2F8B9902-93C1-4BAF-90D5-166581E18AB1}" type="pres">
      <dgm:prSet presAssocID="{3F506EDE-A0E5-4DA4-900B-26EDF96EF9B5}" presName="textRect" presStyleLbl="revTx" presStyleIdx="0" presStyleCnt="4">
        <dgm:presLayoutVars>
          <dgm:chMax val="1"/>
          <dgm:chPref val="1"/>
        </dgm:presLayoutVars>
      </dgm:prSet>
      <dgm:spPr/>
    </dgm:pt>
    <dgm:pt modelId="{9867459D-A6A7-4AD2-AE93-1FA7C1FBADC4}" type="pres">
      <dgm:prSet presAssocID="{7F4DEC33-EF96-41D9-8908-EFC627BF7AD1}" presName="sibTrans" presStyleCnt="0"/>
      <dgm:spPr/>
    </dgm:pt>
    <dgm:pt modelId="{990F756F-09D2-47D5-83E0-7ADF78F86D6C}" type="pres">
      <dgm:prSet presAssocID="{C900A726-785B-4503-AA65-5105D6B9688B}" presName="compNode" presStyleCnt="0"/>
      <dgm:spPr/>
    </dgm:pt>
    <dgm:pt modelId="{82AE7D2C-8C3C-4513-BEE3-8D81A25C16A8}" type="pres">
      <dgm:prSet presAssocID="{C900A726-785B-4503-AA65-5105D6B9688B}" presName="iconBgRect" presStyleLbl="bgShp" presStyleIdx="1" presStyleCnt="4"/>
      <dgm:spPr/>
    </dgm:pt>
    <dgm:pt modelId="{476692D8-2011-4B20-B16D-DD4FD939088D}" type="pres">
      <dgm:prSet presAssocID="{C900A726-785B-4503-AA65-5105D6B9688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ildren"/>
        </a:ext>
      </dgm:extLst>
    </dgm:pt>
    <dgm:pt modelId="{D41BCBCA-47D1-410D-8253-50EABC8AF741}" type="pres">
      <dgm:prSet presAssocID="{C900A726-785B-4503-AA65-5105D6B9688B}" presName="spaceRect" presStyleCnt="0"/>
      <dgm:spPr/>
    </dgm:pt>
    <dgm:pt modelId="{A29B9C07-D5F5-4CC3-816F-2DE75B84B91C}" type="pres">
      <dgm:prSet presAssocID="{C900A726-785B-4503-AA65-5105D6B9688B}" presName="textRect" presStyleLbl="revTx" presStyleIdx="1" presStyleCnt="4">
        <dgm:presLayoutVars>
          <dgm:chMax val="1"/>
          <dgm:chPref val="1"/>
        </dgm:presLayoutVars>
      </dgm:prSet>
      <dgm:spPr/>
    </dgm:pt>
    <dgm:pt modelId="{CBF744F9-96FD-4B9C-AA17-6078176FB065}" type="pres">
      <dgm:prSet presAssocID="{E23FA822-6E80-4770-AA78-23D5F4F1BB6A}" presName="sibTrans" presStyleCnt="0"/>
      <dgm:spPr/>
    </dgm:pt>
    <dgm:pt modelId="{7265BEF4-DF4B-4B12-8B7C-47819A48A041}" type="pres">
      <dgm:prSet presAssocID="{D0134D10-0E09-4430-A513-17CB7B9FADC0}" presName="compNode" presStyleCnt="0"/>
      <dgm:spPr/>
    </dgm:pt>
    <dgm:pt modelId="{132085A7-10B8-4456-B38F-6310438C98E7}" type="pres">
      <dgm:prSet presAssocID="{D0134D10-0E09-4430-A513-17CB7B9FADC0}" presName="iconBgRect" presStyleLbl="bgShp" presStyleIdx="2" presStyleCnt="4"/>
      <dgm:spPr/>
    </dgm:pt>
    <dgm:pt modelId="{1CA86961-43D7-4962-B631-0B94D0C788F9}" type="pres">
      <dgm:prSet presAssocID="{D0134D10-0E09-4430-A513-17CB7B9FAD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75064CEC-351B-4BA6-A9F1-71C0DFE6A399}" type="pres">
      <dgm:prSet presAssocID="{D0134D10-0E09-4430-A513-17CB7B9FADC0}" presName="spaceRect" presStyleCnt="0"/>
      <dgm:spPr/>
    </dgm:pt>
    <dgm:pt modelId="{7BCB0777-0560-4E11-B0B9-1C9412605693}" type="pres">
      <dgm:prSet presAssocID="{D0134D10-0E09-4430-A513-17CB7B9FADC0}" presName="textRect" presStyleLbl="revTx" presStyleIdx="2" presStyleCnt="4">
        <dgm:presLayoutVars>
          <dgm:chMax val="1"/>
          <dgm:chPref val="1"/>
        </dgm:presLayoutVars>
      </dgm:prSet>
      <dgm:spPr/>
    </dgm:pt>
    <dgm:pt modelId="{AC1DEB78-B49C-4D39-888A-53100E21072A}" type="pres">
      <dgm:prSet presAssocID="{D2E6E1A8-9D46-41D9-912C-3F220B91F1A3}" presName="sibTrans" presStyleCnt="0"/>
      <dgm:spPr/>
    </dgm:pt>
    <dgm:pt modelId="{C65E668B-C976-4132-8E88-EA445A60E27B}" type="pres">
      <dgm:prSet presAssocID="{8E869D4E-5F5C-46EB-A3C2-EE2CE0B60547}" presName="compNode" presStyleCnt="0"/>
      <dgm:spPr/>
    </dgm:pt>
    <dgm:pt modelId="{7EAC505D-03C8-42E9-96A3-4214F9CCAD93}" type="pres">
      <dgm:prSet presAssocID="{8E869D4E-5F5C-46EB-A3C2-EE2CE0B60547}" presName="iconBgRect" presStyleLbl="bgShp" presStyleIdx="3" presStyleCnt="4"/>
      <dgm:spPr/>
    </dgm:pt>
    <dgm:pt modelId="{32448F7E-18E0-4F4A-B4EA-BAF22BF3F1FE}" type="pres">
      <dgm:prSet presAssocID="{8E869D4E-5F5C-46EB-A3C2-EE2CE0B6054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7FBE203D-1DBE-40E2-8399-E65298FC1152}" type="pres">
      <dgm:prSet presAssocID="{8E869D4E-5F5C-46EB-A3C2-EE2CE0B60547}" presName="spaceRect" presStyleCnt="0"/>
      <dgm:spPr/>
    </dgm:pt>
    <dgm:pt modelId="{E84940AF-9D21-4F07-8F96-DD279236759D}" type="pres">
      <dgm:prSet presAssocID="{8E869D4E-5F5C-46EB-A3C2-EE2CE0B60547}" presName="textRect" presStyleLbl="revTx" presStyleIdx="3" presStyleCnt="4">
        <dgm:presLayoutVars>
          <dgm:chMax val="1"/>
          <dgm:chPref val="1"/>
        </dgm:presLayoutVars>
      </dgm:prSet>
      <dgm:spPr/>
    </dgm:pt>
  </dgm:ptLst>
  <dgm:cxnLst>
    <dgm:cxn modelId="{5DF56269-01B0-4AA2-A8D4-108FF4CC2939}" srcId="{B417D581-6213-4B09-9CB8-D603159D8706}" destId="{C900A726-785B-4503-AA65-5105D6B9688B}" srcOrd="1" destOrd="0" parTransId="{86D859FB-30C8-4782-B010-63C5270DC4D6}" sibTransId="{E23FA822-6E80-4770-AA78-23D5F4F1BB6A}"/>
    <dgm:cxn modelId="{3B78826B-CFE1-4C9A-BA91-8FDCC6CAD61C}" srcId="{B417D581-6213-4B09-9CB8-D603159D8706}" destId="{8E869D4E-5F5C-46EB-A3C2-EE2CE0B60547}" srcOrd="3" destOrd="0" parTransId="{37F75F63-F364-40A6-91FD-3B8351DDAC29}" sibTransId="{50668BB3-D366-4F9E-A831-3CEF6F12EE96}"/>
    <dgm:cxn modelId="{0C0F0978-54A8-4108-92D3-D942FDA386B9}" type="presOf" srcId="{8E869D4E-5F5C-46EB-A3C2-EE2CE0B60547}" destId="{E84940AF-9D21-4F07-8F96-DD279236759D}" srcOrd="0" destOrd="0" presId="urn:microsoft.com/office/officeart/2018/5/layout/IconCircleLabelList"/>
    <dgm:cxn modelId="{37C1FB7F-A00F-48CC-B582-DB02DCFF6DCE}" srcId="{B417D581-6213-4B09-9CB8-D603159D8706}" destId="{D0134D10-0E09-4430-A513-17CB7B9FADC0}" srcOrd="2" destOrd="0" parTransId="{C1F8AD0C-867E-4C36-95B7-3E885C7C72CC}" sibTransId="{D2E6E1A8-9D46-41D9-912C-3F220B91F1A3}"/>
    <dgm:cxn modelId="{6C776A83-E5E8-45A3-A2EE-14F4B4D48E04}" type="presOf" srcId="{D0134D10-0E09-4430-A513-17CB7B9FADC0}" destId="{7BCB0777-0560-4E11-B0B9-1C9412605693}" srcOrd="0" destOrd="0" presId="urn:microsoft.com/office/officeart/2018/5/layout/IconCircleLabelList"/>
    <dgm:cxn modelId="{D475CCDF-BB58-4B3F-B42E-43C31B8C5DCE}" type="presOf" srcId="{B417D581-6213-4B09-9CB8-D603159D8706}" destId="{3DF2AF3C-0102-4322-B13D-BD9A03E0F92D}" srcOrd="0" destOrd="0" presId="urn:microsoft.com/office/officeart/2018/5/layout/IconCircleLabelList"/>
    <dgm:cxn modelId="{2B4FCFEC-C992-42B2-8E8B-7B9E9E1D1B6D}" type="presOf" srcId="{C900A726-785B-4503-AA65-5105D6B9688B}" destId="{A29B9C07-D5F5-4CC3-816F-2DE75B84B91C}" srcOrd="0" destOrd="0" presId="urn:microsoft.com/office/officeart/2018/5/layout/IconCircleLabelList"/>
    <dgm:cxn modelId="{219FF9F6-A155-4A7D-9319-9690604B111D}" type="presOf" srcId="{3F506EDE-A0E5-4DA4-900B-26EDF96EF9B5}" destId="{2F8B9902-93C1-4BAF-90D5-166581E18AB1}" srcOrd="0" destOrd="0" presId="urn:microsoft.com/office/officeart/2018/5/layout/IconCircleLabelList"/>
    <dgm:cxn modelId="{D48E11F9-6E89-47FB-97E6-6DB5DF072514}" srcId="{B417D581-6213-4B09-9CB8-D603159D8706}" destId="{3F506EDE-A0E5-4DA4-900B-26EDF96EF9B5}" srcOrd="0" destOrd="0" parTransId="{77A7AA70-70B5-44DD-94C2-9AC7736DD55C}" sibTransId="{7F4DEC33-EF96-41D9-8908-EFC627BF7AD1}"/>
    <dgm:cxn modelId="{1B3FFA76-997D-4194-B8BA-C5BCA6FF2E0F}" type="presParOf" srcId="{3DF2AF3C-0102-4322-B13D-BD9A03E0F92D}" destId="{1A0F9E09-5073-46A7-BDDA-B756D09BD0E2}" srcOrd="0" destOrd="0" presId="urn:microsoft.com/office/officeart/2018/5/layout/IconCircleLabelList"/>
    <dgm:cxn modelId="{C61EEE9E-CE05-4FA5-BA7A-FC3EEF8B892B}" type="presParOf" srcId="{1A0F9E09-5073-46A7-BDDA-B756D09BD0E2}" destId="{FF01AFAF-BE49-440C-9CC8-1F48B73FEF02}" srcOrd="0" destOrd="0" presId="urn:microsoft.com/office/officeart/2018/5/layout/IconCircleLabelList"/>
    <dgm:cxn modelId="{AE1CA57A-926F-403F-B4CC-5F67AC918F05}" type="presParOf" srcId="{1A0F9E09-5073-46A7-BDDA-B756D09BD0E2}" destId="{3CD4778F-75FD-4A15-B7BF-EC8656E8AAE7}" srcOrd="1" destOrd="0" presId="urn:microsoft.com/office/officeart/2018/5/layout/IconCircleLabelList"/>
    <dgm:cxn modelId="{CB0248BA-9F1F-4252-9BC3-4341D83BBB35}" type="presParOf" srcId="{1A0F9E09-5073-46A7-BDDA-B756D09BD0E2}" destId="{AE0F7FBC-821A-4822-9609-5A9F0C9F1845}" srcOrd="2" destOrd="0" presId="urn:microsoft.com/office/officeart/2018/5/layout/IconCircleLabelList"/>
    <dgm:cxn modelId="{CA333391-5981-435A-A558-EB0A23D69C57}" type="presParOf" srcId="{1A0F9E09-5073-46A7-BDDA-B756D09BD0E2}" destId="{2F8B9902-93C1-4BAF-90D5-166581E18AB1}" srcOrd="3" destOrd="0" presId="urn:microsoft.com/office/officeart/2018/5/layout/IconCircleLabelList"/>
    <dgm:cxn modelId="{E2A388DE-0468-40EE-8B97-513A234E8FAC}" type="presParOf" srcId="{3DF2AF3C-0102-4322-B13D-BD9A03E0F92D}" destId="{9867459D-A6A7-4AD2-AE93-1FA7C1FBADC4}" srcOrd="1" destOrd="0" presId="urn:microsoft.com/office/officeart/2018/5/layout/IconCircleLabelList"/>
    <dgm:cxn modelId="{A81896E4-425F-4714-BED9-1D862272C441}" type="presParOf" srcId="{3DF2AF3C-0102-4322-B13D-BD9A03E0F92D}" destId="{990F756F-09D2-47D5-83E0-7ADF78F86D6C}" srcOrd="2" destOrd="0" presId="urn:microsoft.com/office/officeart/2018/5/layout/IconCircleLabelList"/>
    <dgm:cxn modelId="{5A1C3A8B-1F11-42AA-9DB3-6769C58269AB}" type="presParOf" srcId="{990F756F-09D2-47D5-83E0-7ADF78F86D6C}" destId="{82AE7D2C-8C3C-4513-BEE3-8D81A25C16A8}" srcOrd="0" destOrd="0" presId="urn:microsoft.com/office/officeart/2018/5/layout/IconCircleLabelList"/>
    <dgm:cxn modelId="{430A2555-BC64-4B3D-815F-B9B996334BBF}" type="presParOf" srcId="{990F756F-09D2-47D5-83E0-7ADF78F86D6C}" destId="{476692D8-2011-4B20-B16D-DD4FD939088D}" srcOrd="1" destOrd="0" presId="urn:microsoft.com/office/officeart/2018/5/layout/IconCircleLabelList"/>
    <dgm:cxn modelId="{5C9F908E-2B66-48F9-BD96-5599766C4086}" type="presParOf" srcId="{990F756F-09D2-47D5-83E0-7ADF78F86D6C}" destId="{D41BCBCA-47D1-410D-8253-50EABC8AF741}" srcOrd="2" destOrd="0" presId="urn:microsoft.com/office/officeart/2018/5/layout/IconCircleLabelList"/>
    <dgm:cxn modelId="{384896AC-D76A-41E7-BD08-714EF7182F3C}" type="presParOf" srcId="{990F756F-09D2-47D5-83E0-7ADF78F86D6C}" destId="{A29B9C07-D5F5-4CC3-816F-2DE75B84B91C}" srcOrd="3" destOrd="0" presId="urn:microsoft.com/office/officeart/2018/5/layout/IconCircleLabelList"/>
    <dgm:cxn modelId="{6DF93285-B779-47D5-AF97-7C482B302051}" type="presParOf" srcId="{3DF2AF3C-0102-4322-B13D-BD9A03E0F92D}" destId="{CBF744F9-96FD-4B9C-AA17-6078176FB065}" srcOrd="3" destOrd="0" presId="urn:microsoft.com/office/officeart/2018/5/layout/IconCircleLabelList"/>
    <dgm:cxn modelId="{90C63CF7-EFAD-4C75-8D6C-E07F3FA4FEE1}" type="presParOf" srcId="{3DF2AF3C-0102-4322-B13D-BD9A03E0F92D}" destId="{7265BEF4-DF4B-4B12-8B7C-47819A48A041}" srcOrd="4" destOrd="0" presId="urn:microsoft.com/office/officeart/2018/5/layout/IconCircleLabelList"/>
    <dgm:cxn modelId="{7E341887-771A-4F71-8629-E768B6569946}" type="presParOf" srcId="{7265BEF4-DF4B-4B12-8B7C-47819A48A041}" destId="{132085A7-10B8-4456-B38F-6310438C98E7}" srcOrd="0" destOrd="0" presId="urn:microsoft.com/office/officeart/2018/5/layout/IconCircleLabelList"/>
    <dgm:cxn modelId="{D1CF5904-F5F0-498E-A511-505B5A5CCE50}" type="presParOf" srcId="{7265BEF4-DF4B-4B12-8B7C-47819A48A041}" destId="{1CA86961-43D7-4962-B631-0B94D0C788F9}" srcOrd="1" destOrd="0" presId="urn:microsoft.com/office/officeart/2018/5/layout/IconCircleLabelList"/>
    <dgm:cxn modelId="{C91F53DD-C9BF-4452-93E7-62CE81A815A0}" type="presParOf" srcId="{7265BEF4-DF4B-4B12-8B7C-47819A48A041}" destId="{75064CEC-351B-4BA6-A9F1-71C0DFE6A399}" srcOrd="2" destOrd="0" presId="urn:microsoft.com/office/officeart/2018/5/layout/IconCircleLabelList"/>
    <dgm:cxn modelId="{87CBAFD2-533F-42CF-88FF-0CA6E2E5BEFC}" type="presParOf" srcId="{7265BEF4-DF4B-4B12-8B7C-47819A48A041}" destId="{7BCB0777-0560-4E11-B0B9-1C9412605693}" srcOrd="3" destOrd="0" presId="urn:microsoft.com/office/officeart/2018/5/layout/IconCircleLabelList"/>
    <dgm:cxn modelId="{C9010F97-D937-4F0C-A781-522A6DD25377}" type="presParOf" srcId="{3DF2AF3C-0102-4322-B13D-BD9A03E0F92D}" destId="{AC1DEB78-B49C-4D39-888A-53100E21072A}" srcOrd="5" destOrd="0" presId="urn:microsoft.com/office/officeart/2018/5/layout/IconCircleLabelList"/>
    <dgm:cxn modelId="{C54A9EE4-2D76-483C-B024-E0F2DA48FE62}" type="presParOf" srcId="{3DF2AF3C-0102-4322-B13D-BD9A03E0F92D}" destId="{C65E668B-C976-4132-8E88-EA445A60E27B}" srcOrd="6" destOrd="0" presId="urn:microsoft.com/office/officeart/2018/5/layout/IconCircleLabelList"/>
    <dgm:cxn modelId="{FE27F7CF-AD05-4B8E-81D7-81CB893AC7E8}" type="presParOf" srcId="{C65E668B-C976-4132-8E88-EA445A60E27B}" destId="{7EAC505D-03C8-42E9-96A3-4214F9CCAD93}" srcOrd="0" destOrd="0" presId="urn:microsoft.com/office/officeart/2018/5/layout/IconCircleLabelList"/>
    <dgm:cxn modelId="{7F2BEAC6-2185-4067-8859-AAB01535245B}" type="presParOf" srcId="{C65E668B-C976-4132-8E88-EA445A60E27B}" destId="{32448F7E-18E0-4F4A-B4EA-BAF22BF3F1FE}" srcOrd="1" destOrd="0" presId="urn:microsoft.com/office/officeart/2018/5/layout/IconCircleLabelList"/>
    <dgm:cxn modelId="{69F83BCF-9639-4ED2-8538-927A59F6B7EB}" type="presParOf" srcId="{C65E668B-C976-4132-8E88-EA445A60E27B}" destId="{7FBE203D-1DBE-40E2-8399-E65298FC1152}" srcOrd="2" destOrd="0" presId="urn:microsoft.com/office/officeart/2018/5/layout/IconCircleLabelList"/>
    <dgm:cxn modelId="{2C80C8B3-F9C5-49C9-B330-9B71FFED168A}" type="presParOf" srcId="{C65E668B-C976-4132-8E88-EA445A60E27B}" destId="{E84940AF-9D21-4F07-8F96-DD279236759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512CC4-85CB-41E7-B5CF-62480F6CB0A6}"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5956C4FB-23A3-4A12-B84A-24D1D9858218}">
      <dgm:prSet/>
      <dgm:spPr/>
      <dgm:t>
        <a:bodyPr/>
        <a:lstStyle/>
        <a:p>
          <a:r>
            <a:rPr lang="en-US" dirty="0"/>
            <a:t>2019</a:t>
          </a:r>
          <a:br>
            <a:rPr lang="en-US" dirty="0"/>
          </a:br>
          <a:r>
            <a:rPr lang="en-US" dirty="0"/>
            <a:t>Standards of Quality </a:t>
          </a:r>
        </a:p>
      </dgm:t>
    </dgm:pt>
    <dgm:pt modelId="{9BF5A362-92AE-4330-BA3D-7B388D515C71}" type="parTrans" cxnId="{6DDD887E-EDC0-44D3-8E5D-37B572B06E48}">
      <dgm:prSet/>
      <dgm:spPr/>
      <dgm:t>
        <a:bodyPr/>
        <a:lstStyle/>
        <a:p>
          <a:endParaRPr lang="en-US"/>
        </a:p>
      </dgm:t>
    </dgm:pt>
    <dgm:pt modelId="{0A0EDC8C-4994-4E51-85F5-948645FC7D69}" type="sibTrans" cxnId="{6DDD887E-EDC0-44D3-8E5D-37B572B06E48}">
      <dgm:prSet/>
      <dgm:spPr/>
      <dgm:t>
        <a:bodyPr/>
        <a:lstStyle/>
        <a:p>
          <a:endParaRPr lang="en-US"/>
        </a:p>
      </dgm:t>
    </dgm:pt>
    <dgm:pt modelId="{2B98091B-5CC2-4EFE-B30C-3818C1068B94}">
      <dgm:prSet/>
      <dgm:spPr/>
      <dgm:t>
        <a:bodyPr/>
        <a:lstStyle/>
        <a:p>
          <a:r>
            <a:rPr lang="en-US"/>
            <a:t>$950 annually</a:t>
          </a:r>
        </a:p>
      </dgm:t>
    </dgm:pt>
    <dgm:pt modelId="{0300BC4E-53EC-4E3F-9063-58F336781EFF}" type="parTrans" cxnId="{B4097BE1-F774-4ED5-BE3F-5CC4F3821680}">
      <dgm:prSet/>
      <dgm:spPr/>
      <dgm:t>
        <a:bodyPr/>
        <a:lstStyle/>
        <a:p>
          <a:endParaRPr lang="en-US"/>
        </a:p>
      </dgm:t>
    </dgm:pt>
    <dgm:pt modelId="{1788B3B2-2610-47F0-B3CA-B337AC0EB120}" type="sibTrans" cxnId="{B4097BE1-F774-4ED5-BE3F-5CC4F3821680}">
      <dgm:prSet/>
      <dgm:spPr/>
      <dgm:t>
        <a:bodyPr/>
        <a:lstStyle/>
        <a:p>
          <a:endParaRPr lang="en-US"/>
        </a:p>
      </dgm:t>
    </dgm:pt>
    <dgm:pt modelId="{B7BD8859-15DE-4799-85AF-54DA3053B2DA}">
      <dgm:prSet/>
      <dgm:spPr/>
      <dgm:t>
        <a:bodyPr/>
        <a:lstStyle/>
        <a:p>
          <a:r>
            <a:rPr lang="en-US"/>
            <a:t>Equity Fund</a:t>
          </a:r>
        </a:p>
      </dgm:t>
    </dgm:pt>
    <dgm:pt modelId="{B3DEC4B6-54F4-4C1E-9BB7-D7E3CB630CF3}" type="parTrans" cxnId="{02A13291-0B0C-4021-B4F6-CF93B88FAC83}">
      <dgm:prSet/>
      <dgm:spPr/>
      <dgm:t>
        <a:bodyPr/>
        <a:lstStyle/>
        <a:p>
          <a:endParaRPr lang="en-US"/>
        </a:p>
      </dgm:t>
    </dgm:pt>
    <dgm:pt modelId="{81E3C36F-4CE2-45D9-B54C-3FAA41E35EF5}" type="sibTrans" cxnId="{02A13291-0B0C-4021-B4F6-CF93B88FAC83}">
      <dgm:prSet/>
      <dgm:spPr/>
      <dgm:t>
        <a:bodyPr/>
        <a:lstStyle/>
        <a:p>
          <a:endParaRPr lang="en-US"/>
        </a:p>
      </dgm:t>
    </dgm:pt>
    <dgm:pt modelId="{880D7123-BDB5-4373-97BD-CBEE732A38D9}">
      <dgm:prSet/>
      <dgm:spPr/>
      <dgm:t>
        <a:bodyPr/>
        <a:lstStyle/>
        <a:p>
          <a:r>
            <a:rPr lang="en-US"/>
            <a:t>Specialized Support Position Personnel </a:t>
          </a:r>
        </a:p>
      </dgm:t>
    </dgm:pt>
    <dgm:pt modelId="{4041EAAF-C897-419E-B4AC-31D52DD22897}" type="parTrans" cxnId="{E225D56F-9257-44C2-9431-19A70E834D84}">
      <dgm:prSet/>
      <dgm:spPr/>
      <dgm:t>
        <a:bodyPr/>
        <a:lstStyle/>
        <a:p>
          <a:endParaRPr lang="en-US"/>
        </a:p>
      </dgm:t>
    </dgm:pt>
    <dgm:pt modelId="{0D354830-E1D3-46A7-9127-C84A9D76F7ED}" type="sibTrans" cxnId="{E225D56F-9257-44C2-9431-19A70E834D84}">
      <dgm:prSet/>
      <dgm:spPr/>
      <dgm:t>
        <a:bodyPr/>
        <a:lstStyle/>
        <a:p>
          <a:endParaRPr lang="en-US"/>
        </a:p>
      </dgm:t>
    </dgm:pt>
    <dgm:pt modelId="{B6525B1B-8BBF-4FB1-ACFE-9A0547CF701F}">
      <dgm:prSet/>
      <dgm:spPr/>
      <dgm:t>
        <a:bodyPr/>
        <a:lstStyle/>
        <a:p>
          <a:r>
            <a:rPr lang="en-US"/>
            <a:t>Counselors</a:t>
          </a:r>
        </a:p>
      </dgm:t>
    </dgm:pt>
    <dgm:pt modelId="{29F2A303-58C2-4EF1-9B8C-ADF23D9A5EB3}" type="parTrans" cxnId="{69CE6BFD-A7D1-4A5B-8945-CAE3ECAEC0E3}">
      <dgm:prSet/>
      <dgm:spPr/>
      <dgm:t>
        <a:bodyPr/>
        <a:lstStyle/>
        <a:p>
          <a:endParaRPr lang="en-US"/>
        </a:p>
      </dgm:t>
    </dgm:pt>
    <dgm:pt modelId="{94525324-3013-4120-90EF-2747B6AB379C}" type="sibTrans" cxnId="{69CE6BFD-A7D1-4A5B-8945-CAE3ECAEC0E3}">
      <dgm:prSet/>
      <dgm:spPr/>
      <dgm:t>
        <a:bodyPr/>
        <a:lstStyle/>
        <a:p>
          <a:endParaRPr lang="en-US"/>
        </a:p>
      </dgm:t>
    </dgm:pt>
    <dgm:pt modelId="{946FCBEE-8653-4B41-AE9C-EB3E16E95B26}">
      <dgm:prSet/>
      <dgm:spPr/>
      <dgm:t>
        <a:bodyPr/>
        <a:lstStyle/>
        <a:p>
          <a:r>
            <a:rPr lang="en-US" dirty="0"/>
            <a:t>Reading Specialists</a:t>
          </a:r>
        </a:p>
      </dgm:t>
    </dgm:pt>
    <dgm:pt modelId="{0BF30DED-A523-4FFA-B7EA-3A4D8123C439}" type="parTrans" cxnId="{59EB2571-B707-433A-B13D-93B9F673FB40}">
      <dgm:prSet/>
      <dgm:spPr/>
      <dgm:t>
        <a:bodyPr/>
        <a:lstStyle/>
        <a:p>
          <a:endParaRPr lang="en-US"/>
        </a:p>
      </dgm:t>
    </dgm:pt>
    <dgm:pt modelId="{BAD4E396-8B49-490C-9567-B04ECAA1066D}" type="sibTrans" cxnId="{59EB2571-B707-433A-B13D-93B9F673FB40}">
      <dgm:prSet/>
      <dgm:spPr/>
      <dgm:t>
        <a:bodyPr/>
        <a:lstStyle/>
        <a:p>
          <a:endParaRPr lang="en-US"/>
        </a:p>
      </dgm:t>
    </dgm:pt>
    <dgm:pt modelId="{3BE3ED62-65EB-4EFB-89E8-551BB87E17BD}">
      <dgm:prSet/>
      <dgm:spPr/>
      <dgm:t>
        <a:bodyPr/>
        <a:lstStyle/>
        <a:p>
          <a:r>
            <a:rPr lang="en-US" dirty="0"/>
            <a:t>Class Size Reduction</a:t>
          </a:r>
        </a:p>
      </dgm:t>
    </dgm:pt>
    <dgm:pt modelId="{804A77D4-9927-4116-969E-6F4C5D063955}" type="parTrans" cxnId="{A8D2A08B-5070-4BFC-9A64-74BAD40AC88E}">
      <dgm:prSet/>
      <dgm:spPr/>
      <dgm:t>
        <a:bodyPr/>
        <a:lstStyle/>
        <a:p>
          <a:endParaRPr lang="en-US"/>
        </a:p>
      </dgm:t>
    </dgm:pt>
    <dgm:pt modelId="{58FCBDDE-F735-44B0-960B-FD4B6B97D5A3}" type="sibTrans" cxnId="{A8D2A08B-5070-4BFC-9A64-74BAD40AC88E}">
      <dgm:prSet/>
      <dgm:spPr/>
      <dgm:t>
        <a:bodyPr/>
        <a:lstStyle/>
        <a:p>
          <a:endParaRPr lang="en-US"/>
        </a:p>
      </dgm:t>
    </dgm:pt>
    <dgm:pt modelId="{6E53D533-B56D-41EF-9700-E1506A1609B3}" type="pres">
      <dgm:prSet presAssocID="{69512CC4-85CB-41E7-B5CF-62480F6CB0A6}" presName="Name0" presStyleCnt="0">
        <dgm:presLayoutVars>
          <dgm:dir/>
          <dgm:animLvl val="lvl"/>
          <dgm:resizeHandles val="exact"/>
        </dgm:presLayoutVars>
      </dgm:prSet>
      <dgm:spPr/>
    </dgm:pt>
    <dgm:pt modelId="{7E6B0B69-83B7-43EC-87CC-A47BAD824A3C}" type="pres">
      <dgm:prSet presAssocID="{2B98091B-5CC2-4EFE-B30C-3818C1068B94}" presName="boxAndChildren" presStyleCnt="0"/>
      <dgm:spPr/>
    </dgm:pt>
    <dgm:pt modelId="{20EC9872-0AD1-49E8-842C-6CD316A7402C}" type="pres">
      <dgm:prSet presAssocID="{2B98091B-5CC2-4EFE-B30C-3818C1068B94}" presName="parentTextBox" presStyleLbl="node1" presStyleIdx="0" presStyleCnt="2"/>
      <dgm:spPr/>
    </dgm:pt>
    <dgm:pt modelId="{7E3E63C6-99B7-4457-A5C4-ECE3CFDD69E2}" type="pres">
      <dgm:prSet presAssocID="{2B98091B-5CC2-4EFE-B30C-3818C1068B94}" presName="entireBox" presStyleLbl="node1" presStyleIdx="0" presStyleCnt="2"/>
      <dgm:spPr/>
    </dgm:pt>
    <dgm:pt modelId="{82CF416E-D2F9-4D44-80C4-52F9BDC61C46}" type="pres">
      <dgm:prSet presAssocID="{2B98091B-5CC2-4EFE-B30C-3818C1068B94}" presName="descendantBox" presStyleCnt="0"/>
      <dgm:spPr/>
    </dgm:pt>
    <dgm:pt modelId="{4D335137-A532-4735-A8CE-3D781F209E17}" type="pres">
      <dgm:prSet presAssocID="{B7BD8859-15DE-4799-85AF-54DA3053B2DA}" presName="childTextBox" presStyleLbl="fgAccFollowNode1" presStyleIdx="0" presStyleCnt="5">
        <dgm:presLayoutVars>
          <dgm:bulletEnabled val="1"/>
        </dgm:presLayoutVars>
      </dgm:prSet>
      <dgm:spPr/>
    </dgm:pt>
    <dgm:pt modelId="{68C71120-0C6C-4B4E-8331-49D6351A310D}" type="pres">
      <dgm:prSet presAssocID="{880D7123-BDB5-4373-97BD-CBEE732A38D9}" presName="childTextBox" presStyleLbl="fgAccFollowNode1" presStyleIdx="1" presStyleCnt="5">
        <dgm:presLayoutVars>
          <dgm:bulletEnabled val="1"/>
        </dgm:presLayoutVars>
      </dgm:prSet>
      <dgm:spPr/>
    </dgm:pt>
    <dgm:pt modelId="{51FD08E2-E7EF-4A95-A6BA-328205BF604D}" type="pres">
      <dgm:prSet presAssocID="{B6525B1B-8BBF-4FB1-ACFE-9A0547CF701F}" presName="childTextBox" presStyleLbl="fgAccFollowNode1" presStyleIdx="2" presStyleCnt="5">
        <dgm:presLayoutVars>
          <dgm:bulletEnabled val="1"/>
        </dgm:presLayoutVars>
      </dgm:prSet>
      <dgm:spPr/>
    </dgm:pt>
    <dgm:pt modelId="{BAFF5CC1-4B99-4CFC-89EE-006F267B4BA0}" type="pres">
      <dgm:prSet presAssocID="{946FCBEE-8653-4B41-AE9C-EB3E16E95B26}" presName="childTextBox" presStyleLbl="fgAccFollowNode1" presStyleIdx="3" presStyleCnt="5">
        <dgm:presLayoutVars>
          <dgm:bulletEnabled val="1"/>
        </dgm:presLayoutVars>
      </dgm:prSet>
      <dgm:spPr/>
    </dgm:pt>
    <dgm:pt modelId="{0E224078-1344-4E4D-B75F-9E000EBC9583}" type="pres">
      <dgm:prSet presAssocID="{3BE3ED62-65EB-4EFB-89E8-551BB87E17BD}" presName="childTextBox" presStyleLbl="fgAccFollowNode1" presStyleIdx="4" presStyleCnt="5">
        <dgm:presLayoutVars>
          <dgm:bulletEnabled val="1"/>
        </dgm:presLayoutVars>
      </dgm:prSet>
      <dgm:spPr/>
    </dgm:pt>
    <dgm:pt modelId="{B77C0A44-1E68-4C87-835F-56E3162DC6A4}" type="pres">
      <dgm:prSet presAssocID="{0A0EDC8C-4994-4E51-85F5-948645FC7D69}" presName="sp" presStyleCnt="0"/>
      <dgm:spPr/>
    </dgm:pt>
    <dgm:pt modelId="{5F93C7F3-9A68-45CA-87FC-C55875A4EEF9}" type="pres">
      <dgm:prSet presAssocID="{5956C4FB-23A3-4A12-B84A-24D1D9858218}" presName="arrowAndChildren" presStyleCnt="0"/>
      <dgm:spPr/>
    </dgm:pt>
    <dgm:pt modelId="{738AB58B-5900-4AEE-BB49-643AC87FFCE3}" type="pres">
      <dgm:prSet presAssocID="{5956C4FB-23A3-4A12-B84A-24D1D9858218}" presName="parentTextArrow" presStyleLbl="node1" presStyleIdx="1" presStyleCnt="2"/>
      <dgm:spPr/>
    </dgm:pt>
  </dgm:ptLst>
  <dgm:cxnLst>
    <dgm:cxn modelId="{4679B26D-D905-48E5-9FF2-A09EA4F60E22}" type="presOf" srcId="{946FCBEE-8653-4B41-AE9C-EB3E16E95B26}" destId="{BAFF5CC1-4B99-4CFC-89EE-006F267B4BA0}" srcOrd="0" destOrd="0" presId="urn:microsoft.com/office/officeart/2005/8/layout/process4"/>
    <dgm:cxn modelId="{F6C0AC4F-CDF2-4703-B7DA-35EA27EAA013}" type="presOf" srcId="{880D7123-BDB5-4373-97BD-CBEE732A38D9}" destId="{68C71120-0C6C-4B4E-8331-49D6351A310D}" srcOrd="0" destOrd="0" presId="urn:microsoft.com/office/officeart/2005/8/layout/process4"/>
    <dgm:cxn modelId="{E225D56F-9257-44C2-9431-19A70E834D84}" srcId="{2B98091B-5CC2-4EFE-B30C-3818C1068B94}" destId="{880D7123-BDB5-4373-97BD-CBEE732A38D9}" srcOrd="1" destOrd="0" parTransId="{4041EAAF-C897-419E-B4AC-31D52DD22897}" sibTransId="{0D354830-E1D3-46A7-9127-C84A9D76F7ED}"/>
    <dgm:cxn modelId="{59EB2571-B707-433A-B13D-93B9F673FB40}" srcId="{2B98091B-5CC2-4EFE-B30C-3818C1068B94}" destId="{946FCBEE-8653-4B41-AE9C-EB3E16E95B26}" srcOrd="3" destOrd="0" parTransId="{0BF30DED-A523-4FFA-B7EA-3A4D8123C439}" sibTransId="{BAD4E396-8B49-490C-9567-B04ECAA1066D}"/>
    <dgm:cxn modelId="{6DDD887E-EDC0-44D3-8E5D-37B572B06E48}" srcId="{69512CC4-85CB-41E7-B5CF-62480F6CB0A6}" destId="{5956C4FB-23A3-4A12-B84A-24D1D9858218}" srcOrd="0" destOrd="0" parTransId="{9BF5A362-92AE-4330-BA3D-7B388D515C71}" sibTransId="{0A0EDC8C-4994-4E51-85F5-948645FC7D69}"/>
    <dgm:cxn modelId="{A8D2A08B-5070-4BFC-9A64-74BAD40AC88E}" srcId="{2B98091B-5CC2-4EFE-B30C-3818C1068B94}" destId="{3BE3ED62-65EB-4EFB-89E8-551BB87E17BD}" srcOrd="4" destOrd="0" parTransId="{804A77D4-9927-4116-969E-6F4C5D063955}" sibTransId="{58FCBDDE-F735-44B0-960B-FD4B6B97D5A3}"/>
    <dgm:cxn modelId="{8ABF0A8D-9393-4FB4-9A41-6827DF1DE99B}" type="presOf" srcId="{B6525B1B-8BBF-4FB1-ACFE-9A0547CF701F}" destId="{51FD08E2-E7EF-4A95-A6BA-328205BF604D}" srcOrd="0" destOrd="0" presId="urn:microsoft.com/office/officeart/2005/8/layout/process4"/>
    <dgm:cxn modelId="{02A13291-0B0C-4021-B4F6-CF93B88FAC83}" srcId="{2B98091B-5CC2-4EFE-B30C-3818C1068B94}" destId="{B7BD8859-15DE-4799-85AF-54DA3053B2DA}" srcOrd="0" destOrd="0" parTransId="{B3DEC4B6-54F4-4C1E-9BB7-D7E3CB630CF3}" sibTransId="{81E3C36F-4CE2-45D9-B54C-3FAA41E35EF5}"/>
    <dgm:cxn modelId="{D994FDA7-D582-4909-9FFB-D04230DA6417}" type="presOf" srcId="{2B98091B-5CC2-4EFE-B30C-3818C1068B94}" destId="{20EC9872-0AD1-49E8-842C-6CD316A7402C}" srcOrd="0" destOrd="0" presId="urn:microsoft.com/office/officeart/2005/8/layout/process4"/>
    <dgm:cxn modelId="{621DC0B8-F24D-4BC6-A923-925D260D8D89}" type="presOf" srcId="{5956C4FB-23A3-4A12-B84A-24D1D9858218}" destId="{738AB58B-5900-4AEE-BB49-643AC87FFCE3}" srcOrd="0" destOrd="0" presId="urn:microsoft.com/office/officeart/2005/8/layout/process4"/>
    <dgm:cxn modelId="{BDF451BF-6771-43CD-BFFA-8D1C2B5C1824}" type="presOf" srcId="{69512CC4-85CB-41E7-B5CF-62480F6CB0A6}" destId="{6E53D533-B56D-41EF-9700-E1506A1609B3}" srcOrd="0" destOrd="0" presId="urn:microsoft.com/office/officeart/2005/8/layout/process4"/>
    <dgm:cxn modelId="{A1F218C3-6CA5-4527-9509-0F13D4EA704E}" type="presOf" srcId="{3BE3ED62-65EB-4EFB-89E8-551BB87E17BD}" destId="{0E224078-1344-4E4D-B75F-9E000EBC9583}" srcOrd="0" destOrd="0" presId="urn:microsoft.com/office/officeart/2005/8/layout/process4"/>
    <dgm:cxn modelId="{0B26DCC3-C1EB-4B9A-A524-A6B2466757BB}" type="presOf" srcId="{2B98091B-5CC2-4EFE-B30C-3818C1068B94}" destId="{7E3E63C6-99B7-4457-A5C4-ECE3CFDD69E2}" srcOrd="1" destOrd="0" presId="urn:microsoft.com/office/officeart/2005/8/layout/process4"/>
    <dgm:cxn modelId="{9F96EBD0-2FCB-4365-B063-936933AA9E49}" type="presOf" srcId="{B7BD8859-15DE-4799-85AF-54DA3053B2DA}" destId="{4D335137-A532-4735-A8CE-3D781F209E17}" srcOrd="0" destOrd="0" presId="urn:microsoft.com/office/officeart/2005/8/layout/process4"/>
    <dgm:cxn modelId="{B4097BE1-F774-4ED5-BE3F-5CC4F3821680}" srcId="{69512CC4-85CB-41E7-B5CF-62480F6CB0A6}" destId="{2B98091B-5CC2-4EFE-B30C-3818C1068B94}" srcOrd="1" destOrd="0" parTransId="{0300BC4E-53EC-4E3F-9063-58F336781EFF}" sibTransId="{1788B3B2-2610-47F0-B3CA-B337AC0EB120}"/>
    <dgm:cxn modelId="{69CE6BFD-A7D1-4A5B-8945-CAE3ECAEC0E3}" srcId="{2B98091B-5CC2-4EFE-B30C-3818C1068B94}" destId="{B6525B1B-8BBF-4FB1-ACFE-9A0547CF701F}" srcOrd="2" destOrd="0" parTransId="{29F2A303-58C2-4EF1-9B8C-ADF23D9A5EB3}" sibTransId="{94525324-3013-4120-90EF-2747B6AB379C}"/>
    <dgm:cxn modelId="{5255E33D-BC36-4133-A8CE-AB1C5D37B1AA}" type="presParOf" srcId="{6E53D533-B56D-41EF-9700-E1506A1609B3}" destId="{7E6B0B69-83B7-43EC-87CC-A47BAD824A3C}" srcOrd="0" destOrd="0" presId="urn:microsoft.com/office/officeart/2005/8/layout/process4"/>
    <dgm:cxn modelId="{6CDFD166-8680-40DC-8E45-3512C68E5CA4}" type="presParOf" srcId="{7E6B0B69-83B7-43EC-87CC-A47BAD824A3C}" destId="{20EC9872-0AD1-49E8-842C-6CD316A7402C}" srcOrd="0" destOrd="0" presId="urn:microsoft.com/office/officeart/2005/8/layout/process4"/>
    <dgm:cxn modelId="{0D8CDFEC-106D-449F-9E52-B9B6E46292DE}" type="presParOf" srcId="{7E6B0B69-83B7-43EC-87CC-A47BAD824A3C}" destId="{7E3E63C6-99B7-4457-A5C4-ECE3CFDD69E2}" srcOrd="1" destOrd="0" presId="urn:microsoft.com/office/officeart/2005/8/layout/process4"/>
    <dgm:cxn modelId="{3114BD6D-C2A5-4744-960A-9318E4B3D630}" type="presParOf" srcId="{7E6B0B69-83B7-43EC-87CC-A47BAD824A3C}" destId="{82CF416E-D2F9-4D44-80C4-52F9BDC61C46}" srcOrd="2" destOrd="0" presId="urn:microsoft.com/office/officeart/2005/8/layout/process4"/>
    <dgm:cxn modelId="{96339B37-D659-4609-9FC3-C99C8929C284}" type="presParOf" srcId="{82CF416E-D2F9-4D44-80C4-52F9BDC61C46}" destId="{4D335137-A532-4735-A8CE-3D781F209E17}" srcOrd="0" destOrd="0" presId="urn:microsoft.com/office/officeart/2005/8/layout/process4"/>
    <dgm:cxn modelId="{C2CBA976-A39C-4B61-9FF0-931581FEE7EE}" type="presParOf" srcId="{82CF416E-D2F9-4D44-80C4-52F9BDC61C46}" destId="{68C71120-0C6C-4B4E-8331-49D6351A310D}" srcOrd="1" destOrd="0" presId="urn:microsoft.com/office/officeart/2005/8/layout/process4"/>
    <dgm:cxn modelId="{2C3794EB-931F-482E-BC82-333333254C31}" type="presParOf" srcId="{82CF416E-D2F9-4D44-80C4-52F9BDC61C46}" destId="{51FD08E2-E7EF-4A95-A6BA-328205BF604D}" srcOrd="2" destOrd="0" presId="urn:microsoft.com/office/officeart/2005/8/layout/process4"/>
    <dgm:cxn modelId="{1EA9975F-8EE2-4A53-8B7D-BED89C3D8A77}" type="presParOf" srcId="{82CF416E-D2F9-4D44-80C4-52F9BDC61C46}" destId="{BAFF5CC1-4B99-4CFC-89EE-006F267B4BA0}" srcOrd="3" destOrd="0" presId="urn:microsoft.com/office/officeart/2005/8/layout/process4"/>
    <dgm:cxn modelId="{F20FE0F5-6C30-4A0A-9AFE-6DE0F34F6D43}" type="presParOf" srcId="{82CF416E-D2F9-4D44-80C4-52F9BDC61C46}" destId="{0E224078-1344-4E4D-B75F-9E000EBC9583}" srcOrd="4" destOrd="0" presId="urn:microsoft.com/office/officeart/2005/8/layout/process4"/>
    <dgm:cxn modelId="{0F117C4B-23A8-4ED0-B6EA-34E29B8C1EC1}" type="presParOf" srcId="{6E53D533-B56D-41EF-9700-E1506A1609B3}" destId="{B77C0A44-1E68-4C87-835F-56E3162DC6A4}" srcOrd="1" destOrd="0" presId="urn:microsoft.com/office/officeart/2005/8/layout/process4"/>
    <dgm:cxn modelId="{E802546E-C564-4D1E-B301-7BC3F6BC99B3}" type="presParOf" srcId="{6E53D533-B56D-41EF-9700-E1506A1609B3}" destId="{5F93C7F3-9A68-45CA-87FC-C55875A4EEF9}" srcOrd="2" destOrd="0" presId="urn:microsoft.com/office/officeart/2005/8/layout/process4"/>
    <dgm:cxn modelId="{41D665C3-6D77-40A9-80B0-F224273F6F00}" type="presParOf" srcId="{5F93C7F3-9A68-45CA-87FC-C55875A4EEF9}" destId="{738AB58B-5900-4AEE-BB49-643AC87FFCE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6D9BD2-56F0-4E7E-9823-BE09427F1B8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DAB630D-2F93-4521-8436-4A81219DE013}">
      <dgm:prSet/>
      <dgm:spPr/>
      <dgm:t>
        <a:bodyPr/>
        <a:lstStyle/>
        <a:p>
          <a:pPr rtl="0"/>
          <a:r>
            <a:rPr lang="en-US" dirty="0"/>
            <a:t>“[E]</a:t>
          </a:r>
          <a:r>
            <a:rPr lang="en-US" dirty="0" err="1"/>
            <a:t>ducation</a:t>
          </a:r>
          <a:r>
            <a:rPr lang="en-US" dirty="0"/>
            <a:t> is a fundamental right under the [Virginia] Constitution.”</a:t>
          </a:r>
          <a:r>
            <a:rPr lang="en-US" dirty="0">
              <a:latin typeface="Arial" panose="020B0604020202020204"/>
            </a:rPr>
            <a:t> </a:t>
          </a:r>
          <a:endParaRPr lang="en-US" dirty="0"/>
        </a:p>
      </dgm:t>
    </dgm:pt>
    <dgm:pt modelId="{3645F593-4522-4AE5-9A0C-30A2B996553B}" type="parTrans" cxnId="{3CDB6874-8E87-4F4E-8035-7700BD09603F}">
      <dgm:prSet/>
      <dgm:spPr/>
      <dgm:t>
        <a:bodyPr/>
        <a:lstStyle/>
        <a:p>
          <a:endParaRPr lang="en-US"/>
        </a:p>
      </dgm:t>
    </dgm:pt>
    <dgm:pt modelId="{D1AAF26E-1943-4A89-A3A5-C2E92F2C8DF2}" type="sibTrans" cxnId="{3CDB6874-8E87-4F4E-8035-7700BD09603F}">
      <dgm:prSet/>
      <dgm:spPr/>
      <dgm:t>
        <a:bodyPr/>
        <a:lstStyle/>
        <a:p>
          <a:endParaRPr lang="en-US"/>
        </a:p>
      </dgm:t>
    </dgm:pt>
    <dgm:pt modelId="{A0796BFA-4DBF-4616-8620-C773290CF243}">
      <dgm:prSet phldrT="[Text]" phldr="0"/>
      <dgm:spPr/>
      <dgm:t>
        <a:bodyPr/>
        <a:lstStyle/>
        <a:p>
          <a:pPr rtl="0"/>
          <a:r>
            <a:rPr lang="en-US" dirty="0"/>
            <a:t>“[T]he Constitution requires the General Assembly to determine the manner of funding to provide the cost of maintaining an educational program that meets the prescribed standards of quality . . . ”</a:t>
          </a:r>
          <a:endParaRPr lang="en-US" dirty="0">
            <a:latin typeface="Arial" panose="020B0604020202020204"/>
          </a:endParaRPr>
        </a:p>
      </dgm:t>
    </dgm:pt>
    <dgm:pt modelId="{8D469F0D-7E8C-420F-A4E3-D4B34314EA98}" type="parTrans" cxnId="{0DD9EEED-59E8-41C4-A060-F8460BEB707D}">
      <dgm:prSet/>
      <dgm:spPr/>
    </dgm:pt>
    <dgm:pt modelId="{3A8E7E59-32FF-43A7-876B-A4C42F36BBE3}" type="sibTrans" cxnId="{0DD9EEED-59E8-41C4-A060-F8460BEB707D}">
      <dgm:prSet/>
      <dgm:spPr/>
    </dgm:pt>
    <dgm:pt modelId="{6A49FB16-B416-4686-B38F-69AC2D0F2D46}" type="pres">
      <dgm:prSet presAssocID="{356D9BD2-56F0-4E7E-9823-BE09427F1B8A}" presName="linear" presStyleCnt="0">
        <dgm:presLayoutVars>
          <dgm:animLvl val="lvl"/>
          <dgm:resizeHandles val="exact"/>
        </dgm:presLayoutVars>
      </dgm:prSet>
      <dgm:spPr/>
    </dgm:pt>
    <dgm:pt modelId="{CA165823-304C-4755-8EA2-E10652E29E7B}" type="pres">
      <dgm:prSet presAssocID="{5DAB630D-2F93-4521-8436-4A81219DE013}" presName="parentText" presStyleLbl="node1" presStyleIdx="0" presStyleCnt="2">
        <dgm:presLayoutVars>
          <dgm:chMax val="0"/>
          <dgm:bulletEnabled val="1"/>
        </dgm:presLayoutVars>
      </dgm:prSet>
      <dgm:spPr/>
    </dgm:pt>
    <dgm:pt modelId="{3C889C15-006C-4336-B27A-66F26D39F00E}" type="pres">
      <dgm:prSet presAssocID="{D1AAF26E-1943-4A89-A3A5-C2E92F2C8DF2}" presName="spacer" presStyleCnt="0"/>
      <dgm:spPr/>
    </dgm:pt>
    <dgm:pt modelId="{E39458A5-75F4-4947-A06B-6DB73B158F15}" type="pres">
      <dgm:prSet presAssocID="{A0796BFA-4DBF-4616-8620-C773290CF243}" presName="parentText" presStyleLbl="node1" presStyleIdx="1" presStyleCnt="2">
        <dgm:presLayoutVars>
          <dgm:chMax val="0"/>
          <dgm:bulletEnabled val="1"/>
        </dgm:presLayoutVars>
      </dgm:prSet>
      <dgm:spPr/>
    </dgm:pt>
  </dgm:ptLst>
  <dgm:cxnLst>
    <dgm:cxn modelId="{FEB46C0E-DA4A-414B-B0A2-84A690FEB3AA}" type="presOf" srcId="{356D9BD2-56F0-4E7E-9823-BE09427F1B8A}" destId="{6A49FB16-B416-4686-B38F-69AC2D0F2D46}" srcOrd="0" destOrd="0" presId="urn:microsoft.com/office/officeart/2005/8/layout/vList2"/>
    <dgm:cxn modelId="{3CDB6874-8E87-4F4E-8035-7700BD09603F}" srcId="{356D9BD2-56F0-4E7E-9823-BE09427F1B8A}" destId="{5DAB630D-2F93-4521-8436-4A81219DE013}" srcOrd="0" destOrd="0" parTransId="{3645F593-4522-4AE5-9A0C-30A2B996553B}" sibTransId="{D1AAF26E-1943-4A89-A3A5-C2E92F2C8DF2}"/>
    <dgm:cxn modelId="{61FD87AA-D47B-48B7-BC08-63DC0FF666EF}" type="presOf" srcId="{A0796BFA-4DBF-4616-8620-C773290CF243}" destId="{E39458A5-75F4-4947-A06B-6DB73B158F15}" srcOrd="0" destOrd="0" presId="urn:microsoft.com/office/officeart/2005/8/layout/vList2"/>
    <dgm:cxn modelId="{8E615CC7-3AAD-4CE3-B004-8A616144EEDD}" type="presOf" srcId="{5DAB630D-2F93-4521-8436-4A81219DE013}" destId="{CA165823-304C-4755-8EA2-E10652E29E7B}" srcOrd="0" destOrd="0" presId="urn:microsoft.com/office/officeart/2005/8/layout/vList2"/>
    <dgm:cxn modelId="{0DD9EEED-59E8-41C4-A060-F8460BEB707D}" srcId="{356D9BD2-56F0-4E7E-9823-BE09427F1B8A}" destId="{A0796BFA-4DBF-4616-8620-C773290CF243}" srcOrd="1" destOrd="0" parTransId="{8D469F0D-7E8C-420F-A4E3-D4B34314EA98}" sibTransId="{3A8E7E59-32FF-43A7-876B-A4C42F36BBE3}"/>
    <dgm:cxn modelId="{5C30A3D0-C13D-427C-884C-AB453C08339E}" type="presParOf" srcId="{6A49FB16-B416-4686-B38F-69AC2D0F2D46}" destId="{CA165823-304C-4755-8EA2-E10652E29E7B}" srcOrd="0" destOrd="0" presId="urn:microsoft.com/office/officeart/2005/8/layout/vList2"/>
    <dgm:cxn modelId="{5C0EE28B-C7E0-4208-9368-6E0FCA633D25}" type="presParOf" srcId="{6A49FB16-B416-4686-B38F-69AC2D0F2D46}" destId="{3C889C15-006C-4336-B27A-66F26D39F00E}" srcOrd="1" destOrd="0" presId="urn:microsoft.com/office/officeart/2005/8/layout/vList2"/>
    <dgm:cxn modelId="{9CF18A6E-A392-4113-8BE7-3AD6BF2FD16A}" type="presParOf" srcId="{6A49FB16-B416-4686-B38F-69AC2D0F2D46}" destId="{E39458A5-75F4-4947-A06B-6DB73B158F1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B5268-0F5D-4A18-92C8-628E50A6A106}">
      <dsp:nvSpPr>
        <dsp:cNvPr id="0" name=""/>
        <dsp:cNvSpPr/>
      </dsp:nvSpPr>
      <dsp:spPr>
        <a:xfrm>
          <a:off x="0" y="478700"/>
          <a:ext cx="6797675" cy="22972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Anti-poverty legal organization with 4 offices statewide</a:t>
          </a:r>
        </a:p>
      </dsp:txBody>
      <dsp:txXfrm>
        <a:off x="112145" y="590845"/>
        <a:ext cx="6573385" cy="2073005"/>
      </dsp:txXfrm>
    </dsp:sp>
    <dsp:sp modelId="{123F939D-8C4A-43B5-BF57-09E7244513C4}">
      <dsp:nvSpPr>
        <dsp:cNvPr id="0" name=""/>
        <dsp:cNvSpPr/>
      </dsp:nvSpPr>
      <dsp:spPr>
        <a:xfrm>
          <a:off x="0" y="2873916"/>
          <a:ext cx="6797675" cy="2297295"/>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Four main programs in the areas of economic justice, immigrant advocacy, civil rights &amp; racial justice, and education advocacy</a:t>
          </a:r>
        </a:p>
      </dsp:txBody>
      <dsp:txXfrm>
        <a:off x="112145" y="2986061"/>
        <a:ext cx="6573385" cy="20730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C85B1-B22C-4780-8C73-5EEB080C0E72}">
      <dsp:nvSpPr>
        <dsp:cNvPr id="0" name=""/>
        <dsp:cNvSpPr/>
      </dsp:nvSpPr>
      <dsp:spPr>
        <a:xfrm>
          <a:off x="0" y="1893040"/>
          <a:ext cx="1005839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A76749C8-2E5D-491A-927E-922F29FE3910}">
      <dsp:nvSpPr>
        <dsp:cNvPr id="0" name=""/>
        <dsp:cNvSpPr/>
      </dsp:nvSpPr>
      <dsp:spPr>
        <a:xfrm rot="8100000">
          <a:off x="62483" y="437082"/>
          <a:ext cx="276803" cy="276803"/>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CE98F-1238-4B43-A2FB-F98931ADC9FA}">
      <dsp:nvSpPr>
        <dsp:cNvPr id="0" name=""/>
        <dsp:cNvSpPr/>
      </dsp:nvSpPr>
      <dsp:spPr>
        <a:xfrm>
          <a:off x="93234" y="467832"/>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0A8B2146-76C0-4FB4-9A9A-BE5DA7FAA92C}">
      <dsp:nvSpPr>
        <dsp:cNvPr id="0" name=""/>
        <dsp:cNvSpPr/>
      </dsp:nvSpPr>
      <dsp:spPr>
        <a:xfrm>
          <a:off x="396615" y="77236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Alliance for Virginia’s Students created in 2003 as a 501(c)(</a:t>
          </a:r>
          <a:r>
            <a:rPr lang="en-US" sz="1300" b="1" kern="1200" dirty="0">
              <a:latin typeface="Arial" panose="020B0604020202020204"/>
            </a:rPr>
            <a:t>4)</a:t>
          </a:r>
          <a:endParaRPr lang="en-US" sz="1300" b="0" kern="1200" dirty="0">
            <a:latin typeface="Arial" panose="020B0604020202020204"/>
          </a:endParaRPr>
        </a:p>
      </dsp:txBody>
      <dsp:txXfrm>
        <a:off x="396615" y="772360"/>
        <a:ext cx="1847584" cy="1120679"/>
      </dsp:txXfrm>
    </dsp:sp>
    <dsp:sp modelId="{D8AF6392-7588-4F9E-9023-528EB54B00AA}">
      <dsp:nvSpPr>
        <dsp:cNvPr id="0" name=""/>
        <dsp:cNvSpPr/>
      </dsp:nvSpPr>
      <dsp:spPr>
        <a:xfrm>
          <a:off x="396615" y="378607"/>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2003</a:t>
          </a:r>
        </a:p>
      </dsp:txBody>
      <dsp:txXfrm>
        <a:off x="396615" y="378607"/>
        <a:ext cx="1847584" cy="393752"/>
      </dsp:txXfrm>
    </dsp:sp>
    <dsp:sp modelId="{DE0A484B-FC43-4902-AB39-9AC731A1294C}">
      <dsp:nvSpPr>
        <dsp:cNvPr id="0" name=""/>
        <dsp:cNvSpPr/>
      </dsp:nvSpPr>
      <dsp:spPr>
        <a:xfrm>
          <a:off x="200885" y="772360"/>
          <a:ext cx="0" cy="1120679"/>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D69462A-44B3-44DB-BF69-C7A2ED1E82CD}">
      <dsp:nvSpPr>
        <dsp:cNvPr id="0" name=""/>
        <dsp:cNvSpPr/>
      </dsp:nvSpPr>
      <dsp:spPr>
        <a:xfrm>
          <a:off x="166800" y="1857602"/>
          <a:ext cx="70462" cy="7087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A1532-FD3C-4C27-AC8B-77001A5E8AE8}">
      <dsp:nvSpPr>
        <dsp:cNvPr id="0" name=""/>
        <dsp:cNvSpPr/>
      </dsp:nvSpPr>
      <dsp:spPr>
        <a:xfrm rot="18900000">
          <a:off x="1178061" y="3072194"/>
          <a:ext cx="276803" cy="276803"/>
        </a:xfrm>
        <a:prstGeom prst="teardrop">
          <a:avLst>
            <a:gd name="adj" fmla="val 115000"/>
          </a:avLst>
        </a:prstGeom>
        <a:solidFill>
          <a:schemeClr val="accent2">
            <a:hueOff val="-190261"/>
            <a:satOff val="-84"/>
            <a:lumOff val="224"/>
            <a:alphaOff val="0"/>
          </a:schemeClr>
        </a:solidFill>
        <a:ln w="15875" cap="flat" cmpd="sng" algn="ctr">
          <a:solidFill>
            <a:schemeClr val="accent2">
              <a:hueOff val="-190261"/>
              <a:satOff val="-84"/>
              <a:lumOff val="2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C877E-58F1-4B16-866A-70E13C98490F}">
      <dsp:nvSpPr>
        <dsp:cNvPr id="0" name=""/>
        <dsp:cNvSpPr/>
      </dsp:nvSpPr>
      <dsp:spPr>
        <a:xfrm>
          <a:off x="1208812" y="3102944"/>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10411369-9CB8-485A-BC63-28F92CFDCBCA}">
      <dsp:nvSpPr>
        <dsp:cNvPr id="0" name=""/>
        <dsp:cNvSpPr/>
      </dsp:nvSpPr>
      <dsp:spPr>
        <a:xfrm>
          <a:off x="1512193" y="189304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b="0" kern="1200" dirty="0"/>
            <a:t>Alliance helped lead broad coalition to secure additional funding for VPI &amp; continued to defend program from cuts</a:t>
          </a:r>
          <a:endParaRPr lang="en-US" sz="1300" kern="1200" dirty="0"/>
        </a:p>
      </dsp:txBody>
      <dsp:txXfrm>
        <a:off x="1512193" y="1893040"/>
        <a:ext cx="1847584" cy="1120679"/>
      </dsp:txXfrm>
    </dsp:sp>
    <dsp:sp modelId="{A822D5F1-7CD0-4433-969D-C9DCE2256BAD}">
      <dsp:nvSpPr>
        <dsp:cNvPr id="0" name=""/>
        <dsp:cNvSpPr/>
      </dsp:nvSpPr>
      <dsp:spPr>
        <a:xfrm>
          <a:off x="1512193" y="3013719"/>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b="1" kern="1200" dirty="0">
              <a:latin typeface="Arial" panose="020B0604020202020204"/>
            </a:rPr>
            <a:t>2006-08</a:t>
          </a:r>
        </a:p>
      </dsp:txBody>
      <dsp:txXfrm>
        <a:off x="1512193" y="3013719"/>
        <a:ext cx="1847584" cy="393752"/>
      </dsp:txXfrm>
    </dsp:sp>
    <dsp:sp modelId="{23BA4A54-6B19-4642-BE9F-073CD8C31253}">
      <dsp:nvSpPr>
        <dsp:cNvPr id="0" name=""/>
        <dsp:cNvSpPr/>
      </dsp:nvSpPr>
      <dsp:spPr>
        <a:xfrm>
          <a:off x="1316463" y="1893040"/>
          <a:ext cx="0" cy="1120679"/>
        </a:xfrm>
        <a:prstGeom prst="line">
          <a:avLst/>
        </a:prstGeom>
        <a:noFill/>
        <a:ln w="12700" cap="flat" cmpd="sng" algn="ctr">
          <a:solidFill>
            <a:schemeClr val="accent2">
              <a:hueOff val="-332956"/>
              <a:satOff val="-147"/>
              <a:lumOff val="392"/>
              <a:alphaOff val="0"/>
            </a:schemeClr>
          </a:solidFill>
          <a:prstDash val="dash"/>
        </a:ln>
        <a:effectLst/>
      </dsp:spPr>
      <dsp:style>
        <a:lnRef idx="1">
          <a:scrgbClr r="0" g="0" b="0"/>
        </a:lnRef>
        <a:fillRef idx="0">
          <a:scrgbClr r="0" g="0" b="0"/>
        </a:fillRef>
        <a:effectRef idx="0">
          <a:scrgbClr r="0" g="0" b="0"/>
        </a:effectRef>
        <a:fontRef idx="minor"/>
      </dsp:style>
    </dsp:sp>
    <dsp:sp modelId="{0A0C2D0D-9AFB-4016-817D-973DA30DC72B}">
      <dsp:nvSpPr>
        <dsp:cNvPr id="0" name=""/>
        <dsp:cNvSpPr/>
      </dsp:nvSpPr>
      <dsp:spPr>
        <a:xfrm>
          <a:off x="1282378" y="1857602"/>
          <a:ext cx="70462" cy="70875"/>
        </a:xfrm>
        <a:prstGeom prst="ellipse">
          <a:avLst/>
        </a:prstGeom>
        <a:solidFill>
          <a:schemeClr val="accent2">
            <a:hueOff val="-332956"/>
            <a:satOff val="-147"/>
            <a:lumOff val="392"/>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7BD00-676F-46F2-8A0F-E816F1461C20}">
      <dsp:nvSpPr>
        <dsp:cNvPr id="0" name=""/>
        <dsp:cNvSpPr/>
      </dsp:nvSpPr>
      <dsp:spPr>
        <a:xfrm rot="8100000">
          <a:off x="2293639" y="437082"/>
          <a:ext cx="276803" cy="276803"/>
        </a:xfrm>
        <a:prstGeom prst="teardrop">
          <a:avLst>
            <a:gd name="adj" fmla="val 115000"/>
          </a:avLst>
        </a:prstGeom>
        <a:solidFill>
          <a:schemeClr val="accent2">
            <a:hueOff val="-380521"/>
            <a:satOff val="-167"/>
            <a:lumOff val="448"/>
            <a:alphaOff val="0"/>
          </a:schemeClr>
        </a:solidFill>
        <a:ln w="15875" cap="flat" cmpd="sng" algn="ctr">
          <a:solidFill>
            <a:schemeClr val="accent2">
              <a:hueOff val="-380521"/>
              <a:satOff val="-167"/>
              <a:lumOff val="4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66E25E-E176-4B77-9012-40C0C45AB5CD}">
      <dsp:nvSpPr>
        <dsp:cNvPr id="0" name=""/>
        <dsp:cNvSpPr/>
      </dsp:nvSpPr>
      <dsp:spPr>
        <a:xfrm>
          <a:off x="2324389" y="467832"/>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0D2A0AE2-F5AF-4231-8A62-2C8A4F38146C}">
      <dsp:nvSpPr>
        <dsp:cNvPr id="0" name=""/>
        <dsp:cNvSpPr/>
      </dsp:nvSpPr>
      <dsp:spPr>
        <a:xfrm>
          <a:off x="2627770" y="77236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Alliance defended At-Risk Add-On</a:t>
          </a:r>
        </a:p>
      </dsp:txBody>
      <dsp:txXfrm>
        <a:off x="2627770" y="772360"/>
        <a:ext cx="1847584" cy="1120679"/>
      </dsp:txXfrm>
    </dsp:sp>
    <dsp:sp modelId="{E0CCA543-9A53-4D11-9BCA-2583D4AC5638}">
      <dsp:nvSpPr>
        <dsp:cNvPr id="0" name=""/>
        <dsp:cNvSpPr/>
      </dsp:nvSpPr>
      <dsp:spPr>
        <a:xfrm>
          <a:off x="2627770" y="378607"/>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2010</a:t>
          </a:r>
        </a:p>
      </dsp:txBody>
      <dsp:txXfrm>
        <a:off x="2627770" y="378607"/>
        <a:ext cx="1847584" cy="393752"/>
      </dsp:txXfrm>
    </dsp:sp>
    <dsp:sp modelId="{83B171B3-0314-47B9-B0EC-CE03AE37A811}">
      <dsp:nvSpPr>
        <dsp:cNvPr id="0" name=""/>
        <dsp:cNvSpPr/>
      </dsp:nvSpPr>
      <dsp:spPr>
        <a:xfrm>
          <a:off x="2432041" y="772360"/>
          <a:ext cx="0" cy="1120679"/>
        </a:xfrm>
        <a:prstGeom prst="line">
          <a:avLst/>
        </a:prstGeom>
        <a:noFill/>
        <a:ln w="12700" cap="flat" cmpd="sng" algn="ctr">
          <a:solidFill>
            <a:schemeClr val="accent2">
              <a:hueOff val="-499434"/>
              <a:satOff val="-220"/>
              <a:lumOff val="588"/>
              <a:alphaOff val="0"/>
            </a:schemeClr>
          </a:solidFill>
          <a:prstDash val="dash"/>
        </a:ln>
        <a:effectLst/>
      </dsp:spPr>
      <dsp:style>
        <a:lnRef idx="1">
          <a:scrgbClr r="0" g="0" b="0"/>
        </a:lnRef>
        <a:fillRef idx="0">
          <a:scrgbClr r="0" g="0" b="0"/>
        </a:fillRef>
        <a:effectRef idx="0">
          <a:scrgbClr r="0" g="0" b="0"/>
        </a:effectRef>
        <a:fontRef idx="minor"/>
      </dsp:style>
    </dsp:sp>
    <dsp:sp modelId="{815593BD-BFD3-48C0-94BB-FA1BF966FA47}">
      <dsp:nvSpPr>
        <dsp:cNvPr id="0" name=""/>
        <dsp:cNvSpPr/>
      </dsp:nvSpPr>
      <dsp:spPr>
        <a:xfrm>
          <a:off x="2397956" y="1857602"/>
          <a:ext cx="70462" cy="70875"/>
        </a:xfrm>
        <a:prstGeom prst="ellipse">
          <a:avLst/>
        </a:prstGeom>
        <a:solidFill>
          <a:schemeClr val="accent2">
            <a:hueOff val="-499434"/>
            <a:satOff val="-220"/>
            <a:lumOff val="588"/>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C68B8-8D12-4E41-9820-6CC9EB77D58C}">
      <dsp:nvSpPr>
        <dsp:cNvPr id="0" name=""/>
        <dsp:cNvSpPr/>
      </dsp:nvSpPr>
      <dsp:spPr>
        <a:xfrm rot="18900000">
          <a:off x="3409217" y="3072194"/>
          <a:ext cx="276803" cy="276803"/>
        </a:xfrm>
        <a:prstGeom prst="teardrop">
          <a:avLst>
            <a:gd name="adj" fmla="val 115000"/>
          </a:avLst>
        </a:prstGeom>
        <a:solidFill>
          <a:schemeClr val="accent2">
            <a:hueOff val="-570782"/>
            <a:satOff val="-251"/>
            <a:lumOff val="672"/>
            <a:alphaOff val="0"/>
          </a:schemeClr>
        </a:solidFill>
        <a:ln w="15875" cap="flat" cmpd="sng" algn="ctr">
          <a:solidFill>
            <a:schemeClr val="accent2">
              <a:hueOff val="-570782"/>
              <a:satOff val="-251"/>
              <a:lumOff val="6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69DD8-FB69-4543-B8BD-5D9DEA2B2D91}">
      <dsp:nvSpPr>
        <dsp:cNvPr id="0" name=""/>
        <dsp:cNvSpPr/>
      </dsp:nvSpPr>
      <dsp:spPr>
        <a:xfrm>
          <a:off x="3439967" y="3102944"/>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5BE98216-5ECA-4C31-865F-AC38B866AEC1}">
      <dsp:nvSpPr>
        <dsp:cNvPr id="0" name=""/>
        <dsp:cNvSpPr/>
      </dsp:nvSpPr>
      <dsp:spPr>
        <a:xfrm>
          <a:off x="3743348" y="189304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Alliance called for VBOE to recommend adequacy study</a:t>
          </a:r>
        </a:p>
      </dsp:txBody>
      <dsp:txXfrm>
        <a:off x="3743348" y="1893040"/>
        <a:ext cx="1847584" cy="1120679"/>
      </dsp:txXfrm>
    </dsp:sp>
    <dsp:sp modelId="{7025ACD2-4563-4C37-8ABB-D09FD771BFE1}">
      <dsp:nvSpPr>
        <dsp:cNvPr id="0" name=""/>
        <dsp:cNvSpPr/>
      </dsp:nvSpPr>
      <dsp:spPr>
        <a:xfrm>
          <a:off x="3743348" y="3013719"/>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2012</a:t>
          </a:r>
        </a:p>
      </dsp:txBody>
      <dsp:txXfrm>
        <a:off x="3743348" y="3013719"/>
        <a:ext cx="1847584" cy="393752"/>
      </dsp:txXfrm>
    </dsp:sp>
    <dsp:sp modelId="{639FDF4B-3E09-4FAB-80E2-C096C1418639}">
      <dsp:nvSpPr>
        <dsp:cNvPr id="0" name=""/>
        <dsp:cNvSpPr/>
      </dsp:nvSpPr>
      <dsp:spPr>
        <a:xfrm>
          <a:off x="3547618" y="1893040"/>
          <a:ext cx="0" cy="1120679"/>
        </a:xfrm>
        <a:prstGeom prst="line">
          <a:avLst/>
        </a:prstGeom>
        <a:noFill/>
        <a:ln w="12700" cap="flat" cmpd="sng" algn="ctr">
          <a:solidFill>
            <a:schemeClr val="accent2">
              <a:hueOff val="-665912"/>
              <a:satOff val="-293"/>
              <a:lumOff val="784"/>
              <a:alphaOff val="0"/>
            </a:schemeClr>
          </a:solidFill>
          <a:prstDash val="dash"/>
        </a:ln>
        <a:effectLst/>
      </dsp:spPr>
      <dsp:style>
        <a:lnRef idx="1">
          <a:scrgbClr r="0" g="0" b="0"/>
        </a:lnRef>
        <a:fillRef idx="0">
          <a:scrgbClr r="0" g="0" b="0"/>
        </a:fillRef>
        <a:effectRef idx="0">
          <a:scrgbClr r="0" g="0" b="0"/>
        </a:effectRef>
        <a:fontRef idx="minor"/>
      </dsp:style>
    </dsp:sp>
    <dsp:sp modelId="{DA55BF6A-D7F9-4CBE-A328-A464B7EF3C2A}">
      <dsp:nvSpPr>
        <dsp:cNvPr id="0" name=""/>
        <dsp:cNvSpPr/>
      </dsp:nvSpPr>
      <dsp:spPr>
        <a:xfrm>
          <a:off x="3513533" y="1857602"/>
          <a:ext cx="70462" cy="70875"/>
        </a:xfrm>
        <a:prstGeom prst="ellipse">
          <a:avLst/>
        </a:prstGeom>
        <a:solidFill>
          <a:schemeClr val="accent2">
            <a:hueOff val="-665912"/>
            <a:satOff val="-293"/>
            <a:lumOff val="784"/>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D979E-8087-4C68-917B-8A6D73252293}">
      <dsp:nvSpPr>
        <dsp:cNvPr id="0" name=""/>
        <dsp:cNvSpPr/>
      </dsp:nvSpPr>
      <dsp:spPr>
        <a:xfrm rot="8100000">
          <a:off x="4524794" y="437082"/>
          <a:ext cx="276803" cy="276803"/>
        </a:xfrm>
        <a:prstGeom prst="teardrop">
          <a:avLst>
            <a:gd name="adj" fmla="val 115000"/>
          </a:avLst>
        </a:prstGeom>
        <a:solidFill>
          <a:schemeClr val="accent2">
            <a:hueOff val="-761042"/>
            <a:satOff val="-335"/>
            <a:lumOff val="897"/>
            <a:alphaOff val="0"/>
          </a:schemeClr>
        </a:solidFill>
        <a:ln w="15875" cap="flat" cmpd="sng" algn="ctr">
          <a:solidFill>
            <a:schemeClr val="accent2">
              <a:hueOff val="-761042"/>
              <a:satOff val="-335"/>
              <a:lumOff val="8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EB59A-F596-493F-84AD-912320BEAD07}">
      <dsp:nvSpPr>
        <dsp:cNvPr id="0" name=""/>
        <dsp:cNvSpPr/>
      </dsp:nvSpPr>
      <dsp:spPr>
        <a:xfrm>
          <a:off x="4555545" y="467832"/>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E279ECE8-8E49-4973-A75C-0C959EAB8AD4}">
      <dsp:nvSpPr>
        <dsp:cNvPr id="0" name=""/>
        <dsp:cNvSpPr/>
      </dsp:nvSpPr>
      <dsp:spPr>
        <a:xfrm>
          <a:off x="4858926" y="77236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Alliance helped to pass a legislative study of school funding adequacy </a:t>
          </a:r>
        </a:p>
      </dsp:txBody>
      <dsp:txXfrm>
        <a:off x="4858926" y="772360"/>
        <a:ext cx="1847584" cy="1120679"/>
      </dsp:txXfrm>
    </dsp:sp>
    <dsp:sp modelId="{AEBA3485-538D-4603-9FA0-39A9AD29681C}">
      <dsp:nvSpPr>
        <dsp:cNvPr id="0" name=""/>
        <dsp:cNvSpPr/>
      </dsp:nvSpPr>
      <dsp:spPr>
        <a:xfrm>
          <a:off x="4858926" y="378607"/>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2013</a:t>
          </a:r>
        </a:p>
      </dsp:txBody>
      <dsp:txXfrm>
        <a:off x="4858926" y="378607"/>
        <a:ext cx="1847584" cy="393752"/>
      </dsp:txXfrm>
    </dsp:sp>
    <dsp:sp modelId="{863A8D46-F531-4139-BCE6-A0A4E1254DA6}">
      <dsp:nvSpPr>
        <dsp:cNvPr id="0" name=""/>
        <dsp:cNvSpPr/>
      </dsp:nvSpPr>
      <dsp:spPr>
        <a:xfrm>
          <a:off x="4663196" y="772360"/>
          <a:ext cx="0" cy="1120679"/>
        </a:xfrm>
        <a:prstGeom prst="line">
          <a:avLst/>
        </a:prstGeom>
        <a:noFill/>
        <a:ln w="12700" cap="flat" cmpd="sng" algn="ctr">
          <a:solidFill>
            <a:schemeClr val="accent2">
              <a:hueOff val="-832390"/>
              <a:satOff val="-366"/>
              <a:lumOff val="981"/>
              <a:alphaOff val="0"/>
            </a:schemeClr>
          </a:solidFill>
          <a:prstDash val="dash"/>
        </a:ln>
        <a:effectLst/>
      </dsp:spPr>
      <dsp:style>
        <a:lnRef idx="1">
          <a:scrgbClr r="0" g="0" b="0"/>
        </a:lnRef>
        <a:fillRef idx="0">
          <a:scrgbClr r="0" g="0" b="0"/>
        </a:fillRef>
        <a:effectRef idx="0">
          <a:scrgbClr r="0" g="0" b="0"/>
        </a:effectRef>
        <a:fontRef idx="minor"/>
      </dsp:style>
    </dsp:sp>
    <dsp:sp modelId="{982D912C-A822-45DE-B54F-D75FB32169DC}">
      <dsp:nvSpPr>
        <dsp:cNvPr id="0" name=""/>
        <dsp:cNvSpPr/>
      </dsp:nvSpPr>
      <dsp:spPr>
        <a:xfrm>
          <a:off x="4629111" y="1857602"/>
          <a:ext cx="70462" cy="70875"/>
        </a:xfrm>
        <a:prstGeom prst="ellipse">
          <a:avLst/>
        </a:prstGeom>
        <a:solidFill>
          <a:schemeClr val="accent2">
            <a:hueOff val="-832390"/>
            <a:satOff val="-366"/>
            <a:lumOff val="98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37476-E3E0-420A-884A-32634D438FBB}">
      <dsp:nvSpPr>
        <dsp:cNvPr id="0" name=""/>
        <dsp:cNvSpPr/>
      </dsp:nvSpPr>
      <dsp:spPr>
        <a:xfrm rot="18900000">
          <a:off x="5640372" y="3072194"/>
          <a:ext cx="276803" cy="276803"/>
        </a:xfrm>
        <a:prstGeom prst="teardrop">
          <a:avLst>
            <a:gd name="adj" fmla="val 115000"/>
          </a:avLst>
        </a:prstGeom>
        <a:solidFill>
          <a:schemeClr val="accent2">
            <a:hueOff val="-951303"/>
            <a:satOff val="-419"/>
            <a:lumOff val="1121"/>
            <a:alphaOff val="0"/>
          </a:schemeClr>
        </a:solidFill>
        <a:ln w="15875" cap="flat" cmpd="sng" algn="ctr">
          <a:solidFill>
            <a:schemeClr val="accent2">
              <a:hueOff val="-951303"/>
              <a:satOff val="-419"/>
              <a:lumOff val="11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E4C39-35C7-4EC5-8EFC-050C2765BBF4}">
      <dsp:nvSpPr>
        <dsp:cNvPr id="0" name=""/>
        <dsp:cNvSpPr/>
      </dsp:nvSpPr>
      <dsp:spPr>
        <a:xfrm>
          <a:off x="5671122" y="3102944"/>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9F4A161-69EC-4689-8B09-318EF3586EC8}">
      <dsp:nvSpPr>
        <dsp:cNvPr id="0" name=""/>
        <dsp:cNvSpPr/>
      </dsp:nvSpPr>
      <dsp:spPr>
        <a:xfrm>
          <a:off x="5974503" y="189304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Alliance held retreat to discuss possibility of litigation</a:t>
          </a:r>
        </a:p>
      </dsp:txBody>
      <dsp:txXfrm>
        <a:off x="5974503" y="1893040"/>
        <a:ext cx="1847584" cy="1120679"/>
      </dsp:txXfrm>
    </dsp:sp>
    <dsp:sp modelId="{FE421DE9-C2E3-45BC-B252-E500EA0C6292}">
      <dsp:nvSpPr>
        <dsp:cNvPr id="0" name=""/>
        <dsp:cNvSpPr/>
      </dsp:nvSpPr>
      <dsp:spPr>
        <a:xfrm>
          <a:off x="5974503" y="3013719"/>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2016</a:t>
          </a:r>
        </a:p>
      </dsp:txBody>
      <dsp:txXfrm>
        <a:off x="5974503" y="3013719"/>
        <a:ext cx="1847584" cy="393752"/>
      </dsp:txXfrm>
    </dsp:sp>
    <dsp:sp modelId="{D3CC7D61-CE97-4987-867D-D3D6DF24A9D9}">
      <dsp:nvSpPr>
        <dsp:cNvPr id="0" name=""/>
        <dsp:cNvSpPr/>
      </dsp:nvSpPr>
      <dsp:spPr>
        <a:xfrm>
          <a:off x="5778774" y="1893040"/>
          <a:ext cx="0" cy="1120679"/>
        </a:xfrm>
        <a:prstGeom prst="line">
          <a:avLst/>
        </a:prstGeom>
        <a:noFill/>
        <a:ln w="12700" cap="flat" cmpd="sng" algn="ctr">
          <a:solidFill>
            <a:schemeClr val="accent2">
              <a:hueOff val="-998868"/>
              <a:satOff val="-440"/>
              <a:lumOff val="1177"/>
              <a:alphaOff val="0"/>
            </a:schemeClr>
          </a:solidFill>
          <a:prstDash val="dash"/>
        </a:ln>
        <a:effectLst/>
      </dsp:spPr>
      <dsp:style>
        <a:lnRef idx="1">
          <a:scrgbClr r="0" g="0" b="0"/>
        </a:lnRef>
        <a:fillRef idx="0">
          <a:scrgbClr r="0" g="0" b="0"/>
        </a:fillRef>
        <a:effectRef idx="0">
          <a:scrgbClr r="0" g="0" b="0"/>
        </a:effectRef>
        <a:fontRef idx="minor"/>
      </dsp:style>
    </dsp:sp>
    <dsp:sp modelId="{FCDC51AE-B538-43C2-8FF7-8796B52C9DF9}">
      <dsp:nvSpPr>
        <dsp:cNvPr id="0" name=""/>
        <dsp:cNvSpPr/>
      </dsp:nvSpPr>
      <dsp:spPr>
        <a:xfrm>
          <a:off x="5744689" y="1857602"/>
          <a:ext cx="70462" cy="70875"/>
        </a:xfrm>
        <a:prstGeom prst="ellipse">
          <a:avLst/>
        </a:prstGeom>
        <a:solidFill>
          <a:schemeClr val="accent2">
            <a:hueOff val="-998868"/>
            <a:satOff val="-440"/>
            <a:lumOff val="1177"/>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6E8AB-F11D-47A6-B30F-BCCDBBEE2378}">
      <dsp:nvSpPr>
        <dsp:cNvPr id="0" name=""/>
        <dsp:cNvSpPr/>
      </dsp:nvSpPr>
      <dsp:spPr>
        <a:xfrm rot="8100000">
          <a:off x="6755950" y="437082"/>
          <a:ext cx="276803" cy="276803"/>
        </a:xfrm>
        <a:prstGeom prst="teardrop">
          <a:avLst>
            <a:gd name="adj" fmla="val 115000"/>
          </a:avLst>
        </a:prstGeom>
        <a:solidFill>
          <a:schemeClr val="accent2">
            <a:hueOff val="-1141563"/>
            <a:satOff val="-502"/>
            <a:lumOff val="1345"/>
            <a:alphaOff val="0"/>
          </a:schemeClr>
        </a:solidFill>
        <a:ln w="15875" cap="flat" cmpd="sng" algn="ctr">
          <a:solidFill>
            <a:schemeClr val="accent2">
              <a:hueOff val="-1141563"/>
              <a:satOff val="-502"/>
              <a:lumOff val="13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217DC7-66E9-4BF4-A6B8-27133CA82AB7}">
      <dsp:nvSpPr>
        <dsp:cNvPr id="0" name=""/>
        <dsp:cNvSpPr/>
      </dsp:nvSpPr>
      <dsp:spPr>
        <a:xfrm>
          <a:off x="6786700" y="467832"/>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A658CCD-27FF-4A9B-A2B2-0B948171A766}">
      <dsp:nvSpPr>
        <dsp:cNvPr id="0" name=""/>
        <dsp:cNvSpPr/>
      </dsp:nvSpPr>
      <dsp:spPr>
        <a:xfrm>
          <a:off x="7090081" y="77236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LAJC concluded significant resources necessary to pursue full campaign &amp; litigation</a:t>
          </a:r>
        </a:p>
      </dsp:txBody>
      <dsp:txXfrm>
        <a:off x="7090081" y="772360"/>
        <a:ext cx="1847584" cy="1120679"/>
      </dsp:txXfrm>
    </dsp:sp>
    <dsp:sp modelId="{96F4A0A2-4F76-45B7-A082-CA32FF5027ED}">
      <dsp:nvSpPr>
        <dsp:cNvPr id="0" name=""/>
        <dsp:cNvSpPr/>
      </dsp:nvSpPr>
      <dsp:spPr>
        <a:xfrm>
          <a:off x="7090081" y="378607"/>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t>2017</a:t>
          </a:r>
        </a:p>
      </dsp:txBody>
      <dsp:txXfrm>
        <a:off x="7090081" y="378607"/>
        <a:ext cx="1847584" cy="393752"/>
      </dsp:txXfrm>
    </dsp:sp>
    <dsp:sp modelId="{E455B1B9-6AEF-481E-B3E5-12A92C7CD63F}">
      <dsp:nvSpPr>
        <dsp:cNvPr id="0" name=""/>
        <dsp:cNvSpPr/>
      </dsp:nvSpPr>
      <dsp:spPr>
        <a:xfrm>
          <a:off x="6894351" y="772360"/>
          <a:ext cx="0" cy="1120679"/>
        </a:xfrm>
        <a:prstGeom prst="line">
          <a:avLst/>
        </a:prstGeom>
        <a:noFill/>
        <a:ln w="12700" cap="flat" cmpd="sng" algn="ctr">
          <a:solidFill>
            <a:schemeClr val="accent2">
              <a:hueOff val="-1165346"/>
              <a:satOff val="-513"/>
              <a:lumOff val="1373"/>
              <a:alphaOff val="0"/>
            </a:schemeClr>
          </a:solidFill>
          <a:prstDash val="dash"/>
        </a:ln>
        <a:effectLst/>
      </dsp:spPr>
      <dsp:style>
        <a:lnRef idx="1">
          <a:scrgbClr r="0" g="0" b="0"/>
        </a:lnRef>
        <a:fillRef idx="0">
          <a:scrgbClr r="0" g="0" b="0"/>
        </a:fillRef>
        <a:effectRef idx="0">
          <a:scrgbClr r="0" g="0" b="0"/>
        </a:effectRef>
        <a:fontRef idx="minor"/>
      </dsp:style>
    </dsp:sp>
    <dsp:sp modelId="{609D34E9-2D2F-47F9-9D17-386BB7C8A8BD}">
      <dsp:nvSpPr>
        <dsp:cNvPr id="0" name=""/>
        <dsp:cNvSpPr/>
      </dsp:nvSpPr>
      <dsp:spPr>
        <a:xfrm>
          <a:off x="6860267" y="1857602"/>
          <a:ext cx="70462" cy="70875"/>
        </a:xfrm>
        <a:prstGeom prst="ellipse">
          <a:avLst/>
        </a:prstGeom>
        <a:solidFill>
          <a:schemeClr val="accent2">
            <a:hueOff val="-1165346"/>
            <a:satOff val="-513"/>
            <a:lumOff val="137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87B2D4-DB00-41D7-94B3-BE3EAF9B9BF2}">
      <dsp:nvSpPr>
        <dsp:cNvPr id="0" name=""/>
        <dsp:cNvSpPr/>
      </dsp:nvSpPr>
      <dsp:spPr>
        <a:xfrm rot="18900000">
          <a:off x="7871527" y="3072194"/>
          <a:ext cx="276803" cy="276803"/>
        </a:xfrm>
        <a:prstGeom prst="teardrop">
          <a:avLst>
            <a:gd name="adj" fmla="val 115000"/>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0967C9-6511-4D4C-A5DE-436C66B74A0A}">
      <dsp:nvSpPr>
        <dsp:cNvPr id="0" name=""/>
        <dsp:cNvSpPr/>
      </dsp:nvSpPr>
      <dsp:spPr>
        <a:xfrm>
          <a:off x="7902278" y="3102944"/>
          <a:ext cx="215302" cy="215302"/>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826CCC13-0794-4B6D-A5F0-CB4BFC90A2B6}">
      <dsp:nvSpPr>
        <dsp:cNvPr id="0" name=""/>
        <dsp:cNvSpPr/>
      </dsp:nvSpPr>
      <dsp:spPr>
        <a:xfrm>
          <a:off x="8205659" y="1893040"/>
          <a:ext cx="1847584"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Alliance fought for elimination of support cap &amp; increase to ARAO</a:t>
          </a:r>
        </a:p>
      </dsp:txBody>
      <dsp:txXfrm>
        <a:off x="8205659" y="1893040"/>
        <a:ext cx="1847584" cy="1120679"/>
      </dsp:txXfrm>
    </dsp:sp>
    <dsp:sp modelId="{B454145F-33A4-4E62-8836-D2077DA0AFCD}">
      <dsp:nvSpPr>
        <dsp:cNvPr id="0" name=""/>
        <dsp:cNvSpPr/>
      </dsp:nvSpPr>
      <dsp:spPr>
        <a:xfrm>
          <a:off x="8205659" y="3013719"/>
          <a:ext cx="184758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latin typeface="Arial" panose="020B0604020202020204"/>
            </a:rPr>
            <a:t>2017–19</a:t>
          </a:r>
          <a:endParaRPr lang="en-US" sz="1700" kern="1200" dirty="0"/>
        </a:p>
      </dsp:txBody>
      <dsp:txXfrm>
        <a:off x="8205659" y="3013719"/>
        <a:ext cx="1847584" cy="393752"/>
      </dsp:txXfrm>
    </dsp:sp>
    <dsp:sp modelId="{A99BCB1F-CC84-427B-BA82-5E499BBDB518}">
      <dsp:nvSpPr>
        <dsp:cNvPr id="0" name=""/>
        <dsp:cNvSpPr/>
      </dsp:nvSpPr>
      <dsp:spPr>
        <a:xfrm>
          <a:off x="8009929" y="1893040"/>
          <a:ext cx="0" cy="1120679"/>
        </a:xfrm>
        <a:prstGeom prst="line">
          <a:avLst/>
        </a:prstGeom>
        <a:noFill/>
        <a:ln w="12700" cap="flat" cmpd="sng" algn="ctr">
          <a:solidFill>
            <a:schemeClr val="accent2">
              <a:hueOff val="-1331824"/>
              <a:satOff val="-586"/>
              <a:lumOff val="1569"/>
              <a:alphaOff val="0"/>
            </a:schemeClr>
          </a:solidFill>
          <a:prstDash val="dash"/>
        </a:ln>
        <a:effectLst/>
      </dsp:spPr>
      <dsp:style>
        <a:lnRef idx="1">
          <a:scrgbClr r="0" g="0" b="0"/>
        </a:lnRef>
        <a:fillRef idx="0">
          <a:scrgbClr r="0" g="0" b="0"/>
        </a:fillRef>
        <a:effectRef idx="0">
          <a:scrgbClr r="0" g="0" b="0"/>
        </a:effectRef>
        <a:fontRef idx="minor"/>
      </dsp:style>
    </dsp:sp>
    <dsp:sp modelId="{0076F9CE-F37E-4929-A260-DF75EA710488}">
      <dsp:nvSpPr>
        <dsp:cNvPr id="0" name=""/>
        <dsp:cNvSpPr/>
      </dsp:nvSpPr>
      <dsp:spPr>
        <a:xfrm>
          <a:off x="7975844" y="1857602"/>
          <a:ext cx="70462" cy="70875"/>
        </a:xfrm>
        <a:prstGeom prst="ellipse">
          <a:avLst/>
        </a:prstGeom>
        <a:solidFill>
          <a:schemeClr val="accent2">
            <a:hueOff val="-1331824"/>
            <a:satOff val="-586"/>
            <a:lumOff val="1569"/>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31441-7ADB-4779-BB96-F826F0CA6E03}">
      <dsp:nvSpPr>
        <dsp:cNvPr id="0" name=""/>
        <dsp:cNvSpPr/>
      </dsp:nvSpPr>
      <dsp:spPr>
        <a:xfrm>
          <a:off x="1428761" y="371753"/>
          <a:ext cx="1091119" cy="1091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222393-48D1-49EA-87AC-88ED58EE3A8D}">
      <dsp:nvSpPr>
        <dsp:cNvPr id="0" name=""/>
        <dsp:cNvSpPr/>
      </dsp:nvSpPr>
      <dsp:spPr>
        <a:xfrm>
          <a:off x="761966" y="1801867"/>
          <a:ext cx="24247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Campaign launch this fall</a:t>
          </a:r>
        </a:p>
      </dsp:txBody>
      <dsp:txXfrm>
        <a:off x="761966" y="1801867"/>
        <a:ext cx="2424709" cy="720000"/>
      </dsp:txXfrm>
    </dsp:sp>
    <dsp:sp modelId="{ECD3E840-9A08-4E06-9D5E-F6D15017312D}">
      <dsp:nvSpPr>
        <dsp:cNvPr id="0" name=""/>
        <dsp:cNvSpPr/>
      </dsp:nvSpPr>
      <dsp:spPr>
        <a:xfrm>
          <a:off x="4277794" y="371753"/>
          <a:ext cx="1091119" cy="1091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E4E598-8F1B-4A06-85E5-4377B9A52E8D}">
      <dsp:nvSpPr>
        <dsp:cNvPr id="0" name=""/>
        <dsp:cNvSpPr/>
      </dsp:nvSpPr>
      <dsp:spPr>
        <a:xfrm>
          <a:off x="3610999" y="1801867"/>
          <a:ext cx="24247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Governor's proposed budget</a:t>
          </a:r>
        </a:p>
      </dsp:txBody>
      <dsp:txXfrm>
        <a:off x="3610999" y="1801867"/>
        <a:ext cx="2424709" cy="720000"/>
      </dsp:txXfrm>
    </dsp:sp>
    <dsp:sp modelId="{FDB2389F-929F-4EDE-9671-445B942423C4}">
      <dsp:nvSpPr>
        <dsp:cNvPr id="0" name=""/>
        <dsp:cNvSpPr/>
      </dsp:nvSpPr>
      <dsp:spPr>
        <a:xfrm>
          <a:off x="2853277" y="3128044"/>
          <a:ext cx="1091119" cy="10911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48C24B-F8B3-4C9C-8B8F-972FF44D06AA}">
      <dsp:nvSpPr>
        <dsp:cNvPr id="0" name=""/>
        <dsp:cNvSpPr/>
      </dsp:nvSpPr>
      <dsp:spPr>
        <a:xfrm>
          <a:off x="2186482" y="4558158"/>
          <a:ext cx="24247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Onward to General Assembly session</a:t>
          </a:r>
        </a:p>
      </dsp:txBody>
      <dsp:txXfrm>
        <a:off x="2186482" y="4558158"/>
        <a:ext cx="2424709"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F733-C05B-4E01-9C91-1A016FD984BB}">
      <dsp:nvSpPr>
        <dsp:cNvPr id="0" name=""/>
        <dsp:cNvSpPr/>
      </dsp:nvSpPr>
      <dsp:spPr>
        <a:xfrm>
          <a:off x="929481" y="0"/>
          <a:ext cx="5051424" cy="505142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FDB8E-5A51-4699-9617-A37811CEA85C}">
      <dsp:nvSpPr>
        <dsp:cNvPr id="0" name=""/>
        <dsp:cNvSpPr/>
      </dsp:nvSpPr>
      <dsp:spPr>
        <a:xfrm>
          <a:off x="1409366" y="479885"/>
          <a:ext cx="1970055" cy="19700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Join our campaign coalition</a:t>
          </a:r>
        </a:p>
      </dsp:txBody>
      <dsp:txXfrm>
        <a:off x="1505536" y="576055"/>
        <a:ext cx="1777715" cy="1777715"/>
      </dsp:txXfrm>
    </dsp:sp>
    <dsp:sp modelId="{3421A639-A891-4657-845A-817E6E268C7F}">
      <dsp:nvSpPr>
        <dsp:cNvPr id="0" name=""/>
        <dsp:cNvSpPr/>
      </dsp:nvSpPr>
      <dsp:spPr>
        <a:xfrm>
          <a:off x="3530964" y="479885"/>
          <a:ext cx="1970055" cy="197005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Personal stories</a:t>
          </a:r>
        </a:p>
      </dsp:txBody>
      <dsp:txXfrm>
        <a:off x="3627134" y="576055"/>
        <a:ext cx="1777715" cy="1777715"/>
      </dsp:txXfrm>
    </dsp:sp>
    <dsp:sp modelId="{F51F1E83-3752-462C-8FAB-397E2D57FC94}">
      <dsp:nvSpPr>
        <dsp:cNvPr id="0" name=""/>
        <dsp:cNvSpPr/>
      </dsp:nvSpPr>
      <dsp:spPr>
        <a:xfrm>
          <a:off x="1409366" y="2601483"/>
          <a:ext cx="1970055" cy="197005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Legislative strategy and </a:t>
          </a:r>
          <a:r>
            <a:rPr lang="en-US" sz="2200" kern="1200" dirty="0">
              <a:latin typeface="Arial" panose="020B0604020202020204"/>
            </a:rPr>
            <a:t>engagement</a:t>
          </a:r>
          <a:endParaRPr lang="en-US" sz="2200" kern="1200" dirty="0"/>
        </a:p>
      </dsp:txBody>
      <dsp:txXfrm>
        <a:off x="1505536" y="2697653"/>
        <a:ext cx="1777715" cy="1777715"/>
      </dsp:txXfrm>
    </dsp:sp>
    <dsp:sp modelId="{5C543DF3-6337-4B19-857D-9EFCBFF61D13}">
      <dsp:nvSpPr>
        <dsp:cNvPr id="0" name=""/>
        <dsp:cNvSpPr/>
      </dsp:nvSpPr>
      <dsp:spPr>
        <a:xfrm>
          <a:off x="3530964" y="2601483"/>
          <a:ext cx="1970055" cy="19700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Public engagement and media support</a:t>
          </a:r>
        </a:p>
      </dsp:txBody>
      <dsp:txXfrm>
        <a:off x="3627134" y="2697653"/>
        <a:ext cx="1777715" cy="1777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19036-0DF2-46A8-AD68-97345438414D}">
      <dsp:nvSpPr>
        <dsp:cNvPr id="0" name=""/>
        <dsp:cNvSpPr/>
      </dsp:nvSpPr>
      <dsp:spPr>
        <a:xfrm>
          <a:off x="0" y="1188467"/>
          <a:ext cx="3466318" cy="207979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Aggregate measures of per-pupil spending are positively associated with improved or higher student outcomes</a:t>
          </a:r>
        </a:p>
      </dsp:txBody>
      <dsp:txXfrm>
        <a:off x="0" y="1188467"/>
        <a:ext cx="3466318" cy="2079790"/>
      </dsp:txXfrm>
    </dsp:sp>
    <dsp:sp modelId="{66036DA3-762C-4CB5-A73A-85DE98BE2A6B}">
      <dsp:nvSpPr>
        <dsp:cNvPr id="0" name=""/>
        <dsp:cNvSpPr/>
      </dsp:nvSpPr>
      <dsp:spPr>
        <a:xfrm>
          <a:off x="3812949" y="1188467"/>
          <a:ext cx="3466318" cy="2079790"/>
        </a:xfrm>
        <a:prstGeom prst="rec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School resources that cost money are positively associated with student outcomes</a:t>
          </a:r>
        </a:p>
      </dsp:txBody>
      <dsp:txXfrm>
        <a:off x="3812949" y="1188467"/>
        <a:ext cx="3466318" cy="2079790"/>
      </dsp:txXfrm>
    </dsp:sp>
    <dsp:sp modelId="{82653C01-9C05-48A3-9FDF-0E971B5D9C36}">
      <dsp:nvSpPr>
        <dsp:cNvPr id="0" name=""/>
        <dsp:cNvSpPr/>
      </dsp:nvSpPr>
      <dsp:spPr>
        <a:xfrm>
          <a:off x="7625899" y="1188467"/>
          <a:ext cx="3466318" cy="2079790"/>
        </a:xfrm>
        <a:prstGeom prst="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On the whole, money matters in education.</a:t>
          </a:r>
        </a:p>
      </dsp:txBody>
      <dsp:txXfrm>
        <a:off x="7625899" y="1188467"/>
        <a:ext cx="3466318" cy="20797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930CB-4C86-4CEF-9D07-85E8E5B6FAA7}">
      <dsp:nvSpPr>
        <dsp:cNvPr id="0" name=""/>
        <dsp:cNvSpPr/>
      </dsp:nvSpPr>
      <dsp:spPr>
        <a:xfrm>
          <a:off x="0" y="918110"/>
          <a:ext cx="6797675" cy="16949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AB410-F6FC-448C-BA9B-63F0824B775A}">
      <dsp:nvSpPr>
        <dsp:cNvPr id="0" name=""/>
        <dsp:cNvSpPr/>
      </dsp:nvSpPr>
      <dsp:spPr>
        <a:xfrm>
          <a:off x="512729" y="1299479"/>
          <a:ext cx="932235" cy="9322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629F2A-93DB-4EA7-80CA-E0B13E699788}">
      <dsp:nvSpPr>
        <dsp:cNvPr id="0" name=""/>
        <dsp:cNvSpPr/>
      </dsp:nvSpPr>
      <dsp:spPr>
        <a:xfrm>
          <a:off x="1957694" y="918110"/>
          <a:ext cx="4839980" cy="169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385" tIns="179385" rIns="179385" bIns="179385" numCol="1" spcCol="1270" anchor="ctr" anchorCtr="0">
          <a:noAutofit/>
        </a:bodyPr>
        <a:lstStyle/>
        <a:p>
          <a:pPr marL="0" lvl="0" indent="0" algn="l" defTabSz="1111250">
            <a:lnSpc>
              <a:spcPct val="100000"/>
            </a:lnSpc>
            <a:spcBef>
              <a:spcPct val="0"/>
            </a:spcBef>
            <a:spcAft>
              <a:spcPct val="35000"/>
            </a:spcAft>
            <a:buNone/>
          </a:pPr>
          <a:r>
            <a:rPr lang="en-US" sz="2500" b="1" i="1" kern="1200" dirty="0"/>
            <a:t>A sufficient level of funding…</a:t>
          </a:r>
          <a:endParaRPr lang="en-US" sz="2500" kern="1200" dirty="0"/>
        </a:p>
      </dsp:txBody>
      <dsp:txXfrm>
        <a:off x="1957694" y="918110"/>
        <a:ext cx="4839980" cy="1694973"/>
      </dsp:txXfrm>
    </dsp:sp>
    <dsp:sp modelId="{03225A50-F39C-48BE-A60E-2A9F535256EF}">
      <dsp:nvSpPr>
        <dsp:cNvPr id="0" name=""/>
        <dsp:cNvSpPr/>
      </dsp:nvSpPr>
      <dsp:spPr>
        <a:xfrm>
          <a:off x="0" y="3036827"/>
          <a:ext cx="6797675" cy="16949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5517BB-1E6A-47ED-BEE7-2632E3CCF05C}">
      <dsp:nvSpPr>
        <dsp:cNvPr id="0" name=""/>
        <dsp:cNvSpPr/>
      </dsp:nvSpPr>
      <dsp:spPr>
        <a:xfrm>
          <a:off x="512729" y="3418196"/>
          <a:ext cx="932235" cy="9322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5F0D73-3232-4323-8172-8B88D4DA973E}">
      <dsp:nvSpPr>
        <dsp:cNvPr id="0" name=""/>
        <dsp:cNvSpPr/>
      </dsp:nvSpPr>
      <dsp:spPr>
        <a:xfrm>
          <a:off x="1957694" y="3036827"/>
          <a:ext cx="4839980" cy="169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385" tIns="179385" rIns="179385" bIns="179385" numCol="1" spcCol="1270" anchor="ctr" anchorCtr="0">
          <a:noAutofit/>
        </a:bodyPr>
        <a:lstStyle/>
        <a:p>
          <a:pPr marL="0" lvl="0" indent="0" algn="l" defTabSz="1111250">
            <a:lnSpc>
              <a:spcPct val="100000"/>
            </a:lnSpc>
            <a:spcBef>
              <a:spcPct val="0"/>
            </a:spcBef>
            <a:spcAft>
              <a:spcPct val="35000"/>
            </a:spcAft>
            <a:buNone/>
          </a:pPr>
          <a:r>
            <a:rPr lang="en-US" sz="2500" b="1" i="1" kern="1200" dirty="0"/>
            <a:t>Distributed to account for student poverty </a:t>
          </a:r>
          <a:endParaRPr lang="en-US" sz="2500" kern="1200" dirty="0"/>
        </a:p>
      </dsp:txBody>
      <dsp:txXfrm>
        <a:off x="1957694" y="3036827"/>
        <a:ext cx="4839980" cy="16949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6373F-1BFB-4C02-A2E8-FD02AFEB3CAF}">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C0FE25-90EF-4685-82FD-60F39810661F}">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A </a:t>
          </a:r>
          <a:r>
            <a:rPr lang="en-US" sz="3400" b="1" kern="1200" dirty="0"/>
            <a:t>“progressive” </a:t>
          </a:r>
          <a:r>
            <a:rPr lang="en-US" sz="3400" kern="1200" dirty="0"/>
            <a:t>finance system allocates more funding to districts with high levels of student poverty</a:t>
          </a:r>
        </a:p>
      </dsp:txBody>
      <dsp:txXfrm>
        <a:off x="0" y="2758"/>
        <a:ext cx="6797675" cy="1881464"/>
      </dsp:txXfrm>
    </dsp:sp>
    <dsp:sp modelId="{FB319DF4-30F1-47D7-B674-A8EAE3620134}">
      <dsp:nvSpPr>
        <dsp:cNvPr id="0" name=""/>
        <dsp:cNvSpPr/>
      </dsp:nvSpPr>
      <dsp:spPr>
        <a:xfrm>
          <a:off x="0" y="1884223"/>
          <a:ext cx="6797675" cy="0"/>
        </a:xfrm>
        <a:prstGeom prst="line">
          <a:avLst/>
        </a:prstGeom>
        <a:solidFill>
          <a:schemeClr val="accent2">
            <a:hueOff val="-665912"/>
            <a:satOff val="-293"/>
            <a:lumOff val="784"/>
            <a:alphaOff val="0"/>
          </a:schemeClr>
        </a:solidFill>
        <a:ln w="15875" cap="flat" cmpd="sng" algn="ctr">
          <a:solidFill>
            <a:schemeClr val="accent2">
              <a:hueOff val="-665912"/>
              <a:satOff val="-29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EA88F-FC9E-4E8C-A16D-B7B66B8FF497}">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A </a:t>
          </a:r>
          <a:r>
            <a:rPr lang="en-US" sz="3400" b="1" kern="1200" dirty="0"/>
            <a:t>“regressive” </a:t>
          </a:r>
          <a:r>
            <a:rPr lang="en-US" sz="3400" kern="1200" dirty="0"/>
            <a:t>system allocates less to those districts</a:t>
          </a:r>
        </a:p>
      </dsp:txBody>
      <dsp:txXfrm>
        <a:off x="0" y="1884223"/>
        <a:ext cx="6797675" cy="1881464"/>
      </dsp:txXfrm>
    </dsp:sp>
    <dsp:sp modelId="{3BF1D2D9-E7C0-4BBC-A85E-90756F1136CD}">
      <dsp:nvSpPr>
        <dsp:cNvPr id="0" name=""/>
        <dsp:cNvSpPr/>
      </dsp:nvSpPr>
      <dsp:spPr>
        <a:xfrm>
          <a:off x="0" y="3765688"/>
          <a:ext cx="6797675" cy="0"/>
        </a:xfrm>
        <a:prstGeom prst="line">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171EB-21F4-431E-9B17-62467422076C}">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A </a:t>
          </a:r>
          <a:r>
            <a:rPr lang="en-US" sz="3400" b="1" kern="1200" dirty="0"/>
            <a:t>“flat”</a:t>
          </a:r>
          <a:r>
            <a:rPr lang="en-US" sz="3400" kern="1200" dirty="0"/>
            <a:t> system allocates roughly the same across districts with varying needs </a:t>
          </a:r>
        </a:p>
      </dsp:txBody>
      <dsp:txXfrm>
        <a:off x="0" y="3765688"/>
        <a:ext cx="6797675" cy="1881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AAF50-80B9-4906-8B7A-F528F8C69E10}">
      <dsp:nvSpPr>
        <dsp:cNvPr id="0" name=""/>
        <dsp:cNvSpPr/>
      </dsp:nvSpPr>
      <dsp:spPr>
        <a:xfrm>
          <a:off x="0" y="689"/>
          <a:ext cx="6797675" cy="16138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C4EE8E-F668-4453-B941-E303B8AF35C5}">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F6F012-0EC5-4C5B-92DF-1FA065DA5A88}">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77900">
            <a:lnSpc>
              <a:spcPct val="90000"/>
            </a:lnSpc>
            <a:spcBef>
              <a:spcPct val="0"/>
            </a:spcBef>
            <a:spcAft>
              <a:spcPct val="35000"/>
            </a:spcAft>
            <a:buNone/>
          </a:pPr>
          <a:r>
            <a:rPr lang="en-US" sz="2200" kern="1200"/>
            <a:t>State level support for K-12 education in Virginia has not returned to pre-recessionary levels. </a:t>
          </a:r>
        </a:p>
      </dsp:txBody>
      <dsp:txXfrm>
        <a:off x="1864015" y="689"/>
        <a:ext cx="4933659" cy="1613866"/>
      </dsp:txXfrm>
    </dsp:sp>
    <dsp:sp modelId="{43E1CC8D-41E5-4FBE-8E0C-FF69F3C852EE}">
      <dsp:nvSpPr>
        <dsp:cNvPr id="0" name=""/>
        <dsp:cNvSpPr/>
      </dsp:nvSpPr>
      <dsp:spPr>
        <a:xfrm>
          <a:off x="0" y="2018022"/>
          <a:ext cx="6797675" cy="16138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54955-2FFD-47DB-B3F2-3DE59385ABF0}">
      <dsp:nvSpPr>
        <dsp:cNvPr id="0" name=""/>
        <dsp:cNvSpPr/>
      </dsp:nvSpPr>
      <dsp:spPr>
        <a:xfrm>
          <a:off x="488194" y="2381142"/>
          <a:ext cx="887626" cy="8876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BBC58F-91DB-43B4-96E1-C2146F67C639}">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77900">
            <a:lnSpc>
              <a:spcPct val="90000"/>
            </a:lnSpc>
            <a:spcBef>
              <a:spcPct val="0"/>
            </a:spcBef>
            <a:spcAft>
              <a:spcPct val="35000"/>
            </a:spcAft>
            <a:buNone/>
          </a:pPr>
          <a:r>
            <a:rPr lang="en-US" sz="2200" kern="1200"/>
            <a:t>Local governments continue to take on a larger share of funding: $4.0 billion above the required local effort for SOQ programs in 2016-17.</a:t>
          </a:r>
        </a:p>
      </dsp:txBody>
      <dsp:txXfrm>
        <a:off x="1864015" y="2018022"/>
        <a:ext cx="4933659" cy="1613866"/>
      </dsp:txXfrm>
    </dsp:sp>
    <dsp:sp modelId="{03AF98D5-81A2-4F85-8B1A-47B8BEFB5855}">
      <dsp:nvSpPr>
        <dsp:cNvPr id="0" name=""/>
        <dsp:cNvSpPr/>
      </dsp:nvSpPr>
      <dsp:spPr>
        <a:xfrm>
          <a:off x="0" y="4035355"/>
          <a:ext cx="6797675" cy="16138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F6360-E304-4866-A5C5-B5034F8AA65F}">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7ED9C4-BFCA-43A4-8E09-8BB398F8C22D}">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77900">
            <a:lnSpc>
              <a:spcPct val="90000"/>
            </a:lnSpc>
            <a:spcBef>
              <a:spcPct val="0"/>
            </a:spcBef>
            <a:spcAft>
              <a:spcPct val="35000"/>
            </a:spcAft>
            <a:buNone/>
          </a:pPr>
          <a:r>
            <a:rPr lang="en-US" sz="2200" kern="1200"/>
            <a:t>Virginia’s high poverty divisions receive 89 cents for every dollar as compared to low poverty divisions. </a:t>
          </a:r>
        </a:p>
      </dsp:txBody>
      <dsp:txXfrm>
        <a:off x="1864015" y="4035355"/>
        <a:ext cx="4933659" cy="16138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B95C8-50C9-44C3-8BDE-888EF5777CA3}">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Diverse coalition of supporters</a:t>
          </a:r>
        </a:p>
      </dsp:txBody>
      <dsp:txXfrm>
        <a:off x="377190" y="3160"/>
        <a:ext cx="2907506" cy="1744503"/>
      </dsp:txXfrm>
    </dsp:sp>
    <dsp:sp modelId="{4FBC59E4-3808-4311-9709-1524B82AE27A}">
      <dsp:nvSpPr>
        <dsp:cNvPr id="0" name=""/>
        <dsp:cNvSpPr/>
      </dsp:nvSpPr>
      <dsp:spPr>
        <a:xfrm>
          <a:off x="3575446" y="3160"/>
          <a:ext cx="2907506" cy="1744503"/>
        </a:xfrm>
        <a:prstGeom prst="rect">
          <a:avLst/>
        </a:prstGeom>
        <a:solidFill>
          <a:schemeClr val="accent2">
            <a:hueOff val="-266365"/>
            <a:satOff val="-117"/>
            <a:lumOff val="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Costing-out studies</a:t>
          </a:r>
        </a:p>
      </dsp:txBody>
      <dsp:txXfrm>
        <a:off x="3575446" y="3160"/>
        <a:ext cx="2907506" cy="1744503"/>
      </dsp:txXfrm>
    </dsp:sp>
    <dsp:sp modelId="{A5B9179C-6E94-42B5-A9E7-336B26523964}">
      <dsp:nvSpPr>
        <dsp:cNvPr id="0" name=""/>
        <dsp:cNvSpPr/>
      </dsp:nvSpPr>
      <dsp:spPr>
        <a:xfrm>
          <a:off x="6773703" y="3160"/>
          <a:ext cx="2907506" cy="1744503"/>
        </a:xfrm>
        <a:prstGeom prst="rect">
          <a:avLst/>
        </a:prstGeom>
        <a:solidFill>
          <a:schemeClr val="accent2">
            <a:hueOff val="-532730"/>
            <a:satOff val="-234"/>
            <a:lumOff val="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Fiscal expertise</a:t>
          </a:r>
        </a:p>
      </dsp:txBody>
      <dsp:txXfrm>
        <a:off x="6773703" y="3160"/>
        <a:ext cx="2907506" cy="1744503"/>
      </dsp:txXfrm>
    </dsp:sp>
    <dsp:sp modelId="{6055CCF6-DA47-47DF-B557-811415D648BF}">
      <dsp:nvSpPr>
        <dsp:cNvPr id="0" name=""/>
        <dsp:cNvSpPr/>
      </dsp:nvSpPr>
      <dsp:spPr>
        <a:xfrm>
          <a:off x="377190" y="2038415"/>
          <a:ext cx="2907506" cy="1744503"/>
        </a:xfrm>
        <a:prstGeom prst="rect">
          <a:avLst/>
        </a:prstGeom>
        <a:solidFill>
          <a:schemeClr val="accent2">
            <a:hueOff val="-799094"/>
            <a:satOff val="-352"/>
            <a:lumOff val="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Urban + rural</a:t>
          </a:r>
        </a:p>
      </dsp:txBody>
      <dsp:txXfrm>
        <a:off x="377190" y="2038415"/>
        <a:ext cx="2907506" cy="1744503"/>
      </dsp:txXfrm>
    </dsp:sp>
    <dsp:sp modelId="{E3EB31ED-351D-43FE-9C10-C9C0748716DA}">
      <dsp:nvSpPr>
        <dsp:cNvPr id="0" name=""/>
        <dsp:cNvSpPr/>
      </dsp:nvSpPr>
      <dsp:spPr>
        <a:xfrm>
          <a:off x="3575446" y="2038415"/>
          <a:ext cx="2907506" cy="1744503"/>
        </a:xfrm>
        <a:prstGeom prst="rect">
          <a:avLst/>
        </a:prstGeom>
        <a:solidFill>
          <a:schemeClr val="accent2">
            <a:hueOff val="-1065459"/>
            <a:satOff val="-469"/>
            <a:lumOff val="1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Accounting for poverty</a:t>
          </a:r>
        </a:p>
      </dsp:txBody>
      <dsp:txXfrm>
        <a:off x="3575446" y="2038415"/>
        <a:ext cx="2907506" cy="1744503"/>
      </dsp:txXfrm>
    </dsp:sp>
    <dsp:sp modelId="{6A73B500-AA02-4A3B-B2C5-7D34F43DDEF3}">
      <dsp:nvSpPr>
        <dsp:cNvPr id="0" name=""/>
        <dsp:cNvSpPr/>
      </dsp:nvSpPr>
      <dsp:spPr>
        <a:xfrm>
          <a:off x="6773703" y="2038415"/>
          <a:ext cx="2907506" cy="1744503"/>
        </a:xfrm>
        <a:prstGeom prst="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Litigation</a:t>
          </a:r>
        </a:p>
      </dsp:txBody>
      <dsp:txXfrm>
        <a:off x="6773703" y="2038415"/>
        <a:ext cx="2907506" cy="17445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1AFAF-BE49-440C-9CC8-1F48B73FEF02}">
      <dsp:nvSpPr>
        <dsp:cNvPr id="0" name=""/>
        <dsp:cNvSpPr/>
      </dsp:nvSpPr>
      <dsp:spPr>
        <a:xfrm>
          <a:off x="1374172" y="6563"/>
          <a:ext cx="1383804" cy="138380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D4778F-75FD-4A15-B7BF-EC8656E8AAE7}">
      <dsp:nvSpPr>
        <dsp:cNvPr id="0" name=""/>
        <dsp:cNvSpPr/>
      </dsp:nvSpPr>
      <dsp:spPr>
        <a:xfrm>
          <a:off x="1669081" y="301473"/>
          <a:ext cx="793986" cy="7939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8B9902-93C1-4BAF-90D5-166581E18AB1}">
      <dsp:nvSpPr>
        <dsp:cNvPr id="0" name=""/>
        <dsp:cNvSpPr/>
      </dsp:nvSpPr>
      <dsp:spPr>
        <a:xfrm>
          <a:off x="931808" y="1821389"/>
          <a:ext cx="2268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Teacher salary increases</a:t>
          </a:r>
        </a:p>
      </dsp:txBody>
      <dsp:txXfrm>
        <a:off x="931808" y="1821389"/>
        <a:ext cx="2268532" cy="720000"/>
      </dsp:txXfrm>
    </dsp:sp>
    <dsp:sp modelId="{82AE7D2C-8C3C-4513-BEE3-8D81A25C16A8}">
      <dsp:nvSpPr>
        <dsp:cNvPr id="0" name=""/>
        <dsp:cNvSpPr/>
      </dsp:nvSpPr>
      <dsp:spPr>
        <a:xfrm>
          <a:off x="4039697" y="6563"/>
          <a:ext cx="1383804" cy="138380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6692D8-2011-4B20-B16D-DD4FD939088D}">
      <dsp:nvSpPr>
        <dsp:cNvPr id="0" name=""/>
        <dsp:cNvSpPr/>
      </dsp:nvSpPr>
      <dsp:spPr>
        <a:xfrm>
          <a:off x="4334606" y="301473"/>
          <a:ext cx="793986" cy="79398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9B9C07-D5F5-4CC3-816F-2DE75B84B91C}">
      <dsp:nvSpPr>
        <dsp:cNvPr id="0" name=""/>
        <dsp:cNvSpPr/>
      </dsp:nvSpPr>
      <dsp:spPr>
        <a:xfrm>
          <a:off x="3597334" y="1821389"/>
          <a:ext cx="2268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Additional funding weight for at-risk students</a:t>
          </a:r>
        </a:p>
      </dsp:txBody>
      <dsp:txXfrm>
        <a:off x="3597334" y="1821389"/>
        <a:ext cx="2268532" cy="720000"/>
      </dsp:txXfrm>
    </dsp:sp>
    <dsp:sp modelId="{132085A7-10B8-4456-B38F-6310438C98E7}">
      <dsp:nvSpPr>
        <dsp:cNvPr id="0" name=""/>
        <dsp:cNvSpPr/>
      </dsp:nvSpPr>
      <dsp:spPr>
        <a:xfrm>
          <a:off x="1374172" y="3108522"/>
          <a:ext cx="1383804" cy="138380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86961-43D7-4962-B631-0B94D0C788F9}">
      <dsp:nvSpPr>
        <dsp:cNvPr id="0" name=""/>
        <dsp:cNvSpPr/>
      </dsp:nvSpPr>
      <dsp:spPr>
        <a:xfrm>
          <a:off x="1669081" y="3403431"/>
          <a:ext cx="793986" cy="7939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CB0777-0560-4E11-B0B9-1C9412605693}">
      <dsp:nvSpPr>
        <dsp:cNvPr id="0" name=""/>
        <dsp:cNvSpPr/>
      </dsp:nvSpPr>
      <dsp:spPr>
        <a:xfrm>
          <a:off x="931808" y="4923348"/>
          <a:ext cx="2268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Additional instructional time</a:t>
          </a:r>
        </a:p>
      </dsp:txBody>
      <dsp:txXfrm>
        <a:off x="931808" y="4923348"/>
        <a:ext cx="2268532" cy="720000"/>
      </dsp:txXfrm>
    </dsp:sp>
    <dsp:sp modelId="{7EAC505D-03C8-42E9-96A3-4214F9CCAD93}">
      <dsp:nvSpPr>
        <dsp:cNvPr id="0" name=""/>
        <dsp:cNvSpPr/>
      </dsp:nvSpPr>
      <dsp:spPr>
        <a:xfrm>
          <a:off x="4039697" y="3108522"/>
          <a:ext cx="1383804" cy="138380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448F7E-18E0-4F4A-B4EA-BAF22BF3F1FE}">
      <dsp:nvSpPr>
        <dsp:cNvPr id="0" name=""/>
        <dsp:cNvSpPr/>
      </dsp:nvSpPr>
      <dsp:spPr>
        <a:xfrm>
          <a:off x="4334606" y="3403431"/>
          <a:ext cx="793986" cy="7939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4940AF-9D21-4F07-8F96-DD279236759D}">
      <dsp:nvSpPr>
        <dsp:cNvPr id="0" name=""/>
        <dsp:cNvSpPr/>
      </dsp:nvSpPr>
      <dsp:spPr>
        <a:xfrm>
          <a:off x="3597334" y="4923348"/>
          <a:ext cx="2268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Additional staffing and support positions</a:t>
          </a:r>
        </a:p>
      </dsp:txBody>
      <dsp:txXfrm>
        <a:off x="3597334" y="4923348"/>
        <a:ext cx="2268532"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E63C6-99B7-4457-A5C4-ECE3CFDD69E2}">
      <dsp:nvSpPr>
        <dsp:cNvPr id="0" name=""/>
        <dsp:cNvSpPr/>
      </dsp:nvSpPr>
      <dsp:spPr>
        <a:xfrm>
          <a:off x="0" y="3410021"/>
          <a:ext cx="6797675" cy="223734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a:t>$950 annually</a:t>
          </a:r>
        </a:p>
      </dsp:txBody>
      <dsp:txXfrm>
        <a:off x="0" y="3410021"/>
        <a:ext cx="6797675" cy="1208165"/>
      </dsp:txXfrm>
    </dsp:sp>
    <dsp:sp modelId="{4D335137-A532-4735-A8CE-3D781F209E17}">
      <dsp:nvSpPr>
        <dsp:cNvPr id="0" name=""/>
        <dsp:cNvSpPr/>
      </dsp:nvSpPr>
      <dsp:spPr>
        <a:xfrm>
          <a:off x="829" y="4573439"/>
          <a:ext cx="1359203" cy="102917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Equity Fund</a:t>
          </a:r>
        </a:p>
      </dsp:txBody>
      <dsp:txXfrm>
        <a:off x="829" y="4573439"/>
        <a:ext cx="1359203" cy="1029177"/>
      </dsp:txXfrm>
    </dsp:sp>
    <dsp:sp modelId="{68C71120-0C6C-4B4E-8331-49D6351A310D}">
      <dsp:nvSpPr>
        <dsp:cNvPr id="0" name=""/>
        <dsp:cNvSpPr/>
      </dsp:nvSpPr>
      <dsp:spPr>
        <a:xfrm>
          <a:off x="1360032" y="4573439"/>
          <a:ext cx="1359203" cy="1029177"/>
        </a:xfrm>
        <a:prstGeom prst="rect">
          <a:avLst/>
        </a:prstGeom>
        <a:solidFill>
          <a:schemeClr val="accent2">
            <a:tint val="40000"/>
            <a:alpha val="90000"/>
            <a:hueOff val="-464460"/>
            <a:satOff val="981"/>
            <a:lumOff val="101"/>
            <a:alphaOff val="0"/>
          </a:schemeClr>
        </a:solidFill>
        <a:ln w="15875" cap="flat" cmpd="sng" algn="ctr">
          <a:solidFill>
            <a:schemeClr val="accent2">
              <a:tint val="40000"/>
              <a:alpha val="90000"/>
              <a:hueOff val="-464460"/>
              <a:satOff val="981"/>
              <a:lumOff val="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Specialized Support Position Personnel </a:t>
          </a:r>
        </a:p>
      </dsp:txBody>
      <dsp:txXfrm>
        <a:off x="1360032" y="4573439"/>
        <a:ext cx="1359203" cy="1029177"/>
      </dsp:txXfrm>
    </dsp:sp>
    <dsp:sp modelId="{51FD08E2-E7EF-4A95-A6BA-328205BF604D}">
      <dsp:nvSpPr>
        <dsp:cNvPr id="0" name=""/>
        <dsp:cNvSpPr/>
      </dsp:nvSpPr>
      <dsp:spPr>
        <a:xfrm>
          <a:off x="2719235" y="4573439"/>
          <a:ext cx="1359203" cy="1029177"/>
        </a:xfrm>
        <a:prstGeom prst="rect">
          <a:avLst/>
        </a:prstGeom>
        <a:solidFill>
          <a:schemeClr val="accent2">
            <a:tint val="40000"/>
            <a:alpha val="90000"/>
            <a:hueOff val="-928920"/>
            <a:satOff val="1961"/>
            <a:lumOff val="202"/>
            <a:alphaOff val="0"/>
          </a:schemeClr>
        </a:solidFill>
        <a:ln w="15875" cap="flat" cmpd="sng" algn="ctr">
          <a:solidFill>
            <a:schemeClr val="accent2">
              <a:tint val="40000"/>
              <a:alpha val="90000"/>
              <a:hueOff val="-928920"/>
              <a:satOff val="1961"/>
              <a:lumOff val="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Counselors</a:t>
          </a:r>
        </a:p>
      </dsp:txBody>
      <dsp:txXfrm>
        <a:off x="2719235" y="4573439"/>
        <a:ext cx="1359203" cy="1029177"/>
      </dsp:txXfrm>
    </dsp:sp>
    <dsp:sp modelId="{BAFF5CC1-4B99-4CFC-89EE-006F267B4BA0}">
      <dsp:nvSpPr>
        <dsp:cNvPr id="0" name=""/>
        <dsp:cNvSpPr/>
      </dsp:nvSpPr>
      <dsp:spPr>
        <a:xfrm>
          <a:off x="4078439" y="4573439"/>
          <a:ext cx="1359203" cy="1029177"/>
        </a:xfrm>
        <a:prstGeom prst="rect">
          <a:avLst/>
        </a:prstGeom>
        <a:solidFill>
          <a:schemeClr val="accent2">
            <a:tint val="40000"/>
            <a:alpha val="90000"/>
            <a:hueOff val="-1393380"/>
            <a:satOff val="2942"/>
            <a:lumOff val="303"/>
            <a:alphaOff val="0"/>
          </a:schemeClr>
        </a:solidFill>
        <a:ln w="15875" cap="flat" cmpd="sng" algn="ctr">
          <a:solidFill>
            <a:schemeClr val="accent2">
              <a:tint val="40000"/>
              <a:alpha val="90000"/>
              <a:hueOff val="-1393380"/>
              <a:satOff val="2942"/>
              <a:lumOff val="3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Reading Specialists</a:t>
          </a:r>
        </a:p>
      </dsp:txBody>
      <dsp:txXfrm>
        <a:off x="4078439" y="4573439"/>
        <a:ext cx="1359203" cy="1029177"/>
      </dsp:txXfrm>
    </dsp:sp>
    <dsp:sp modelId="{0E224078-1344-4E4D-B75F-9E000EBC9583}">
      <dsp:nvSpPr>
        <dsp:cNvPr id="0" name=""/>
        <dsp:cNvSpPr/>
      </dsp:nvSpPr>
      <dsp:spPr>
        <a:xfrm>
          <a:off x="5437642" y="4573439"/>
          <a:ext cx="1359203" cy="1029177"/>
        </a:xfrm>
        <a:prstGeom prst="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Class Size Reduction</a:t>
          </a:r>
        </a:p>
      </dsp:txBody>
      <dsp:txXfrm>
        <a:off x="5437642" y="4573439"/>
        <a:ext cx="1359203" cy="1029177"/>
      </dsp:txXfrm>
    </dsp:sp>
    <dsp:sp modelId="{738AB58B-5900-4AEE-BB49-643AC87FFCE3}">
      <dsp:nvSpPr>
        <dsp:cNvPr id="0" name=""/>
        <dsp:cNvSpPr/>
      </dsp:nvSpPr>
      <dsp:spPr>
        <a:xfrm rot="10800000">
          <a:off x="0" y="2547"/>
          <a:ext cx="6797675" cy="3441033"/>
        </a:xfrm>
        <a:prstGeom prst="upArrowCallou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kern="1200" dirty="0"/>
            <a:t>2019</a:t>
          </a:r>
          <a:br>
            <a:rPr lang="en-US" sz="4400" kern="1200" dirty="0"/>
          </a:br>
          <a:r>
            <a:rPr lang="en-US" sz="4400" kern="1200" dirty="0"/>
            <a:t>Standards of Quality </a:t>
          </a:r>
        </a:p>
      </dsp:txBody>
      <dsp:txXfrm rot="10800000">
        <a:off x="0" y="2547"/>
        <a:ext cx="6797675" cy="2235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65823-304C-4755-8EA2-E10652E29E7B}">
      <dsp:nvSpPr>
        <dsp:cNvPr id="0" name=""/>
        <dsp:cNvSpPr/>
      </dsp:nvSpPr>
      <dsp:spPr>
        <a:xfrm>
          <a:off x="0" y="81936"/>
          <a:ext cx="6797675" cy="270269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“[E]</a:t>
          </a:r>
          <a:r>
            <a:rPr lang="en-US" sz="2800" kern="1200" dirty="0" err="1"/>
            <a:t>ducation</a:t>
          </a:r>
          <a:r>
            <a:rPr lang="en-US" sz="2800" kern="1200" dirty="0"/>
            <a:t> is a fundamental right under the [Virginia] Constitution.”</a:t>
          </a:r>
          <a:r>
            <a:rPr lang="en-US" sz="2800" kern="1200" dirty="0">
              <a:latin typeface="Arial" panose="020B0604020202020204"/>
            </a:rPr>
            <a:t> </a:t>
          </a:r>
          <a:endParaRPr lang="en-US" sz="2800" kern="1200" dirty="0"/>
        </a:p>
      </dsp:txBody>
      <dsp:txXfrm>
        <a:off x="131935" y="213871"/>
        <a:ext cx="6533805" cy="2438829"/>
      </dsp:txXfrm>
    </dsp:sp>
    <dsp:sp modelId="{E39458A5-75F4-4947-A06B-6DB73B158F15}">
      <dsp:nvSpPr>
        <dsp:cNvPr id="0" name=""/>
        <dsp:cNvSpPr/>
      </dsp:nvSpPr>
      <dsp:spPr>
        <a:xfrm>
          <a:off x="0" y="2865275"/>
          <a:ext cx="6797675" cy="2702699"/>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“[T]he Constitution requires the General Assembly to determine the manner of funding to provide the cost of maintaining an educational program that meets the prescribed standards of quality . . . ”</a:t>
          </a:r>
          <a:endParaRPr lang="en-US" sz="2800" kern="1200" dirty="0">
            <a:latin typeface="Arial" panose="020B0604020202020204"/>
          </a:endParaRPr>
        </a:p>
      </dsp:txBody>
      <dsp:txXfrm>
        <a:off x="131935" y="2997210"/>
        <a:ext cx="6533805" cy="24388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0B607E-4360-4F1E-9ACC-9C38CF5AD9FC}" type="datetimeFigureOut">
              <a:rPr lang="en-US" smtClean="0"/>
              <a:t>10/21/2019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2D987E-6DFC-453A-8691-F2E8EC5246F9}" type="slidenum">
              <a:rPr lang="en-US" smtClean="0"/>
              <a:t>‹#›</a:t>
            </a:fld>
            <a:endParaRPr lang="en-US"/>
          </a:p>
        </p:txBody>
      </p:sp>
    </p:spTree>
    <p:extLst>
      <p:ext uri="{BB962C8B-B14F-4D97-AF65-F5344CB8AC3E}">
        <p14:creationId xmlns:p14="http://schemas.microsoft.com/office/powerpoint/2010/main" val="62575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choolfundingfairness.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dlawcenter.org/assets/files/pdfs/publications/Is_School_Funding_Fair_7th_Editi.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D987E-6DFC-453A-8691-F2E8EC5246F9}" type="slidenum">
              <a:rPr lang="en-US" smtClean="0"/>
              <a:t>1</a:t>
            </a:fld>
            <a:endParaRPr lang="en-US"/>
          </a:p>
        </p:txBody>
      </p:sp>
    </p:spTree>
    <p:extLst>
      <p:ext uri="{BB962C8B-B14F-4D97-AF65-F5344CB8AC3E}">
        <p14:creationId xmlns:p14="http://schemas.microsoft.com/office/powerpoint/2010/main" val="667563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Nationwide, we’re in the midst of campaigns to increase state funding for public K-12 education.</a:t>
            </a:r>
          </a:p>
          <a:p>
            <a:r>
              <a:rPr lang="en-US" dirty="0"/>
              <a:t>These campaigns are organized and joined by a variety of constituencies: teachers, students, parents, administrators, and others who support public ed.</a:t>
            </a:r>
          </a:p>
          <a:p>
            <a:r>
              <a:rPr lang="en-US" dirty="0"/>
              <a:t>These campaigns are built on diverse coalitions of supporters and use a variety of strategies: policy and legislative advocacy, litigation, and community organizing and direct action – Here I have pulled photos and graphics from current, ongoing campaigns in Michigan, Pennsylvania, Massachusetts, New Mexico, North Carolina, and Illinois.</a:t>
            </a:r>
          </a:p>
        </p:txBody>
      </p:sp>
      <p:sp>
        <p:nvSpPr>
          <p:cNvPr id="4" name="Slide Number Placeholder 3"/>
          <p:cNvSpPr>
            <a:spLocks noGrp="1"/>
          </p:cNvSpPr>
          <p:nvPr>
            <p:ph type="sldNum" sz="quarter" idx="5"/>
          </p:nvPr>
        </p:nvSpPr>
        <p:spPr/>
        <p:txBody>
          <a:bodyPr/>
          <a:lstStyle/>
          <a:p>
            <a:fld id="{F72D987E-6DFC-453A-8691-F2E8EC5246F9}" type="slidenum">
              <a:rPr lang="en-US" smtClean="0"/>
              <a:t>10</a:t>
            </a:fld>
            <a:endParaRPr lang="en-US"/>
          </a:p>
        </p:txBody>
      </p:sp>
    </p:spTree>
    <p:extLst>
      <p:ext uri="{BB962C8B-B14F-4D97-AF65-F5344CB8AC3E}">
        <p14:creationId xmlns:p14="http://schemas.microsoft.com/office/powerpoint/2010/main" val="404117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D987E-6DFC-453A-8691-F2E8EC5246F9}" type="slidenum">
              <a:rPr lang="en-US" smtClean="0"/>
              <a:t>11</a:t>
            </a:fld>
            <a:endParaRPr lang="en-US"/>
          </a:p>
        </p:txBody>
      </p:sp>
    </p:spTree>
    <p:extLst>
      <p:ext uri="{BB962C8B-B14F-4D97-AF65-F5344CB8AC3E}">
        <p14:creationId xmlns:p14="http://schemas.microsoft.com/office/powerpoint/2010/main" val="1062001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D987E-6DFC-453A-8691-F2E8EC5246F9}" type="slidenum">
              <a:rPr lang="en-US" smtClean="0"/>
              <a:t>12</a:t>
            </a:fld>
            <a:endParaRPr lang="en-US"/>
          </a:p>
        </p:txBody>
      </p:sp>
    </p:spTree>
    <p:extLst>
      <p:ext uri="{BB962C8B-B14F-4D97-AF65-F5344CB8AC3E}">
        <p14:creationId xmlns:p14="http://schemas.microsoft.com/office/powerpoint/2010/main" val="169700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campaigns share many of the same opportunities and strategies: </a:t>
            </a:r>
          </a:p>
          <a:p>
            <a:pPr marL="232943" indent="-232943">
              <a:buAutoNum type="arabicPeriod"/>
            </a:pPr>
            <a:r>
              <a:rPr lang="en-US" dirty="0"/>
              <a:t>Built on diverse coalitions, with essential support from all groups that make up the public education community: students, parents, teachers, superintendents and school boards, and localities. Look no further than the #</a:t>
            </a:r>
            <a:r>
              <a:rPr lang="en-US" dirty="0" err="1"/>
              <a:t>RedforEd</a:t>
            </a:r>
            <a:r>
              <a:rPr lang="en-US" dirty="0"/>
              <a:t> movement to see the power of involving diverse groups. </a:t>
            </a:r>
          </a:p>
          <a:p>
            <a:pPr marL="232943" indent="-232943">
              <a:buAutoNum type="arabicPeriod"/>
            </a:pPr>
            <a:r>
              <a:rPr lang="en-US" dirty="0"/>
              <a:t>Depending on the current budget situation, some of the campaigns either demand a costing-out study to determine the true cost of public education statewide, or they are able to craft specific budget demands based on a costing-out study that has been performed</a:t>
            </a:r>
          </a:p>
          <a:p>
            <a:pPr marL="232943" indent="-232943">
              <a:buAutoNum type="arabicPeriod"/>
            </a:pPr>
            <a:r>
              <a:rPr lang="en-US" dirty="0"/>
              <a:t>Draw upon the expertise of fiscal analysts, particularly around options for increasing revenue</a:t>
            </a:r>
          </a:p>
          <a:p>
            <a:pPr marL="232943" indent="-232943">
              <a:buAutoNum type="arabicPeriod"/>
            </a:pPr>
            <a:r>
              <a:rPr lang="en-US" dirty="0"/>
              <a:t>The campaigns unite diverse geographies across each state, particularly urban areas and rural areas, which generates strong political pressure, in part because—</a:t>
            </a:r>
          </a:p>
          <a:p>
            <a:pPr marL="232943" indent="-232943">
              <a:buAutoNum type="arabicPeriod"/>
            </a:pPr>
            <a:r>
              <a:rPr lang="en-US" dirty="0"/>
              <a:t>They account for the student needs generated by poverty, highlighting the unique challenges in public education for economically disadvantaged youth and the additional staffing and supports needed to meet these needs</a:t>
            </a:r>
          </a:p>
          <a:p>
            <a:pPr marL="232943" indent="-232943">
              <a:buAutoNum type="arabicPeriod"/>
            </a:pPr>
            <a:r>
              <a:rPr lang="en-US" dirty="0"/>
              <a:t>And some of the campaigns have a litigation component </a:t>
            </a:r>
          </a:p>
          <a:p>
            <a:pPr marL="232943" indent="-232943">
              <a:buAutoNum type="arabicPeriod"/>
            </a:pPr>
            <a:endParaRPr lang="en-US" dirty="0"/>
          </a:p>
          <a:p>
            <a:pPr marL="232943" indent="-232943">
              <a:buAutoNum type="arabicPeriod"/>
            </a:pPr>
            <a:endParaRPr lang="en-US" dirty="0"/>
          </a:p>
          <a:p>
            <a:pPr marL="232943" indent="-232943">
              <a:buAutoNum type="arabicPeriod"/>
            </a:pPr>
            <a:endParaRPr lang="en-US" dirty="0"/>
          </a:p>
        </p:txBody>
      </p:sp>
      <p:sp>
        <p:nvSpPr>
          <p:cNvPr id="4" name="Slide Number Placeholder 3"/>
          <p:cNvSpPr>
            <a:spLocks noGrp="1"/>
          </p:cNvSpPr>
          <p:nvPr>
            <p:ph type="sldNum" sz="quarter" idx="5"/>
          </p:nvPr>
        </p:nvSpPr>
        <p:spPr/>
        <p:txBody>
          <a:bodyPr/>
          <a:lstStyle/>
          <a:p>
            <a:fld id="{F72D987E-6DFC-453A-8691-F2E8EC5246F9}" type="slidenum">
              <a:rPr lang="en-US" smtClean="0"/>
              <a:t>13</a:t>
            </a:fld>
            <a:endParaRPr lang="en-US"/>
          </a:p>
        </p:txBody>
      </p:sp>
    </p:spTree>
    <p:extLst>
      <p:ext uri="{BB962C8B-B14F-4D97-AF65-F5344CB8AC3E}">
        <p14:creationId xmlns:p14="http://schemas.microsoft.com/office/powerpoint/2010/main" val="3073112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aspect these campaigns share is that THEY ARE WORKING. The improvements to funding do not happen all at once, but the advocacy generated by these campaigns has positively affected school funding, for example:</a:t>
            </a:r>
          </a:p>
          <a:p>
            <a:endParaRPr lang="en-US" dirty="0"/>
          </a:p>
          <a:p>
            <a:r>
              <a:rPr lang="en-US" dirty="0"/>
              <a:t>In New Mexico, late least year a state court judge found that the state was not meeting its constitutional obligation to provide an adequate education to all students in New Mexico, particularly Native American students and English Learners, and also that a 10% extra weighting for at-risk students wasn’t adequate. The judge issued an order requiring the state to enact school finance reforms to ensure that every public schools had adequate resources to provide a sufficient education to all at-risk students. During this year’s legislative session, the Governor and legislature agreed on a deal to increase teacher salaries by 6%, extend instructional time, and raise the at-risk weight to 18%. The campaign is now working to ensure additional funding. </a:t>
            </a:r>
          </a:p>
          <a:p>
            <a:endParaRPr lang="en-US" dirty="0"/>
          </a:p>
          <a:p>
            <a:r>
              <a:rPr lang="en-US" dirty="0"/>
              <a:t>In Maryland, a commission tasked with examining school funding contracted for a funding adequacy study and issued major recommendations around adequacy and equity in school funding. This year, the legislature approved $350 million as an initial investment, with a plan for $2.9 billion over 10 years.</a:t>
            </a:r>
          </a:p>
          <a:p>
            <a:endParaRPr lang="en-US" dirty="0"/>
          </a:p>
          <a:p>
            <a:r>
              <a:rPr lang="en-US" dirty="0"/>
              <a:t>This spring in Kansas, the Governor signed an education bill that will add $90 million per year over the next four to the education budget, and this comes after last year’s bill that already added $525 million in a five-year phase-in.</a:t>
            </a:r>
          </a:p>
        </p:txBody>
      </p:sp>
      <p:sp>
        <p:nvSpPr>
          <p:cNvPr id="4" name="Slide Number Placeholder 3"/>
          <p:cNvSpPr>
            <a:spLocks noGrp="1"/>
          </p:cNvSpPr>
          <p:nvPr>
            <p:ph type="sldNum" sz="quarter" idx="5"/>
          </p:nvPr>
        </p:nvSpPr>
        <p:spPr/>
        <p:txBody>
          <a:bodyPr/>
          <a:lstStyle/>
          <a:p>
            <a:fld id="{F72D987E-6DFC-453A-8691-F2E8EC5246F9}" type="slidenum">
              <a:rPr lang="en-US" smtClean="0"/>
              <a:t>14</a:t>
            </a:fld>
            <a:endParaRPr lang="en-US"/>
          </a:p>
        </p:txBody>
      </p:sp>
    </p:spTree>
    <p:extLst>
      <p:ext uri="{BB962C8B-B14F-4D97-AF65-F5344CB8AC3E}">
        <p14:creationId xmlns:p14="http://schemas.microsoft.com/office/powerpoint/2010/main" val="3113591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 know that our funding concerns are not news to this group of educators. You all know the specific funding concerns in your school division, the unique needs of your students and the limitations of your local funding capacity, and the way our current funding formula affects your ability to properly staff your schools. </a:t>
            </a:r>
            <a:br>
              <a:rPr lang="en-US" dirty="0"/>
            </a:br>
            <a:r>
              <a:rPr lang="en-US" dirty="0"/>
              <a:t>I want to turn to the present moment to discuss the opportunities and strategies we have to increase school funding right here in Virginia.</a:t>
            </a:r>
          </a:p>
          <a:p>
            <a:endParaRPr lang="en-US" dirty="0"/>
          </a:p>
          <a:p>
            <a:r>
              <a:rPr lang="en-US" dirty="0"/>
              <a:t>Last week, the Virginia Board of Education prescribed new Standards of Quality for our K-12 schools—at an estimated cost of about $950 million annually for the state funding portion. The new Standards of Quality come after the Board has spent the past two years studying the achievement gaps across the state and the needs of students in poverty. The Board has decided that Virginia must, both legally and morally, address school funding, with a particular eye to equity. </a:t>
            </a:r>
          </a:p>
          <a:p>
            <a:endParaRPr lang="en-US" dirty="0"/>
          </a:p>
          <a:p>
            <a:r>
              <a:rPr lang="en-US" dirty="0"/>
              <a:t>Here I have pulled out some of the Standards most closely related to addressing the needs of students in poverty and at addressing equity, but this is not all of the standards. The Board is also requesting that the GA lift the support cap</a:t>
            </a:r>
          </a:p>
          <a:p>
            <a:endParaRPr lang="en-US" dirty="0"/>
          </a:p>
          <a:p>
            <a:r>
              <a:rPr lang="en-US" dirty="0"/>
              <a:t>And in a break from its practice in years past, the Board actually issued a Resolution prescribing these Standards--</a:t>
            </a:r>
          </a:p>
        </p:txBody>
      </p:sp>
      <p:sp>
        <p:nvSpPr>
          <p:cNvPr id="4" name="Slide Number Placeholder 3"/>
          <p:cNvSpPr>
            <a:spLocks noGrp="1"/>
          </p:cNvSpPr>
          <p:nvPr>
            <p:ph type="sldNum" sz="quarter" idx="5"/>
          </p:nvPr>
        </p:nvSpPr>
        <p:spPr/>
        <p:txBody>
          <a:bodyPr/>
          <a:lstStyle/>
          <a:p>
            <a:fld id="{F72D987E-6DFC-453A-8691-F2E8EC5246F9}" type="slidenum">
              <a:rPr lang="en-US" smtClean="0"/>
              <a:t>15</a:t>
            </a:fld>
            <a:endParaRPr lang="en-US"/>
          </a:p>
        </p:txBody>
      </p:sp>
    </p:spTree>
    <p:extLst>
      <p:ext uri="{BB962C8B-B14F-4D97-AF65-F5344CB8AC3E}">
        <p14:creationId xmlns:p14="http://schemas.microsoft.com/office/powerpoint/2010/main" val="150834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a break from its previous practices, the Board issued a Resolution prescribing these standards, with forceful language about both its intent and the importance of the standards themselves</a:t>
            </a:r>
          </a:p>
          <a:p>
            <a:endParaRPr lang="en-US" dirty="0"/>
          </a:p>
          <a:p>
            <a:r>
              <a:rPr lang="en-US" dirty="0"/>
              <a:t>WHEREAS, since the 1988 action, the General Assembly has passed 197 bills amending the Standards of Quality, the overwhelming majority of which were unrelated to the Standards of Quality as prescribed by Board of Education pursuant to its constitutional authority; and</a:t>
            </a:r>
          </a:p>
          <a:p>
            <a:r>
              <a:rPr lang="en-US" dirty="0"/>
              <a:t>WHEREAS, the Board of Education’s 2018-2023 Comprehensive Plan, establishes three priorities for public education in Virginia:</a:t>
            </a:r>
          </a:p>
          <a:p>
            <a:pPr lvl="0"/>
            <a:r>
              <a:rPr lang="en-US" dirty="0"/>
              <a:t>Priority 1: Provide high-quality, effective learning environments for all students;</a:t>
            </a:r>
          </a:p>
          <a:p>
            <a:pPr lvl="0"/>
            <a:r>
              <a:rPr lang="en-US" dirty="0"/>
              <a:t>Priority 2: Advance policies that increase the number of candidates entering the teaching profession and encourage and support the recruitment, development, and retention of well-prepared and skilled teachers and school leaders; and</a:t>
            </a:r>
          </a:p>
          <a:p>
            <a:pPr lvl="0"/>
            <a:r>
              <a:rPr lang="en-US" dirty="0"/>
              <a:t>Priority 3: Ensure successful implementation of the Profile of a Virginia Graduate and the accountability system for school quality as embodied in the revisions to the Standards of Accreditation.</a:t>
            </a:r>
          </a:p>
          <a:p>
            <a:r>
              <a:rPr lang="en-US" dirty="0"/>
              <a:t>WHEREAS, since the adoption of the Comprehensive Plan, the Board of Education has undertaken a two-year process, reviewing and researching evidence-based best practices and engaging in significant public engagement to make data-driven policy decisions to revise the Standards of Quality to provide support for Virginia educators and better ensure equity of opportunity and outcome for Virginia’s students; </a:t>
            </a:r>
          </a:p>
          <a:p>
            <a:endParaRPr lang="en-US" dirty="0"/>
          </a:p>
        </p:txBody>
      </p:sp>
      <p:sp>
        <p:nvSpPr>
          <p:cNvPr id="4" name="Slide Number Placeholder 3"/>
          <p:cNvSpPr>
            <a:spLocks noGrp="1"/>
          </p:cNvSpPr>
          <p:nvPr>
            <p:ph type="sldNum" sz="quarter" idx="5"/>
          </p:nvPr>
        </p:nvSpPr>
        <p:spPr/>
        <p:txBody>
          <a:bodyPr/>
          <a:lstStyle/>
          <a:p>
            <a:fld id="{F72D987E-6DFC-453A-8691-F2E8EC5246F9}" type="slidenum">
              <a:rPr lang="en-US" smtClean="0"/>
              <a:t>16</a:t>
            </a:fld>
            <a:endParaRPr lang="en-US"/>
          </a:p>
        </p:txBody>
      </p:sp>
    </p:spTree>
    <p:extLst>
      <p:ext uri="{BB962C8B-B14F-4D97-AF65-F5344CB8AC3E}">
        <p14:creationId xmlns:p14="http://schemas.microsoft.com/office/powerpoint/2010/main" val="4215167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fact is that the state DOES have a legal obligation to fund high-quality schools: it’s written in our State Constitution. </a:t>
            </a:r>
          </a:p>
        </p:txBody>
      </p:sp>
      <p:sp>
        <p:nvSpPr>
          <p:cNvPr id="4" name="Slide Number Placeholder 3"/>
          <p:cNvSpPr>
            <a:spLocks noGrp="1"/>
          </p:cNvSpPr>
          <p:nvPr>
            <p:ph type="sldNum" sz="quarter" idx="5"/>
          </p:nvPr>
        </p:nvSpPr>
        <p:spPr/>
        <p:txBody>
          <a:bodyPr/>
          <a:lstStyle/>
          <a:p>
            <a:fld id="{F72D987E-6DFC-453A-8691-F2E8EC5246F9}" type="slidenum">
              <a:rPr lang="en-US" smtClean="0"/>
              <a:t>17</a:t>
            </a:fld>
            <a:endParaRPr lang="en-US"/>
          </a:p>
        </p:txBody>
      </p:sp>
    </p:spTree>
    <p:extLst>
      <p:ext uri="{BB962C8B-B14F-4D97-AF65-F5344CB8AC3E}">
        <p14:creationId xmlns:p14="http://schemas.microsoft.com/office/powerpoint/2010/main" val="3049088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2D987E-6DFC-453A-8691-F2E8EC5246F9}" type="slidenum">
              <a:rPr lang="en-US" smtClean="0"/>
              <a:t>18</a:t>
            </a:fld>
            <a:endParaRPr lang="en-US"/>
          </a:p>
        </p:txBody>
      </p:sp>
    </p:spTree>
    <p:extLst>
      <p:ext uri="{BB962C8B-B14F-4D97-AF65-F5344CB8AC3E}">
        <p14:creationId xmlns:p14="http://schemas.microsoft.com/office/powerpoint/2010/main" val="1169882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endParaRPr lang="en-US" altLang="en-US" sz="2600" dirty="0"/>
          </a:p>
        </p:txBody>
      </p:sp>
      <p:sp>
        <p:nvSpPr>
          <p:cNvPr id="4" name="Slide Number Placeholder 3"/>
          <p:cNvSpPr>
            <a:spLocks noGrp="1"/>
          </p:cNvSpPr>
          <p:nvPr>
            <p:ph type="sldNum" sz="quarter" idx="10"/>
          </p:nvPr>
        </p:nvSpPr>
        <p:spPr/>
        <p:txBody>
          <a:bodyPr/>
          <a:lstStyle/>
          <a:p>
            <a:pPr defTabSz="465887"/>
            <a:fld id="{DF78B0A3-ECAD-435F-8F70-D5F6A4CF0E30}" type="slidenum">
              <a:rPr lang="en-PH">
                <a:solidFill>
                  <a:prstClr val="black"/>
                </a:solidFill>
                <a:latin typeface="Calibri" panose="020F0502020204030204"/>
              </a:rPr>
              <a:pPr defTabSz="465887"/>
              <a:t>19</a:t>
            </a:fld>
            <a:endParaRPr lang="en-PH">
              <a:solidFill>
                <a:prstClr val="black"/>
              </a:solidFill>
              <a:latin typeface="Calibri" panose="020F0502020204030204"/>
            </a:endParaRPr>
          </a:p>
        </p:txBody>
      </p:sp>
    </p:spTree>
    <p:extLst>
      <p:ext uri="{BB962C8B-B14F-4D97-AF65-F5344CB8AC3E}">
        <p14:creationId xmlns:p14="http://schemas.microsoft.com/office/powerpoint/2010/main" val="13451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2D987E-6DFC-453A-8691-F2E8EC5246F9}" type="slidenum">
              <a:rPr lang="en-US" smtClean="0"/>
              <a:t>2</a:t>
            </a:fld>
            <a:endParaRPr lang="en-US"/>
          </a:p>
        </p:txBody>
      </p:sp>
    </p:spTree>
    <p:extLst>
      <p:ext uri="{BB962C8B-B14F-4D97-AF65-F5344CB8AC3E}">
        <p14:creationId xmlns:p14="http://schemas.microsoft.com/office/powerpoint/2010/main" val="3238736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lnSpc>
                <a:spcPct val="90000"/>
              </a:lnSpc>
              <a:spcBef>
                <a:spcPts val="1223"/>
              </a:spcBef>
              <a:spcAft>
                <a:spcPts val="204"/>
              </a:spcAft>
              <a:buFont typeface="Arial"/>
              <a:buChar char="•"/>
            </a:pPr>
            <a:r>
              <a:rPr lang="en-US" dirty="0"/>
              <a:t>Alliance for Virginia’s Students created in 2003 to build a statewide, grassroots advocacy network that promotes state policies and financial support that are necessary for excellence in public education from pre-kindergarten through graduate studies. </a:t>
            </a:r>
          </a:p>
          <a:p>
            <a:pPr marL="291179" indent="-291179">
              <a:lnSpc>
                <a:spcPct val="90000"/>
              </a:lnSpc>
              <a:spcBef>
                <a:spcPts val="1223"/>
              </a:spcBef>
              <a:spcAft>
                <a:spcPts val="204"/>
              </a:spcAft>
              <a:buFont typeface="Arial"/>
              <a:buChar char="•"/>
            </a:pPr>
            <a:r>
              <a:rPr lang="en-US" dirty="0"/>
              <a:t>Over the years, the Alliance has won increased state support for public education and protected funding for programs serving at-risk students. Our most significant accomplishments include:</a:t>
            </a:r>
            <a:endParaRPr lang="en-US" dirty="0">
              <a:cs typeface="Calibri"/>
            </a:endParaRPr>
          </a:p>
          <a:p>
            <a:pPr marL="291179" indent="-291179">
              <a:lnSpc>
                <a:spcPct val="90000"/>
              </a:lnSpc>
              <a:spcBef>
                <a:spcPts val="1223"/>
              </a:spcBef>
              <a:spcAft>
                <a:spcPts val="204"/>
              </a:spcAft>
              <a:buFont typeface="Arial"/>
              <a:buChar char="•"/>
            </a:pPr>
            <a:r>
              <a:rPr lang="en-US" dirty="0"/>
              <a:t>• In 2013, the Alliance helped pass a legislative study of the adequacy/equity of school funding statewide.</a:t>
            </a:r>
            <a:endParaRPr lang="en-US" dirty="0">
              <a:cs typeface="Calibri"/>
            </a:endParaRPr>
          </a:p>
          <a:p>
            <a:pPr marL="291179" indent="-291179">
              <a:lnSpc>
                <a:spcPct val="90000"/>
              </a:lnSpc>
              <a:spcBef>
                <a:spcPts val="1223"/>
              </a:spcBef>
              <a:spcAft>
                <a:spcPts val="204"/>
              </a:spcAft>
              <a:buFont typeface="Arial"/>
              <a:buChar char="•"/>
            </a:pPr>
            <a:r>
              <a:rPr lang="en-US" dirty="0"/>
              <a:t>• In 2012, the Alliance submitted a statement to the Board of Education calling for a legislative study of the adequacy and equity of school funding. The statement was endorsed by ten statewide organizations and over 1,220 individuals, hundreds of whom submitted personalized comments. The Board recommended the study and, thanks to the work of the Alliance’s partners, the study was approved by the General Assembly.</a:t>
            </a:r>
            <a:endParaRPr lang="en-US" dirty="0">
              <a:cs typeface="Calibri"/>
            </a:endParaRPr>
          </a:p>
          <a:p>
            <a:pPr marL="291179" indent="-291179">
              <a:lnSpc>
                <a:spcPct val="90000"/>
              </a:lnSpc>
              <a:spcBef>
                <a:spcPts val="1223"/>
              </a:spcBef>
              <a:spcAft>
                <a:spcPts val="204"/>
              </a:spcAft>
              <a:buFont typeface="Arial"/>
              <a:buChar char="•"/>
            </a:pPr>
            <a:r>
              <a:rPr lang="en-US" dirty="0"/>
              <a:t>• In 2010, the Alliance and its partners successfully defended programs serving at-risk students from proposals that would have redistributed funds to school divisions based on student population rather than student poverty.</a:t>
            </a:r>
            <a:endParaRPr lang="en-US" dirty="0">
              <a:cs typeface="Calibri"/>
            </a:endParaRPr>
          </a:p>
          <a:p>
            <a:pPr marL="291179" indent="-291179">
              <a:lnSpc>
                <a:spcPct val="90000"/>
              </a:lnSpc>
              <a:spcBef>
                <a:spcPts val="1223"/>
              </a:spcBef>
              <a:spcAft>
                <a:spcPts val="204"/>
              </a:spcAft>
              <a:buFont typeface="Arial"/>
              <a:buChar char="•"/>
            </a:pPr>
            <a:r>
              <a:rPr lang="en-US" dirty="0"/>
              <a:t>• In 2006 and 2008, the Alliance helped lead a broad-based coalition to secure additional funding for the expansion of the Virginia Preschool Initiative, which serves thousands of at-risk four-year-</a:t>
            </a:r>
            <a:r>
              <a:rPr lang="en-US" dirty="0" err="1"/>
              <a:t>olds</a:t>
            </a:r>
            <a:r>
              <a:rPr lang="en-US" dirty="0"/>
              <a:t> across the Commonwealth. In recent years, we have successfully defended the preschool program from proposed cuts.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defTabSz="465887"/>
            <a:fld id="{F72D987E-6DFC-453A-8691-F2E8EC5246F9}" type="slidenum">
              <a:rPr lang="en-US">
                <a:solidFill>
                  <a:prstClr val="black"/>
                </a:solidFill>
                <a:latin typeface="Calibri" panose="020F0502020204030204"/>
              </a:rPr>
              <a:pPr defTabSz="465887"/>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171362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2D987E-6DFC-453A-8691-F2E8EC5246F9}" type="slidenum">
              <a:rPr lang="en-US" smtClean="0"/>
              <a:t>21</a:t>
            </a:fld>
            <a:endParaRPr lang="en-US"/>
          </a:p>
        </p:txBody>
      </p:sp>
    </p:spTree>
    <p:extLst>
      <p:ext uri="{BB962C8B-B14F-4D97-AF65-F5344CB8AC3E}">
        <p14:creationId xmlns:p14="http://schemas.microsoft.com/office/powerpoint/2010/main" val="2480878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2D987E-6DFC-453A-8691-F2E8EC5246F9}" type="slidenum">
              <a:rPr lang="en-US" smtClean="0"/>
              <a:t>22</a:t>
            </a:fld>
            <a:endParaRPr lang="en-US"/>
          </a:p>
        </p:txBody>
      </p:sp>
    </p:spTree>
    <p:extLst>
      <p:ext uri="{BB962C8B-B14F-4D97-AF65-F5344CB8AC3E}">
        <p14:creationId xmlns:p14="http://schemas.microsoft.com/office/powerpoint/2010/main" val="1120282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solidFill>
                  <a:schemeClr val="tx1">
                    <a:lumMod val="65000"/>
                    <a:lumOff val="35000"/>
                  </a:schemeClr>
                </a:solidFill>
              </a:rPr>
              <a:t>“Today, education is perhaps the </a:t>
            </a:r>
            <a:r>
              <a:rPr lang="en-US" b="1" i="1" dirty="0">
                <a:solidFill>
                  <a:schemeClr val="tx1">
                    <a:lumMod val="65000"/>
                    <a:lumOff val="35000"/>
                  </a:schemeClr>
                </a:solidFill>
              </a:rPr>
              <a:t>most important function </a:t>
            </a:r>
            <a:r>
              <a:rPr lang="en-US" dirty="0">
                <a:solidFill>
                  <a:schemeClr val="tx1">
                    <a:lumMod val="65000"/>
                    <a:lumOff val="35000"/>
                  </a:schemeClr>
                </a:solidFill>
              </a:rPr>
              <a:t>of state and local governments. Compulsory school attendance laws and the great expenditures for education both demonstrate our recognition of the </a:t>
            </a:r>
            <a:r>
              <a:rPr lang="en-US" b="1" i="1" dirty="0">
                <a:solidFill>
                  <a:schemeClr val="tx1">
                    <a:lumMod val="65000"/>
                    <a:lumOff val="35000"/>
                  </a:schemeClr>
                </a:solidFill>
              </a:rPr>
              <a:t>importance of education to our democratic society</a:t>
            </a:r>
            <a:r>
              <a:rPr lang="en-US" dirty="0">
                <a:solidFill>
                  <a:schemeClr val="tx1">
                    <a:lumMod val="65000"/>
                    <a:lumOff val="35000"/>
                  </a:schemeClr>
                </a:solidFill>
              </a:rPr>
              <a:t>. It is required in the performance of our </a:t>
            </a:r>
            <a:r>
              <a:rPr lang="en-US" b="1" i="1" dirty="0">
                <a:solidFill>
                  <a:schemeClr val="tx1">
                    <a:lumMod val="65000"/>
                    <a:lumOff val="35000"/>
                  </a:schemeClr>
                </a:solidFill>
              </a:rPr>
              <a:t>most basic public responsibilities</a:t>
            </a:r>
            <a:r>
              <a:rPr lang="en-US" dirty="0">
                <a:solidFill>
                  <a:schemeClr val="tx1">
                    <a:lumMod val="65000"/>
                    <a:lumOff val="35000"/>
                  </a:schemeClr>
                </a:solidFill>
              </a:rPr>
              <a:t>, even service in the armed forces. It is the very </a:t>
            </a:r>
            <a:r>
              <a:rPr lang="en-US" b="1" i="1" dirty="0">
                <a:solidFill>
                  <a:schemeClr val="tx1">
                    <a:lumMod val="65000"/>
                    <a:lumOff val="35000"/>
                  </a:schemeClr>
                </a:solidFill>
              </a:rPr>
              <a:t>foundation of good citizenship</a:t>
            </a:r>
            <a:r>
              <a:rPr lang="en-US" dirty="0">
                <a:solidFill>
                  <a:schemeClr val="tx1">
                    <a:lumMod val="65000"/>
                    <a:lumOff val="35000"/>
                  </a:schemeClr>
                </a:solidFill>
              </a:rPr>
              <a:t>. Today it is a principal instrument in awakening the child to </a:t>
            </a:r>
            <a:r>
              <a:rPr lang="en-US" b="1" i="1" dirty="0">
                <a:solidFill>
                  <a:schemeClr val="tx1">
                    <a:lumMod val="65000"/>
                    <a:lumOff val="35000"/>
                  </a:schemeClr>
                </a:solidFill>
              </a:rPr>
              <a:t>cultural values</a:t>
            </a:r>
            <a:r>
              <a:rPr lang="en-US" dirty="0">
                <a:solidFill>
                  <a:schemeClr val="tx1">
                    <a:lumMod val="65000"/>
                    <a:lumOff val="35000"/>
                  </a:schemeClr>
                </a:solidFill>
              </a:rPr>
              <a:t>, in preparing him for later </a:t>
            </a:r>
            <a:r>
              <a:rPr lang="en-US" b="1" i="1" dirty="0">
                <a:solidFill>
                  <a:schemeClr val="tx1">
                    <a:lumMod val="65000"/>
                    <a:lumOff val="35000"/>
                  </a:schemeClr>
                </a:solidFill>
              </a:rPr>
              <a:t>professional training</a:t>
            </a:r>
            <a:r>
              <a:rPr lang="en-US" dirty="0">
                <a:solidFill>
                  <a:schemeClr val="tx1">
                    <a:lumMod val="65000"/>
                    <a:lumOff val="35000"/>
                  </a:schemeClr>
                </a:solidFill>
              </a:rPr>
              <a:t>, and in helping him to adjust normally to his environment. In these days, it is </a:t>
            </a:r>
            <a:r>
              <a:rPr lang="en-US" b="1" i="1" dirty="0">
                <a:solidFill>
                  <a:schemeClr val="tx1">
                    <a:lumMod val="65000"/>
                    <a:lumOff val="35000"/>
                  </a:schemeClr>
                </a:solidFill>
              </a:rPr>
              <a:t>doubtful that any child may reasonably be expected to succeed </a:t>
            </a:r>
            <a:r>
              <a:rPr lang="en-US" dirty="0">
                <a:solidFill>
                  <a:schemeClr val="tx1">
                    <a:lumMod val="65000"/>
                    <a:lumOff val="35000"/>
                  </a:schemeClr>
                </a:solidFill>
              </a:rPr>
              <a:t>in life if he is denied the opportunity of an </a:t>
            </a:r>
            <a:r>
              <a:rPr lang="en-US" b="1" dirty="0">
                <a:solidFill>
                  <a:schemeClr val="tx1">
                    <a:lumMod val="65000"/>
                    <a:lumOff val="35000"/>
                  </a:schemeClr>
                </a:solidFill>
              </a:rPr>
              <a:t>education</a:t>
            </a:r>
            <a:r>
              <a:rPr lang="en-US" dirty="0">
                <a:solidFill>
                  <a:schemeClr val="tx1">
                    <a:lumMod val="65000"/>
                    <a:lumOff val="35000"/>
                  </a:schemeClr>
                </a:solidFill>
              </a:rPr>
              <a:t>.”</a:t>
            </a:r>
          </a:p>
          <a:p>
            <a:endParaRPr lang="en-US" dirty="0"/>
          </a:p>
        </p:txBody>
      </p:sp>
      <p:sp>
        <p:nvSpPr>
          <p:cNvPr id="4" name="Slide Number Placeholder 3"/>
          <p:cNvSpPr>
            <a:spLocks noGrp="1"/>
          </p:cNvSpPr>
          <p:nvPr>
            <p:ph type="sldNum" sz="quarter" idx="5"/>
          </p:nvPr>
        </p:nvSpPr>
        <p:spPr/>
        <p:txBody>
          <a:bodyPr/>
          <a:lstStyle/>
          <a:p>
            <a:fld id="{F72D987E-6DFC-453A-8691-F2E8EC5246F9}" type="slidenum">
              <a:rPr lang="en-US" smtClean="0"/>
              <a:t>23</a:t>
            </a:fld>
            <a:endParaRPr lang="en-US"/>
          </a:p>
        </p:txBody>
      </p:sp>
    </p:spTree>
    <p:extLst>
      <p:ext uri="{BB962C8B-B14F-4D97-AF65-F5344CB8AC3E}">
        <p14:creationId xmlns:p14="http://schemas.microsoft.com/office/powerpoint/2010/main" val="2104120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2D987E-6DFC-453A-8691-F2E8EC5246F9}" type="slidenum">
              <a:rPr lang="en-US" smtClean="0"/>
              <a:t>24</a:t>
            </a:fld>
            <a:endParaRPr lang="en-US"/>
          </a:p>
        </p:txBody>
      </p:sp>
    </p:spTree>
    <p:extLst>
      <p:ext uri="{BB962C8B-B14F-4D97-AF65-F5344CB8AC3E}">
        <p14:creationId xmlns:p14="http://schemas.microsoft.com/office/powerpoint/2010/main" val="287239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cs typeface="Arial" panose="020B0604020202020204"/>
              </a:rPr>
              <a:t>We seek to ensure that every child in the Commonwealth has access to a high-quality education, with a focus on low-income children, who face persistent achievement gaps and who overwhelmingly attend schools in low-wealth divisions</a:t>
            </a:r>
          </a:p>
          <a:p>
            <a:pPr defTabSz="931774"/>
            <a:endParaRPr lang="en-US" dirty="0">
              <a:cs typeface="Arial" panose="020B0604020202020204"/>
            </a:endParaRPr>
          </a:p>
          <a:p>
            <a:pPr defTabSz="931774"/>
            <a:r>
              <a:rPr lang="en-US" dirty="0">
                <a:cs typeface="Arial" panose="020B0604020202020204"/>
              </a:rPr>
              <a:t>"Virginia will achieve equity when a student's zip code or poverty level doesn't predict achievement." - Virginia Board of Education, </a:t>
            </a:r>
            <a:r>
              <a:rPr lang="en-US" i="1" dirty="0">
                <a:cs typeface="Arial"/>
              </a:rPr>
              <a:t>Annual Report on the Conditions and Needs of Public Schools in Virginia</a:t>
            </a:r>
            <a:r>
              <a:rPr lang="en-US" dirty="0">
                <a:cs typeface="Arial"/>
              </a:rPr>
              <a:t>, 2018</a:t>
            </a:r>
          </a:p>
          <a:p>
            <a:endParaRPr lang="en-US" dirty="0"/>
          </a:p>
        </p:txBody>
      </p:sp>
      <p:sp>
        <p:nvSpPr>
          <p:cNvPr id="4" name="Slide Number Placeholder 3"/>
          <p:cNvSpPr>
            <a:spLocks noGrp="1"/>
          </p:cNvSpPr>
          <p:nvPr>
            <p:ph type="sldNum" sz="quarter" idx="5"/>
          </p:nvPr>
        </p:nvSpPr>
        <p:spPr/>
        <p:txBody>
          <a:bodyPr/>
          <a:lstStyle/>
          <a:p>
            <a:fld id="{F72D987E-6DFC-453A-8691-F2E8EC5246F9}" type="slidenum">
              <a:rPr lang="en-US" smtClean="0"/>
              <a:t>3</a:t>
            </a:fld>
            <a:endParaRPr lang="en-US"/>
          </a:p>
        </p:txBody>
      </p:sp>
    </p:spTree>
    <p:extLst>
      <p:ext uri="{BB962C8B-B14F-4D97-AF65-F5344CB8AC3E}">
        <p14:creationId xmlns:p14="http://schemas.microsoft.com/office/powerpoint/2010/main" val="286984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think I need to convince anyone in the room that money matters when we’re talking about school funding, but here we go anyway: On the whole, money matters in education. After some negative research in the 1980s, study after study of sustained, long-term investments in education show that there’s a positive association between increased funding and improved student outcomes. </a:t>
            </a:r>
            <a:br>
              <a:rPr lang="en-US" dirty="0"/>
            </a:br>
            <a:endParaRPr lang="en-US" dirty="0"/>
          </a:p>
          <a:p>
            <a:r>
              <a:rPr lang="en-US" dirty="0"/>
              <a:t>On average, aggregate measures of per-pupil spending are positively associated with improved or higher student outcomes. I’m using Bruce Baker’s excellent review of the research here, called Does Money Matter in Education. He notes that the size of this effect is larger in some studies than in others, and, in some cases, additional funding appears to matter more for some students than for others. Of course there are other factors that may moderate the influence of funding on student outcomes, such as how that money is spent. But, on balance, in direct tests of the relationship between financial resources and student outcomes, money matters.</a:t>
            </a:r>
          </a:p>
          <a:p>
            <a:endParaRPr lang="en-US" dirty="0"/>
          </a:p>
          <a:p>
            <a:r>
              <a:rPr lang="en-US" b="1" dirty="0"/>
              <a:t>School resources that cost money also matter. </a:t>
            </a:r>
            <a:r>
              <a:rPr lang="en-US" dirty="0"/>
              <a:t>Here the research is referring to resources such as smaller class sizes, early childhood programs, and more competitive teacher compensation. Again, in some cases, those effects are larger than in others, and there is also variation  by student population and other contextual variables. On the whole, however, the things that cost money benefit students, and there is scarce evidence that there are more cost-effective alternatives.</a:t>
            </a:r>
          </a:p>
          <a:p>
            <a:endParaRPr lang="en-US" dirty="0"/>
          </a:p>
          <a:p>
            <a:r>
              <a:rPr lang="en-US" b="1" dirty="0"/>
              <a:t>Do state school finance reforms matter?  Yes. </a:t>
            </a:r>
            <a:r>
              <a:rPr lang="en-US" dirty="0"/>
              <a:t>Sustained improvements to the level and distribution of funding across local public school districts can lead to improvements in the level and distribution of student outcomes. </a:t>
            </a:r>
          </a:p>
        </p:txBody>
      </p:sp>
      <p:sp>
        <p:nvSpPr>
          <p:cNvPr id="4" name="Slide Number Placeholder 3"/>
          <p:cNvSpPr>
            <a:spLocks noGrp="1"/>
          </p:cNvSpPr>
          <p:nvPr>
            <p:ph type="sldNum" sz="quarter" idx="10"/>
          </p:nvPr>
        </p:nvSpPr>
        <p:spPr/>
        <p:txBody>
          <a:bodyPr/>
          <a:lstStyle/>
          <a:p>
            <a:fld id="{F72D987E-6DFC-453A-8691-F2E8EC5246F9}" type="slidenum">
              <a:rPr lang="en-US" smtClean="0"/>
              <a:t>4</a:t>
            </a:fld>
            <a:endParaRPr lang="en-US"/>
          </a:p>
        </p:txBody>
      </p:sp>
    </p:spTree>
    <p:extLst>
      <p:ext uri="{BB962C8B-B14F-4D97-AF65-F5344CB8AC3E}">
        <p14:creationId xmlns:p14="http://schemas.microsoft.com/office/powerpoint/2010/main" val="70847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When we talk about school funding systems, we want to make sure they are fair. What is a fair system?</a:t>
            </a:r>
          </a:p>
          <a:p>
            <a:endParaRPr lang="en-US" dirty="0"/>
          </a:p>
          <a:p>
            <a:r>
              <a:rPr lang="en-US" dirty="0"/>
              <a:t>According to the Education Law Center, one of the foremost research and advocacy organizations working on this issue, “fair” school funding is defined as a</a:t>
            </a:r>
          </a:p>
          <a:p>
            <a:r>
              <a:rPr lang="en-US" dirty="0"/>
              <a:t>state finance system that ensures equal educational opportunity by providing a sufficient</a:t>
            </a:r>
          </a:p>
          <a:p>
            <a:r>
              <a:rPr lang="en-US" dirty="0"/>
              <a:t>level of funding that is distributed to districts within the state to account for additional</a:t>
            </a:r>
          </a:p>
          <a:p>
            <a:r>
              <a:rPr lang="en-US" dirty="0"/>
              <a:t>needs generated by student poverty.</a:t>
            </a:r>
          </a:p>
          <a:p>
            <a:pPr defTabSz="931774"/>
            <a:r>
              <a:rPr lang="en-US" dirty="0"/>
              <a:t>Baker, Sciarra, </a:t>
            </a:r>
            <a:r>
              <a:rPr lang="en-US" dirty="0" err="1"/>
              <a:t>Farrie</a:t>
            </a:r>
            <a:r>
              <a:rPr lang="en-US" dirty="0"/>
              <a:t>, National Report Card: Is School Funding Fair? </a:t>
            </a:r>
            <a:r>
              <a:rPr lang="en-US" dirty="0">
                <a:hlinkClick r:id="rId3"/>
              </a:rPr>
              <a:t>www.schoolfundingfairness.org</a:t>
            </a:r>
            <a:r>
              <a:rPr lang="en-US" dirty="0"/>
              <a:t> </a:t>
            </a:r>
          </a:p>
          <a:p>
            <a:endParaRPr lang="en-US" dirty="0"/>
          </a:p>
        </p:txBody>
      </p:sp>
      <p:sp>
        <p:nvSpPr>
          <p:cNvPr id="4" name="Slide Number Placeholder 3"/>
          <p:cNvSpPr>
            <a:spLocks noGrp="1"/>
          </p:cNvSpPr>
          <p:nvPr>
            <p:ph type="sldNum" sz="quarter" idx="5"/>
          </p:nvPr>
        </p:nvSpPr>
        <p:spPr/>
        <p:txBody>
          <a:bodyPr/>
          <a:lstStyle/>
          <a:p>
            <a:fld id="{F72D987E-6DFC-453A-8691-F2E8EC5246F9}" type="slidenum">
              <a:rPr lang="en-US" smtClean="0"/>
              <a:t>5</a:t>
            </a:fld>
            <a:endParaRPr lang="en-US"/>
          </a:p>
        </p:txBody>
      </p:sp>
    </p:spTree>
    <p:extLst>
      <p:ext uri="{BB962C8B-B14F-4D97-AF65-F5344CB8AC3E}">
        <p14:creationId xmlns:p14="http://schemas.microsoft.com/office/powerpoint/2010/main" val="361043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Core principles: States should provide varying levels of funding to ensure equal educational opportunities to children with different needs.   </a:t>
            </a:r>
          </a:p>
          <a:p>
            <a:endParaRPr lang="en-US" dirty="0"/>
          </a:p>
          <a:p>
            <a:pPr defTabSz="931774"/>
            <a:r>
              <a:rPr lang="en-US" dirty="0"/>
              <a:t>A </a:t>
            </a:r>
            <a:r>
              <a:rPr lang="en-US" b="1" dirty="0"/>
              <a:t>“progressive” </a:t>
            </a:r>
            <a:r>
              <a:rPr lang="en-US" dirty="0"/>
              <a:t>finance system allocates more funding to districts with high levels of student poverty</a:t>
            </a:r>
          </a:p>
          <a:p>
            <a:pPr defTabSz="931774"/>
            <a:r>
              <a:rPr lang="en-US" dirty="0"/>
              <a:t>A </a:t>
            </a:r>
            <a:r>
              <a:rPr lang="en-US" b="1" dirty="0"/>
              <a:t>“regressive” </a:t>
            </a:r>
            <a:r>
              <a:rPr lang="en-US" dirty="0"/>
              <a:t>system allocates less to those districts</a:t>
            </a:r>
          </a:p>
          <a:p>
            <a:pPr defTabSz="931774"/>
            <a:r>
              <a:rPr lang="en-US" dirty="0"/>
              <a:t>A </a:t>
            </a:r>
            <a:r>
              <a:rPr lang="en-US" b="1" dirty="0"/>
              <a:t>“flat”</a:t>
            </a:r>
            <a:r>
              <a:rPr lang="en-US" dirty="0"/>
              <a:t> system allocates roughly the same across districts with varying needs </a:t>
            </a:r>
          </a:p>
          <a:p>
            <a:pPr defTabSz="931774"/>
            <a:endParaRPr lang="en-US" dirty="0"/>
          </a:p>
          <a:p>
            <a:pPr defTabSz="931774"/>
            <a:endParaRPr lang="en-US" dirty="0"/>
          </a:p>
          <a:p>
            <a:endParaRPr lang="en-US" dirty="0"/>
          </a:p>
        </p:txBody>
      </p:sp>
      <p:sp>
        <p:nvSpPr>
          <p:cNvPr id="4" name="Slide Number Placeholder 3"/>
          <p:cNvSpPr>
            <a:spLocks noGrp="1"/>
          </p:cNvSpPr>
          <p:nvPr>
            <p:ph type="sldNum" sz="quarter" idx="5"/>
          </p:nvPr>
        </p:nvSpPr>
        <p:spPr/>
        <p:txBody>
          <a:bodyPr/>
          <a:lstStyle/>
          <a:p>
            <a:fld id="{F72D987E-6DFC-453A-8691-F2E8EC5246F9}" type="slidenum">
              <a:rPr lang="en-US" smtClean="0"/>
              <a:t>6</a:t>
            </a:fld>
            <a:endParaRPr lang="en-US"/>
          </a:p>
        </p:txBody>
      </p:sp>
    </p:spTree>
    <p:extLst>
      <p:ext uri="{BB962C8B-B14F-4D97-AF65-F5344CB8AC3E}">
        <p14:creationId xmlns:p14="http://schemas.microsoft.com/office/powerpoint/2010/main" val="326037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if money matters in general, it REALLY matters when you haven’t had enough for a long time. And that’s the situation in Virginia.</a:t>
            </a:r>
          </a:p>
          <a:p>
            <a:endParaRPr lang="en-US" dirty="0"/>
          </a:p>
          <a:p>
            <a:r>
              <a:rPr lang="en-US" dirty="0"/>
              <a:t>The truth is that Virginia’s schools are underfunded and are not fairly funded. We have neither an adequate statewide level of funding nor an adequate system for distributing funds to account for student poverty. Under the model on the previous slide, we’re considered a regressive system.</a:t>
            </a:r>
          </a:p>
          <a:p>
            <a:endParaRPr lang="en-US" dirty="0"/>
          </a:p>
          <a:p>
            <a:r>
              <a:rPr lang="en-US" dirty="0"/>
              <a:t>There is a lot of good material out there, including from The Commonwealth Institute for Fiscal Analysis, about how underfunded Virginia schools are. But we really need only to turn to last year’s Annual Report from the Virginia Board of Education on the Conditions and Needs of Virginia’s Public Schools. That report noted persistent achievement gaps for certain students groups, particularly economically disadvantaged students, and detailed the state of school funding in Virginia. The report found that:</a:t>
            </a:r>
          </a:p>
          <a:p>
            <a:endParaRPr lang="en-US" dirty="0"/>
          </a:p>
          <a:p>
            <a:pPr lvl="0"/>
            <a:r>
              <a:rPr lang="en-US" b="1" dirty="0"/>
              <a:t>State level support for K-12 education has not returned to pre-recession levels.</a:t>
            </a:r>
            <a:r>
              <a:rPr lang="en-US" dirty="0"/>
              <a:t> According JLARC, Virginia ranks 24</a:t>
            </a:r>
            <a:r>
              <a:rPr lang="en-US" baseline="30000" dirty="0"/>
              <a:t>th</a:t>
            </a:r>
            <a:r>
              <a:rPr lang="en-US" dirty="0"/>
              <a:t> of 50  states for state and local per pupil funding for Pre K-12 education, and 40</a:t>
            </a:r>
            <a:r>
              <a:rPr lang="en-US" baseline="30000" dirty="0"/>
              <a:t>th</a:t>
            </a:r>
            <a:r>
              <a:rPr lang="en-US" dirty="0"/>
              <a:t> of 50 states for state per pupil funding. There has been some slight progress in the legislature, but it is nowhere near enough to dig us out of this hole. State support is still down 9.1 percent per student for the 2018-2019 school year in real dollars compared to 2008-2009.</a:t>
            </a:r>
            <a:br>
              <a:rPr lang="en-US" dirty="0"/>
            </a:br>
            <a:endParaRPr lang="en-US" dirty="0"/>
          </a:p>
          <a:p>
            <a:pPr lvl="0"/>
            <a:r>
              <a:rPr lang="en-US" b="1" dirty="0"/>
              <a:t>Local governments continue to take on a larger share of funding.</a:t>
            </a:r>
            <a:r>
              <a:rPr lang="en-US" dirty="0"/>
              <a:t> In 2016-2017, Virginia localities invested $4.0 billion above the required local effort for SOQ programs. However, not all localities have the capacity to provide additional investments causing inequitable resources and learning opportunities for students. </a:t>
            </a:r>
          </a:p>
          <a:p>
            <a:pPr lvl="0"/>
            <a:r>
              <a:rPr lang="en-US" dirty="0"/>
              <a:t>Students in high-poverty schools have less experienced teachers, less access to courses, and lower levels of spending on teachers and instructional materials. </a:t>
            </a:r>
          </a:p>
          <a:p>
            <a:pPr lvl="0"/>
            <a:endParaRPr lang="en-US" dirty="0"/>
          </a:p>
          <a:p>
            <a:pPr lvl="0"/>
            <a:r>
              <a:rPr lang="en-US" dirty="0"/>
              <a:t>Our system is regressive. Despite serving students who often need additional supports and services, </a:t>
            </a:r>
            <a:r>
              <a:rPr lang="en-US" b="1" dirty="0"/>
              <a:t>Virginia’s high poverty divisions receive 89 cents for every dollar as compared to low poverty divisions.</a:t>
            </a:r>
            <a:r>
              <a:rPr lang="en-US" dirty="0"/>
              <a:t> Average student outcomes similarly lag in high poverty divisions. </a:t>
            </a:r>
          </a:p>
          <a:p>
            <a:r>
              <a:rPr lang="en-US" dirty="0"/>
              <a:t>Baker, </a:t>
            </a:r>
            <a:r>
              <a:rPr lang="en-US" dirty="0" err="1"/>
              <a:t>Farrie</a:t>
            </a:r>
            <a:r>
              <a:rPr lang="en-US" dirty="0"/>
              <a:t>, </a:t>
            </a:r>
            <a:r>
              <a:rPr lang="en-US" dirty="0" err="1"/>
              <a:t>Sciarra.</a:t>
            </a:r>
            <a:r>
              <a:rPr lang="en-US" u="sng" dirty="0" err="1">
                <a:hlinkClick r:id="rId3"/>
              </a:rPr>
              <a:t>s</a:t>
            </a:r>
            <a:r>
              <a:rPr lang="en-US" u="sng" dirty="0">
                <a:hlinkClick r:id="rId3"/>
              </a:rPr>
              <a:t>/Is_School_Funding_Fair_7th_Editi.pdf</a:t>
            </a:r>
            <a:r>
              <a:rPr lang="en-US" dirty="0"/>
              <a:t>. </a:t>
            </a:r>
          </a:p>
          <a:p>
            <a:endParaRPr lang="en-US" dirty="0"/>
          </a:p>
        </p:txBody>
      </p:sp>
      <p:sp>
        <p:nvSpPr>
          <p:cNvPr id="4" name="Slide Number Placeholder 3"/>
          <p:cNvSpPr>
            <a:spLocks noGrp="1"/>
          </p:cNvSpPr>
          <p:nvPr>
            <p:ph type="sldNum" sz="quarter" idx="5"/>
          </p:nvPr>
        </p:nvSpPr>
        <p:spPr/>
        <p:txBody>
          <a:bodyPr/>
          <a:lstStyle/>
          <a:p>
            <a:fld id="{F72D987E-6DFC-453A-8691-F2E8EC5246F9}" type="slidenum">
              <a:rPr lang="en-US" smtClean="0"/>
              <a:t>7</a:t>
            </a:fld>
            <a:endParaRPr lang="en-US"/>
          </a:p>
        </p:txBody>
      </p:sp>
    </p:spTree>
    <p:extLst>
      <p:ext uri="{BB962C8B-B14F-4D97-AF65-F5344CB8AC3E}">
        <p14:creationId xmlns:p14="http://schemas.microsoft.com/office/powerpoint/2010/main" val="311863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 few charts to illustrate both the inadequate level of funding in Virginia and the inadequate distribution of funding relative to student poverty. These come from the Education Law Center, which publishes a very good national survey of school funding trends in the states. Virginia is doing a middling-to-poor job, and if we have to assign a grade, it’s somewhere between a C and </a:t>
            </a:r>
            <a:r>
              <a:rPr lang="en-US" dirty="0" err="1"/>
              <a:t>and</a:t>
            </a:r>
            <a:r>
              <a:rPr lang="en-US" dirty="0"/>
              <a:t> F, depending on what we’re measuring. </a:t>
            </a:r>
            <a:br>
              <a:rPr lang="en-US" dirty="0"/>
            </a:br>
            <a:br>
              <a:rPr lang="en-US" dirty="0"/>
            </a:br>
            <a:r>
              <a:rPr lang="en-US" dirty="0"/>
              <a:t>Here we have a chart just showing the per-pupil funding level at 20% poverty (which is the national average)—Virginia is in the middle of the pack here, spending a little under $9,000 per student at this poverty level. Just to note this is a model constructed by the Education Law Center to compare states across the country, so it controls for student poverty, regional wage variation, and school district size and density.</a:t>
            </a:r>
          </a:p>
        </p:txBody>
      </p:sp>
      <p:sp>
        <p:nvSpPr>
          <p:cNvPr id="4" name="Slide Number Placeholder 3"/>
          <p:cNvSpPr>
            <a:spLocks noGrp="1"/>
          </p:cNvSpPr>
          <p:nvPr>
            <p:ph type="sldNum" sz="quarter" idx="5"/>
          </p:nvPr>
        </p:nvSpPr>
        <p:spPr/>
        <p:txBody>
          <a:bodyPr/>
          <a:lstStyle/>
          <a:p>
            <a:fld id="{F72D987E-6DFC-453A-8691-F2E8EC5246F9}" type="slidenum">
              <a:rPr lang="en-US" smtClean="0"/>
              <a:t>8</a:t>
            </a:fld>
            <a:endParaRPr lang="en-US"/>
          </a:p>
        </p:txBody>
      </p:sp>
    </p:spTree>
    <p:extLst>
      <p:ext uri="{BB962C8B-B14F-4D97-AF65-F5344CB8AC3E}">
        <p14:creationId xmlns:p14="http://schemas.microsoft.com/office/powerpoint/2010/main" val="148572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terms of fairness, here’s a map showing how we stack up—Virginia is depicted here as having a regressive finance system</a:t>
            </a:r>
          </a:p>
        </p:txBody>
      </p:sp>
      <p:sp>
        <p:nvSpPr>
          <p:cNvPr id="4" name="Slide Number Placeholder 3"/>
          <p:cNvSpPr>
            <a:spLocks noGrp="1"/>
          </p:cNvSpPr>
          <p:nvPr>
            <p:ph type="sldNum" sz="quarter" idx="5"/>
          </p:nvPr>
        </p:nvSpPr>
        <p:spPr/>
        <p:txBody>
          <a:bodyPr/>
          <a:lstStyle/>
          <a:p>
            <a:fld id="{F72D987E-6DFC-453A-8691-F2E8EC5246F9}" type="slidenum">
              <a:rPr lang="en-US" smtClean="0"/>
              <a:t>9</a:t>
            </a:fld>
            <a:endParaRPr lang="en-US"/>
          </a:p>
        </p:txBody>
      </p:sp>
    </p:spTree>
    <p:extLst>
      <p:ext uri="{BB962C8B-B14F-4D97-AF65-F5344CB8AC3E}">
        <p14:creationId xmlns:p14="http://schemas.microsoft.com/office/powerpoint/2010/main" val="234551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D60CA4-E8E4-44B5-BA37-512CDA63DB43}"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7B53-F8A5-4D93-A219-750E7B5CC3A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55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60CA4-E8E4-44B5-BA37-512CDA63DB43}"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7B53-F8A5-4D93-A219-750E7B5CC3A1}" type="slidenum">
              <a:rPr lang="en-US" smtClean="0"/>
              <a:t>‹#›</a:t>
            </a:fld>
            <a:endParaRPr lang="en-US"/>
          </a:p>
        </p:txBody>
      </p:sp>
    </p:spTree>
    <p:extLst>
      <p:ext uri="{BB962C8B-B14F-4D97-AF65-F5344CB8AC3E}">
        <p14:creationId xmlns:p14="http://schemas.microsoft.com/office/powerpoint/2010/main" val="311223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60CA4-E8E4-44B5-BA37-512CDA63DB43}"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7B53-F8A5-4D93-A219-750E7B5CC3A1}" type="slidenum">
              <a:rPr lang="en-US" smtClean="0"/>
              <a:t>‹#›</a:t>
            </a:fld>
            <a:endParaRPr lang="en-US"/>
          </a:p>
        </p:txBody>
      </p:sp>
    </p:spTree>
    <p:extLst>
      <p:ext uri="{BB962C8B-B14F-4D97-AF65-F5344CB8AC3E}">
        <p14:creationId xmlns:p14="http://schemas.microsoft.com/office/powerpoint/2010/main" val="144739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1097280" y="1845734"/>
            <a:ext cx="1005840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D60CA4-E8E4-44B5-BA37-512CDA63DB43}"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7B53-F8A5-4D93-A219-750E7B5CC3A1}" type="slidenum">
              <a:rPr lang="en-US" smtClean="0"/>
              <a:t>‹#›</a:t>
            </a:fld>
            <a:endParaRPr lang="en-US"/>
          </a:p>
        </p:txBody>
      </p:sp>
    </p:spTree>
    <p:extLst>
      <p:ext uri="{BB962C8B-B14F-4D97-AF65-F5344CB8AC3E}">
        <p14:creationId xmlns:p14="http://schemas.microsoft.com/office/powerpoint/2010/main" val="168943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D60CA4-E8E4-44B5-BA37-512CDA63DB43}"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7B53-F8A5-4D93-A219-750E7B5CC3A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49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D60CA4-E8E4-44B5-BA37-512CDA63DB43}"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7B53-F8A5-4D93-A219-750E7B5CC3A1}" type="slidenum">
              <a:rPr lang="en-US" smtClean="0"/>
              <a:t>‹#›</a:t>
            </a:fld>
            <a:endParaRPr lang="en-US"/>
          </a:p>
        </p:txBody>
      </p:sp>
    </p:spTree>
    <p:extLst>
      <p:ext uri="{BB962C8B-B14F-4D97-AF65-F5344CB8AC3E}">
        <p14:creationId xmlns:p14="http://schemas.microsoft.com/office/powerpoint/2010/main" val="68996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60CA4-E8E4-44B5-BA37-512CDA63DB43}" type="datetimeFigureOut">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67B53-F8A5-4D93-A219-750E7B5CC3A1}" type="slidenum">
              <a:rPr lang="en-US" smtClean="0"/>
              <a:t>‹#›</a:t>
            </a:fld>
            <a:endParaRPr lang="en-US"/>
          </a:p>
        </p:txBody>
      </p:sp>
    </p:spTree>
    <p:extLst>
      <p:ext uri="{BB962C8B-B14F-4D97-AF65-F5344CB8AC3E}">
        <p14:creationId xmlns:p14="http://schemas.microsoft.com/office/powerpoint/2010/main" val="417987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D60CA4-E8E4-44B5-BA37-512CDA63DB43}" type="datetimeFigureOut">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67B53-F8A5-4D93-A219-750E7B5CC3A1}" type="slidenum">
              <a:rPr lang="en-US" smtClean="0"/>
              <a:t>‹#›</a:t>
            </a:fld>
            <a:endParaRPr lang="en-US"/>
          </a:p>
        </p:txBody>
      </p:sp>
    </p:spTree>
    <p:extLst>
      <p:ext uri="{BB962C8B-B14F-4D97-AF65-F5344CB8AC3E}">
        <p14:creationId xmlns:p14="http://schemas.microsoft.com/office/powerpoint/2010/main" val="409777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D60CA4-E8E4-44B5-BA37-512CDA63DB43}" type="datetimeFigureOut">
              <a:rPr lang="en-US" smtClean="0"/>
              <a:t>10/21/2019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E67B53-F8A5-4D93-A219-750E7B5CC3A1}" type="slidenum">
              <a:rPr lang="en-US" smtClean="0"/>
              <a:t>‹#›</a:t>
            </a:fld>
            <a:endParaRPr lang="en-US"/>
          </a:p>
        </p:txBody>
      </p:sp>
    </p:spTree>
    <p:extLst>
      <p:ext uri="{BB962C8B-B14F-4D97-AF65-F5344CB8AC3E}">
        <p14:creationId xmlns:p14="http://schemas.microsoft.com/office/powerpoint/2010/main" val="377194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D60CA4-E8E4-44B5-BA37-512CDA63DB43}" type="datetimeFigureOut">
              <a:rPr lang="en-US" smtClean="0"/>
              <a:t>10/21/2019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E67B53-F8A5-4D93-A219-750E7B5CC3A1}" type="slidenum">
              <a:rPr lang="en-US" smtClean="0"/>
              <a:t>‹#›</a:t>
            </a:fld>
            <a:endParaRPr lang="en-US"/>
          </a:p>
        </p:txBody>
      </p:sp>
    </p:spTree>
    <p:extLst>
      <p:ext uri="{BB962C8B-B14F-4D97-AF65-F5344CB8AC3E}">
        <p14:creationId xmlns:p14="http://schemas.microsoft.com/office/powerpoint/2010/main" val="46945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D60CA4-E8E4-44B5-BA37-512CDA63DB43}"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7B53-F8A5-4D93-A219-750E7B5CC3A1}" type="slidenum">
              <a:rPr lang="en-US" smtClean="0"/>
              <a:t>‹#›</a:t>
            </a:fld>
            <a:endParaRPr lang="en-US"/>
          </a:p>
        </p:txBody>
      </p:sp>
    </p:spTree>
    <p:extLst>
      <p:ext uri="{BB962C8B-B14F-4D97-AF65-F5344CB8AC3E}">
        <p14:creationId xmlns:p14="http://schemas.microsoft.com/office/powerpoint/2010/main" val="53598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D60CA4-E8E4-44B5-BA37-512CDA63DB43}" type="datetimeFigureOut">
              <a:rPr lang="en-US" smtClean="0"/>
              <a:t>10/21/2019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E67B53-F8A5-4D93-A219-750E7B5CC3A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024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Rachael@justice4all.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16A904D-80BE-42BB-A96F-14D33FFE0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3E49CA6A-AA0D-433F-BA6F-E0F8DCBA8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4">
            <a:extLst>
              <a:ext uri="{FF2B5EF4-FFF2-40B4-BE49-F238E27FC236}">
                <a16:creationId xmlns:a16="http://schemas.microsoft.com/office/drawing/2014/main" id="{17706B1B-4321-47A1-B97B-3364729F72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7" name="Rectangle 46">
            <a:extLst>
              <a:ext uri="{FF2B5EF4-FFF2-40B4-BE49-F238E27FC236}">
                <a16:creationId xmlns:a16="http://schemas.microsoft.com/office/drawing/2014/main" id="{43513350-EEFC-4994-980C-5535C025E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D1BFB41-9A9B-4E62-8E04-C63421ABE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A8EE7A5-C03D-43B7-9E82-64777975E4CD}"/>
              </a:ext>
            </a:extLst>
          </p:cNvPr>
          <p:cNvSpPr>
            <a:spLocks noGrp="1"/>
          </p:cNvSpPr>
          <p:nvPr>
            <p:ph type="title"/>
          </p:nvPr>
        </p:nvSpPr>
        <p:spPr>
          <a:xfrm>
            <a:off x="5609533" y="379800"/>
            <a:ext cx="6400548" cy="2859595"/>
          </a:xfrm>
        </p:spPr>
        <p:txBody>
          <a:bodyPr vert="horz" lIns="91440" tIns="45720" rIns="91440" bIns="45720" rtlCol="0" anchor="t">
            <a:noAutofit/>
          </a:bodyPr>
          <a:lstStyle/>
          <a:p>
            <a:pPr algn="ctr"/>
            <a:br>
              <a:rPr lang="en-US" sz="4000" b="1" dirty="0"/>
            </a:br>
            <a:r>
              <a:rPr lang="en-US" sz="4000" b="1" dirty="0">
                <a:latin typeface="Georgia" panose="02040502050405020303" pitchFamily="18" charset="0"/>
              </a:rPr>
              <a:t>Strategies to Increase State Funding for </a:t>
            </a:r>
            <a:br>
              <a:rPr lang="en-US" sz="4000" b="1" dirty="0">
                <a:latin typeface="Georgia" panose="02040502050405020303" pitchFamily="18" charset="0"/>
              </a:rPr>
            </a:br>
            <a:r>
              <a:rPr lang="en-US" sz="4000" b="1" dirty="0">
                <a:latin typeface="Georgia" panose="02040502050405020303" pitchFamily="18" charset="0"/>
              </a:rPr>
              <a:t>Public Education </a:t>
            </a:r>
            <a:br>
              <a:rPr lang="en-US" sz="4000" b="1" dirty="0">
                <a:latin typeface="Georgia" panose="02040502050405020303" pitchFamily="18" charset="0"/>
              </a:rPr>
            </a:br>
            <a:r>
              <a:rPr lang="en-US" sz="4000" b="1" dirty="0">
                <a:latin typeface="Georgia" panose="02040502050405020303" pitchFamily="18" charset="0"/>
              </a:rPr>
              <a:t>in Virginia</a:t>
            </a:r>
            <a:br>
              <a:rPr lang="en-US" sz="4000" b="1" dirty="0">
                <a:latin typeface="Georgia" panose="02040502050405020303" pitchFamily="18" charset="0"/>
              </a:rPr>
            </a:br>
            <a:br>
              <a:rPr lang="en-US" sz="4000" b="1" dirty="0">
                <a:latin typeface="Georgia" panose="02040502050405020303" pitchFamily="18" charset="0"/>
              </a:rPr>
            </a:br>
            <a:r>
              <a:rPr lang="en-US" sz="2400" b="1" dirty="0"/>
              <a:t>VASS Fall Conference</a:t>
            </a:r>
            <a:br>
              <a:rPr lang="en-US" sz="2400" b="1" dirty="0"/>
            </a:br>
            <a:r>
              <a:rPr lang="en-US" sz="2400" b="1" dirty="0"/>
              <a:t>October 22, 2019</a:t>
            </a:r>
            <a:br>
              <a:rPr lang="en-US" sz="2400" b="1" dirty="0"/>
            </a:br>
            <a:endParaRPr lang="en-US" sz="4000" b="1" dirty="0"/>
          </a:p>
        </p:txBody>
      </p:sp>
      <p:pic>
        <p:nvPicPr>
          <p:cNvPr id="6" name="Picture Placeholder 5" descr="A picture containing table, indoor&#10;&#10;Description automatically generated">
            <a:extLst>
              <a:ext uri="{FF2B5EF4-FFF2-40B4-BE49-F238E27FC236}">
                <a16:creationId xmlns:a16="http://schemas.microsoft.com/office/drawing/2014/main" id="{3536C717-4B20-420C-8DF9-D7496295B08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2998" r="12996" b="-2"/>
          <a:stretch/>
        </p:blipFill>
        <p:spPr>
          <a:xfrm>
            <a:off x="-1" y="-1"/>
            <a:ext cx="5294376" cy="4292485"/>
          </a:xfrm>
          <a:prstGeom prst="rect">
            <a:avLst/>
          </a:prstGeom>
        </p:spPr>
      </p:pic>
      <p:sp>
        <p:nvSpPr>
          <p:cNvPr id="51" name="Rectangle 50">
            <a:extLst>
              <a:ext uri="{FF2B5EF4-FFF2-40B4-BE49-F238E27FC236}">
                <a16:creationId xmlns:a16="http://schemas.microsoft.com/office/drawing/2014/main" id="{49C96FCA-DCE6-4ADC-A2DE-1CA1064BA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3" name="Straight Connector 52">
            <a:extLst>
              <a:ext uri="{FF2B5EF4-FFF2-40B4-BE49-F238E27FC236}">
                <a16:creationId xmlns:a16="http://schemas.microsoft.com/office/drawing/2014/main" id="{1F355988-3E0A-4954-A101-A02896109D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DEC0BBF-E0A3-4CE6-B0BF-1A0CEEAD1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267" y="4994984"/>
            <a:ext cx="4717840" cy="1267395"/>
          </a:xfrm>
          <a:prstGeom prst="rect">
            <a:avLst/>
          </a:prstGeom>
        </p:spPr>
      </p:pic>
      <p:sp>
        <p:nvSpPr>
          <p:cNvPr id="29" name="Title 1">
            <a:extLst>
              <a:ext uri="{FF2B5EF4-FFF2-40B4-BE49-F238E27FC236}">
                <a16:creationId xmlns:a16="http://schemas.microsoft.com/office/drawing/2014/main" id="{15324322-DB4C-445B-8162-B067FE44608A}"/>
              </a:ext>
            </a:extLst>
          </p:cNvPr>
          <p:cNvSpPr txBox="1">
            <a:spLocks/>
          </p:cNvSpPr>
          <p:nvPr/>
        </p:nvSpPr>
        <p:spPr>
          <a:xfrm>
            <a:off x="6403316" y="4804478"/>
            <a:ext cx="4760643" cy="1376324"/>
          </a:xfrm>
          <a:prstGeom prst="rect">
            <a:avLst/>
          </a:prstGeom>
        </p:spPr>
        <p:txBody>
          <a:bodyPr vert="horz" lIns="91440" tIns="45720" rIns="91440" bIns="45720" numCol="1" rtlCol="0" anchor="t">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2800" b="1" dirty="0">
                <a:latin typeface="Georgia" panose="02040502050405020303" pitchFamily="18" charset="0"/>
              </a:rPr>
              <a:t>Rachael C. Deane</a:t>
            </a:r>
            <a:r>
              <a:rPr lang="en-US" sz="2800" dirty="0">
                <a:latin typeface="Georgia" panose="02040502050405020303" pitchFamily="18" charset="0"/>
              </a:rPr>
              <a:t> </a:t>
            </a:r>
          </a:p>
          <a:p>
            <a:pPr algn="ctr"/>
            <a:r>
              <a:rPr lang="en-US" sz="2400" dirty="0">
                <a:latin typeface="Georgia" panose="02040502050405020303" pitchFamily="18" charset="0"/>
              </a:rPr>
              <a:t>Legal Director , JustChildren Program</a:t>
            </a:r>
            <a:br>
              <a:rPr lang="en-US" sz="2000" dirty="0">
                <a:latin typeface="Georgia" panose="02040502050405020303" pitchFamily="18" charset="0"/>
              </a:rPr>
            </a:br>
            <a:r>
              <a:rPr lang="en-US" sz="2000" dirty="0">
                <a:latin typeface="Georgia" panose="02040502050405020303" pitchFamily="18" charset="0"/>
              </a:rPr>
              <a:t>		</a:t>
            </a:r>
          </a:p>
          <a:p>
            <a:pPr algn="ctr"/>
            <a:endParaRPr lang="en-US" sz="2400" dirty="0">
              <a:latin typeface="Georgia" panose="02040502050405020303" pitchFamily="18" charset="0"/>
            </a:endParaRPr>
          </a:p>
        </p:txBody>
      </p:sp>
    </p:spTree>
    <p:extLst>
      <p:ext uri="{BB962C8B-B14F-4D97-AF65-F5344CB8AC3E}">
        <p14:creationId xmlns:p14="http://schemas.microsoft.com/office/powerpoint/2010/main" val="324627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on a sidewalk&#10;&#10;Description automatically generated">
            <a:extLst>
              <a:ext uri="{FF2B5EF4-FFF2-40B4-BE49-F238E27FC236}">
                <a16:creationId xmlns:a16="http://schemas.microsoft.com/office/drawing/2014/main" id="{9FD31491-D986-410E-B6DA-1FEF76855235}"/>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rot="416981">
            <a:off x="5539156" y="686106"/>
            <a:ext cx="5908675" cy="4430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5821BE90-FC89-4E49-BF5C-FACDC54BF55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63199" y="5821152"/>
            <a:ext cx="1828801" cy="491287"/>
          </a:xfrm>
          <a:prstGeom prst="rect">
            <a:avLst/>
          </a:prstGeom>
        </p:spPr>
      </p:pic>
      <p:pic>
        <p:nvPicPr>
          <p:cNvPr id="10" name="Picture 9" descr="A picture containing plate&#10;&#10;Description automatically generated">
            <a:extLst>
              <a:ext uri="{FF2B5EF4-FFF2-40B4-BE49-F238E27FC236}">
                <a16:creationId xmlns:a16="http://schemas.microsoft.com/office/drawing/2014/main" id="{3E50E1AB-F895-4B81-A4A6-CC7208C88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55" y="1715850"/>
            <a:ext cx="4024416" cy="310977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63699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building&#10;&#10;Description automatically generated">
            <a:extLst>
              <a:ext uri="{FF2B5EF4-FFF2-40B4-BE49-F238E27FC236}">
                <a16:creationId xmlns:a16="http://schemas.microsoft.com/office/drawing/2014/main" id="{E6CD34FD-6046-490F-B995-CC4A4FDEC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10813">
            <a:off x="689556" y="1293356"/>
            <a:ext cx="5694317" cy="42707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A close up of text on a black background&#10;&#10;Description automatically generated">
            <a:extLst>
              <a:ext uri="{FF2B5EF4-FFF2-40B4-BE49-F238E27FC236}">
                <a16:creationId xmlns:a16="http://schemas.microsoft.com/office/drawing/2014/main" id="{4A0A88D4-412F-4575-A004-711D3689C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4642" y="316523"/>
            <a:ext cx="3429916" cy="5539154"/>
          </a:xfrm>
          <a:prstGeom prst="rect">
            <a:avLst/>
          </a:prstGeom>
        </p:spPr>
      </p:pic>
      <p:pic>
        <p:nvPicPr>
          <p:cNvPr id="8" name="Picture 7">
            <a:extLst>
              <a:ext uri="{FF2B5EF4-FFF2-40B4-BE49-F238E27FC236}">
                <a16:creationId xmlns:a16="http://schemas.microsoft.com/office/drawing/2014/main" id="{19010F62-9A8B-4FB4-A2F3-B599B7C5FAE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63199" y="5821152"/>
            <a:ext cx="1828801" cy="491287"/>
          </a:xfrm>
          <a:prstGeom prst="rect">
            <a:avLst/>
          </a:prstGeom>
        </p:spPr>
      </p:pic>
    </p:spTree>
    <p:extLst>
      <p:ext uri="{BB962C8B-B14F-4D97-AF65-F5344CB8AC3E}">
        <p14:creationId xmlns:p14="http://schemas.microsoft.com/office/powerpoint/2010/main" val="193072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506F146D-A34E-4FBC-A695-5E66ED014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62" y="566738"/>
            <a:ext cx="7480788" cy="45965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A group of people walking on a city street&#10;&#10;Description automatically generated">
            <a:extLst>
              <a:ext uri="{FF2B5EF4-FFF2-40B4-BE49-F238E27FC236}">
                <a16:creationId xmlns:a16="http://schemas.microsoft.com/office/drawing/2014/main" id="{5C1D27A3-0093-429F-9F0A-C1C9EC6DA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93930">
            <a:off x="7508631" y="1337933"/>
            <a:ext cx="4067907" cy="4007790"/>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80E5C332-F79C-4CB1-9F1A-4C6406C1879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63199" y="5821152"/>
            <a:ext cx="1828801" cy="491287"/>
          </a:xfrm>
          <a:prstGeom prst="rect">
            <a:avLst/>
          </a:prstGeom>
        </p:spPr>
      </p:pic>
    </p:spTree>
    <p:extLst>
      <p:ext uri="{BB962C8B-B14F-4D97-AF65-F5344CB8AC3E}">
        <p14:creationId xmlns:p14="http://schemas.microsoft.com/office/powerpoint/2010/main" val="3933143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2F46-6794-4A86-9E9E-FCFCD5E277F7}"/>
              </a:ext>
            </a:extLst>
          </p:cNvPr>
          <p:cNvSpPr>
            <a:spLocks noGrp="1"/>
          </p:cNvSpPr>
          <p:nvPr>
            <p:ph type="title"/>
          </p:nvPr>
        </p:nvSpPr>
        <p:spPr>
          <a:xfrm>
            <a:off x="1097280" y="286603"/>
            <a:ext cx="10058400" cy="1450757"/>
          </a:xfrm>
        </p:spPr>
        <p:txBody>
          <a:bodyPr>
            <a:normAutofit/>
          </a:bodyPr>
          <a:lstStyle/>
          <a:p>
            <a:r>
              <a:rPr lang="en-US" dirty="0"/>
              <a:t>Across the Nation: Campaigns to Increase K-12 School Funding</a:t>
            </a:r>
          </a:p>
        </p:txBody>
      </p:sp>
      <p:graphicFrame>
        <p:nvGraphicFramePr>
          <p:cNvPr id="5" name="Content Placeholder 2">
            <a:extLst>
              <a:ext uri="{FF2B5EF4-FFF2-40B4-BE49-F238E27FC236}">
                <a16:creationId xmlns:a16="http://schemas.microsoft.com/office/drawing/2014/main" id="{4219331F-39BB-4AA7-811B-544D1B4CB661}"/>
              </a:ext>
            </a:extLst>
          </p:cNvPr>
          <p:cNvGraphicFramePr>
            <a:graphicFrameLocks noGrp="1"/>
          </p:cNvGraphicFramePr>
          <p:nvPr>
            <p:ph idx="1"/>
            <p:extLst>
              <p:ext uri="{D42A27DB-BD31-4B8C-83A1-F6EECF244321}">
                <p14:modId xmlns:p14="http://schemas.microsoft.com/office/powerpoint/2010/main" val="81195905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583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B032F46-6794-4A86-9E9E-FCFCD5E277F7}"/>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Across the Nation: Campaigns to Increase K-12 Funding</a:t>
            </a:r>
          </a:p>
        </p:txBody>
      </p:sp>
      <p:sp>
        <p:nvSpPr>
          <p:cNvPr id="8"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9" name="Content Placeholder 2">
            <a:extLst>
              <a:ext uri="{FF2B5EF4-FFF2-40B4-BE49-F238E27FC236}">
                <a16:creationId xmlns:a16="http://schemas.microsoft.com/office/drawing/2014/main" id="{98BDA200-F854-496A-8BCD-6640A4347F8D}"/>
              </a:ext>
            </a:extLst>
          </p:cNvPr>
          <p:cNvGraphicFramePr>
            <a:graphicFrameLocks noGrp="1"/>
          </p:cNvGraphicFramePr>
          <p:nvPr>
            <p:ph idx="1"/>
            <p:extLst>
              <p:ext uri="{D42A27DB-BD31-4B8C-83A1-F6EECF244321}">
                <p14:modId xmlns:p14="http://schemas.microsoft.com/office/powerpoint/2010/main" val="321529523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29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A4D6AD9-B8B6-448C-A5E3-C8DE527F90E3}"/>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State Funding in Our Own Backyard</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6B83EDB-9BC8-4308-8D3C-B99903F15909}"/>
              </a:ext>
            </a:extLst>
          </p:cNvPr>
          <p:cNvGraphicFramePr>
            <a:graphicFrameLocks noGrp="1"/>
          </p:cNvGraphicFramePr>
          <p:nvPr>
            <p:ph idx="1"/>
            <p:extLst>
              <p:ext uri="{D42A27DB-BD31-4B8C-83A1-F6EECF244321}">
                <p14:modId xmlns:p14="http://schemas.microsoft.com/office/powerpoint/2010/main" val="357335330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4840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F2AF6DD-72FC-42C8-9575-6D99DC79DB75}"/>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Resolution Prescribing Standards of Quality</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57C3D60-49CC-45D8-9877-D655EC2A77DF}"/>
              </a:ext>
            </a:extLst>
          </p:cNvPr>
          <p:cNvSpPr>
            <a:spLocks noGrp="1"/>
          </p:cNvSpPr>
          <p:nvPr>
            <p:ph idx="1"/>
          </p:nvPr>
        </p:nvSpPr>
        <p:spPr>
          <a:xfrm>
            <a:off x="4742016" y="605896"/>
            <a:ext cx="6413663" cy="5646208"/>
          </a:xfrm>
        </p:spPr>
        <p:txBody>
          <a:bodyPr anchor="ctr">
            <a:normAutofit/>
          </a:bodyPr>
          <a:lstStyle/>
          <a:p>
            <a:r>
              <a:rPr lang="en-US" dirty="0"/>
              <a:t>Since 1988, “The General Assembly has passed 197 bills amending the Standards of Quality, the overwhelming majority of which were unrelated to the Standards of Quality as prescribed by Board of Education pursuant to its constitutional authority.” </a:t>
            </a:r>
            <a:br>
              <a:rPr lang="en-US" dirty="0"/>
            </a:br>
            <a:endParaRPr lang="en-US" dirty="0"/>
          </a:p>
          <a:p>
            <a:r>
              <a:rPr lang="en-US" dirty="0"/>
              <a:t>Comprehensive plan requires high-quality, effective learning environments; supporting teacher recruitment, development, and retention; and implementation of the Profile of a Virginia Graduate</a:t>
            </a:r>
            <a:br>
              <a:rPr lang="en-US" dirty="0"/>
            </a:br>
            <a:endParaRPr lang="en-US" dirty="0"/>
          </a:p>
          <a:p>
            <a:r>
              <a:rPr lang="en-US" dirty="0"/>
              <a:t>“The Board of Education has undertaken a two-year process, reviewing and researching evidence-based best practices and engaging in significant public engagement to make data-driven policy decisions to revise the Standards of Quality to provide support for Virginia educators and better ensure equity of opportunity and outcome for Virginia’s students.” </a:t>
            </a:r>
          </a:p>
          <a:p>
            <a:endParaRPr lang="en-US" dirty="0"/>
          </a:p>
        </p:txBody>
      </p:sp>
    </p:spTree>
    <p:extLst>
      <p:ext uri="{BB962C8B-B14F-4D97-AF65-F5344CB8AC3E}">
        <p14:creationId xmlns:p14="http://schemas.microsoft.com/office/powerpoint/2010/main" val="265286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600" dirty="0">
                <a:solidFill>
                  <a:srgbClr val="FFFFFF"/>
                </a:solidFill>
              </a:rPr>
              <a:t>Article VIII,</a:t>
            </a:r>
            <a:br>
              <a:rPr lang="en-US" sz="3600" dirty="0">
                <a:solidFill>
                  <a:srgbClr val="FFFFFF"/>
                </a:solidFill>
              </a:rPr>
            </a:br>
            <a:r>
              <a:rPr lang="en-US" sz="3600" dirty="0">
                <a:solidFill>
                  <a:srgbClr val="FFFFFF"/>
                </a:solidFill>
              </a:rPr>
              <a:t>Section 1</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413663" cy="5646208"/>
          </a:xfrm>
        </p:spPr>
        <p:txBody>
          <a:bodyPr anchor="ctr">
            <a:normAutofit/>
          </a:bodyPr>
          <a:lstStyle/>
          <a:p>
            <a:r>
              <a:rPr lang="en-US" sz="2400" dirty="0"/>
              <a:t>The General Assembly shall provide for a system of free public elementary and secondary schools for all children of school age throughout the Commonwealth, and shall seek to ensure that an educational program of high quality is established and continually maintained.</a:t>
            </a:r>
          </a:p>
        </p:txBody>
      </p:sp>
      <p:pic>
        <p:nvPicPr>
          <p:cNvPr id="7" name="Picture 6">
            <a:extLst>
              <a:ext uri="{FF2B5EF4-FFF2-40B4-BE49-F238E27FC236}">
                <a16:creationId xmlns:a16="http://schemas.microsoft.com/office/drawing/2014/main" id="{9F3ED6D2-A71C-46F4-AD28-AC1CA287B7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63199" y="5821152"/>
            <a:ext cx="1828801" cy="491287"/>
          </a:xfrm>
          <a:prstGeom prst="rect">
            <a:avLst/>
          </a:prstGeom>
        </p:spPr>
      </p:pic>
    </p:spTree>
    <p:extLst>
      <p:ext uri="{BB962C8B-B14F-4D97-AF65-F5344CB8AC3E}">
        <p14:creationId xmlns:p14="http://schemas.microsoft.com/office/powerpoint/2010/main" val="3004890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600" dirty="0">
                <a:solidFill>
                  <a:srgbClr val="FFFFFF"/>
                </a:solidFill>
              </a:rPr>
              <a:t>Article VIII, Section 2</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413663" cy="5646208"/>
          </a:xfrm>
        </p:spPr>
        <p:txBody>
          <a:bodyPr anchor="ctr">
            <a:normAutofit/>
          </a:bodyPr>
          <a:lstStyle/>
          <a:p>
            <a:r>
              <a:rPr lang="en-US" dirty="0"/>
              <a:t>Standards of quality for the several school divisions shall be determined and prescribed from time to time by the Board of Education, subject to revision only by the General Assembly. The General Assembly shall determine the manner in which funds are to be provided for the cost of maintaining and educational program meeting the prescribed standards of quality, and shall provide for the apportionment of the costs of such program between the Commonwealth and local units of government comprising such school divisions.</a:t>
            </a:r>
          </a:p>
        </p:txBody>
      </p:sp>
      <p:pic>
        <p:nvPicPr>
          <p:cNvPr id="7" name="Picture 6">
            <a:extLst>
              <a:ext uri="{FF2B5EF4-FFF2-40B4-BE49-F238E27FC236}">
                <a16:creationId xmlns:a16="http://schemas.microsoft.com/office/drawing/2014/main" id="{6063CB42-7EB4-4324-96F6-F489507909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63199" y="5821152"/>
            <a:ext cx="1828801" cy="491287"/>
          </a:xfrm>
          <a:prstGeom prst="rect">
            <a:avLst/>
          </a:prstGeom>
        </p:spPr>
      </p:pic>
    </p:spTree>
    <p:extLst>
      <p:ext uri="{BB962C8B-B14F-4D97-AF65-F5344CB8AC3E}">
        <p14:creationId xmlns:p14="http://schemas.microsoft.com/office/powerpoint/2010/main" val="111402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3300">
                <a:solidFill>
                  <a:srgbClr val="FFFFFF"/>
                </a:solidFill>
              </a:rPr>
              <a:t>Scott v. Commonwealth (1994)</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F644B93-6C2A-4BEE-8BB1-A3C8C50D2EC6}"/>
              </a:ext>
            </a:extLst>
          </p:cNvPr>
          <p:cNvGraphicFramePr>
            <a:graphicFrameLocks noGrp="1"/>
          </p:cNvGraphicFramePr>
          <p:nvPr>
            <p:ph idx="1"/>
            <p:extLst>
              <p:ext uri="{D42A27DB-BD31-4B8C-83A1-F6EECF244321}">
                <p14:modId xmlns:p14="http://schemas.microsoft.com/office/powerpoint/2010/main" val="184758826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306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EABC6494-C5A7-4614-ACC7-8D7EEC04DD5D}"/>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About Legal Aid Justice Center</a:t>
            </a:r>
          </a:p>
        </p:txBody>
      </p:sp>
      <p:sp>
        <p:nvSpPr>
          <p:cNvPr id="18" name="Rectangle 17">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2964FD03-AEAE-4034-82FE-38790A4688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63199" y="6348693"/>
            <a:ext cx="1828801" cy="491287"/>
          </a:xfrm>
          <a:prstGeom prst="rect">
            <a:avLst/>
          </a:prstGeom>
        </p:spPr>
      </p:pic>
      <p:graphicFrame>
        <p:nvGraphicFramePr>
          <p:cNvPr id="9" name="Content Placeholder 5">
            <a:extLst>
              <a:ext uri="{FF2B5EF4-FFF2-40B4-BE49-F238E27FC236}">
                <a16:creationId xmlns:a16="http://schemas.microsoft.com/office/drawing/2014/main" id="{63C1598B-CF24-48B9-9EA8-E42D7E2F1EB5}"/>
              </a:ext>
            </a:extLst>
          </p:cNvPr>
          <p:cNvGraphicFramePr>
            <a:graphicFrameLocks noGrp="1"/>
          </p:cNvGraphicFramePr>
          <p:nvPr>
            <p:ph idx="1"/>
            <p:extLst>
              <p:ext uri="{D42A27DB-BD31-4B8C-83A1-F6EECF244321}">
                <p14:modId xmlns:p14="http://schemas.microsoft.com/office/powerpoint/2010/main" val="352749927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6937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78E9-F21A-4E7B-B7C8-65889AB133E1}"/>
              </a:ext>
            </a:extLst>
          </p:cNvPr>
          <p:cNvSpPr>
            <a:spLocks noGrp="1"/>
          </p:cNvSpPr>
          <p:nvPr>
            <p:ph type="title"/>
          </p:nvPr>
        </p:nvSpPr>
        <p:spPr>
          <a:xfrm>
            <a:off x="1097280" y="286603"/>
            <a:ext cx="10058400" cy="1450757"/>
          </a:xfrm>
        </p:spPr>
        <p:txBody>
          <a:bodyPr>
            <a:normAutofit/>
          </a:bodyPr>
          <a:lstStyle/>
          <a:p>
            <a:r>
              <a:rPr lang="en-US" dirty="0">
                <a:cs typeface="Arial"/>
              </a:rPr>
              <a:t>Time for a Virginia Campaign</a:t>
            </a:r>
            <a:endParaRPr lang="en-US" dirty="0"/>
          </a:p>
        </p:txBody>
      </p:sp>
      <p:graphicFrame>
        <p:nvGraphicFramePr>
          <p:cNvPr id="6" name="Content Placeholder 2">
            <a:extLst>
              <a:ext uri="{FF2B5EF4-FFF2-40B4-BE49-F238E27FC236}">
                <a16:creationId xmlns:a16="http://schemas.microsoft.com/office/drawing/2014/main" id="{14D3A36B-943A-4408-8272-997675E941E3}"/>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1D099B1-7B01-4A1E-A663-01F318DA55F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363199" y="5821152"/>
            <a:ext cx="1828801" cy="491287"/>
          </a:xfrm>
          <a:prstGeom prst="rect">
            <a:avLst/>
          </a:prstGeom>
        </p:spPr>
      </p:pic>
    </p:spTree>
    <p:extLst>
      <p:ext uri="{BB962C8B-B14F-4D97-AF65-F5344CB8AC3E}">
        <p14:creationId xmlns:p14="http://schemas.microsoft.com/office/powerpoint/2010/main" val="2163223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BF3A0EC-F9B8-4078-9838-F082C42AE6CC}"/>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cs typeface="Arial"/>
              </a:rPr>
              <a:t>Campaign Next Steps</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AE6FAC3F-46F5-42D8-BA42-0384A178ECA5}"/>
              </a:ext>
            </a:extLst>
          </p:cNvPr>
          <p:cNvGraphicFramePr>
            <a:graphicFrameLocks noGrp="1"/>
          </p:cNvGraphicFramePr>
          <p:nvPr>
            <p:ph idx="1"/>
            <p:extLst>
              <p:ext uri="{D42A27DB-BD31-4B8C-83A1-F6EECF244321}">
                <p14:modId xmlns:p14="http://schemas.microsoft.com/office/powerpoint/2010/main" val="330652270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91FCAB96-1649-4129-B40D-32B5A5F4AE7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363199" y="5856322"/>
            <a:ext cx="1828801" cy="491287"/>
          </a:xfrm>
          <a:prstGeom prst="rect">
            <a:avLst/>
          </a:prstGeom>
        </p:spPr>
      </p:pic>
    </p:spTree>
    <p:extLst>
      <p:ext uri="{BB962C8B-B14F-4D97-AF65-F5344CB8AC3E}">
        <p14:creationId xmlns:p14="http://schemas.microsoft.com/office/powerpoint/2010/main" val="3340166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CE9D6F83-670C-4B8F-BF1A-0494BC541E01}"/>
              </a:ext>
            </a:extLst>
          </p:cNvPr>
          <p:cNvSpPr>
            <a:spLocks noGrp="1"/>
          </p:cNvSpPr>
          <p:nvPr>
            <p:ph type="title"/>
          </p:nvPr>
        </p:nvSpPr>
        <p:spPr>
          <a:xfrm>
            <a:off x="8177212" y="634946"/>
            <a:ext cx="3372529" cy="5055904"/>
          </a:xfrm>
        </p:spPr>
        <p:txBody>
          <a:bodyPr anchor="ctr">
            <a:normAutofit/>
          </a:bodyPr>
          <a:lstStyle/>
          <a:p>
            <a:pPr algn="ctr"/>
            <a:r>
              <a:rPr lang="en-US" dirty="0">
                <a:cs typeface="Arial"/>
              </a:rPr>
              <a:t>Supporting the Campaign</a:t>
            </a:r>
            <a:endParaRPr lang="en-US" dirty="0"/>
          </a:p>
        </p:txBody>
      </p:sp>
      <p:cxnSp>
        <p:nvCxnSpPr>
          <p:cNvPr id="12" name="Straight Connector 11">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194563F-A66F-4B71-9C8D-5610CF13D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403595A-19F1-44C4-8C24-6E498B5F7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EACFDBE-1390-4431-94B2-196612E279E6}"/>
              </a:ext>
            </a:extLst>
          </p:cNvPr>
          <p:cNvGraphicFramePr>
            <a:graphicFrameLocks noGrp="1"/>
          </p:cNvGraphicFramePr>
          <p:nvPr>
            <p:ph idx="1"/>
            <p:extLst>
              <p:ext uri="{D42A27DB-BD31-4B8C-83A1-F6EECF244321}">
                <p14:modId xmlns:p14="http://schemas.microsoft.com/office/powerpoint/2010/main" val="1088441737"/>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BEBD8E77-053A-4885-AD41-43CB58C4EAA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363199" y="5821152"/>
            <a:ext cx="1828801" cy="491287"/>
          </a:xfrm>
          <a:prstGeom prst="rect">
            <a:avLst/>
          </a:prstGeom>
        </p:spPr>
      </p:pic>
    </p:spTree>
    <p:extLst>
      <p:ext uri="{BB962C8B-B14F-4D97-AF65-F5344CB8AC3E}">
        <p14:creationId xmlns:p14="http://schemas.microsoft.com/office/powerpoint/2010/main" val="3822368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600">
                <a:solidFill>
                  <a:srgbClr val="FFFFFF"/>
                </a:solidFill>
              </a:rPr>
              <a:t>Brown v. Board of Education (1954)</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543161" y="605896"/>
            <a:ext cx="7156469" cy="5646208"/>
          </a:xfrm>
        </p:spPr>
        <p:txBody>
          <a:bodyPr anchor="ctr">
            <a:normAutofit/>
          </a:bodyPr>
          <a:lstStyle/>
          <a:p>
            <a:r>
              <a:rPr lang="en-US" sz="3200" dirty="0"/>
              <a:t>“In these days, it is </a:t>
            </a:r>
            <a:r>
              <a:rPr lang="en-US" sz="3200" b="1" i="1" dirty="0"/>
              <a:t>doubtful that any child may reasonably be expected to succeed </a:t>
            </a:r>
            <a:r>
              <a:rPr lang="en-US" sz="3200" dirty="0"/>
              <a:t>in life if he is denied the opportunity of an </a:t>
            </a:r>
            <a:r>
              <a:rPr lang="en-US" sz="3200" b="1" dirty="0"/>
              <a:t>education</a:t>
            </a:r>
            <a:r>
              <a:rPr lang="en-US" sz="3200" dirty="0"/>
              <a:t>.”</a:t>
            </a:r>
          </a:p>
        </p:txBody>
      </p:sp>
    </p:spTree>
    <p:extLst>
      <p:ext uri="{BB962C8B-B14F-4D97-AF65-F5344CB8AC3E}">
        <p14:creationId xmlns:p14="http://schemas.microsoft.com/office/powerpoint/2010/main" val="385159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B5AB-4A39-4384-8B7A-9F7B5E8C1996}"/>
              </a:ext>
            </a:extLst>
          </p:cNvPr>
          <p:cNvSpPr>
            <a:spLocks noGrp="1"/>
          </p:cNvSpPr>
          <p:nvPr>
            <p:ph type="title"/>
          </p:nvPr>
        </p:nvSpPr>
        <p:spPr/>
        <p:txBody>
          <a:bodyPr/>
          <a:lstStyle/>
          <a:p>
            <a:r>
              <a:rPr lang="en-US" dirty="0">
                <a:cs typeface="Arial"/>
              </a:rPr>
              <a:t>Questions?</a:t>
            </a:r>
            <a:endParaRPr lang="en-US" dirty="0"/>
          </a:p>
        </p:txBody>
      </p:sp>
      <p:sp>
        <p:nvSpPr>
          <p:cNvPr id="3" name="Content Placeholder 2">
            <a:extLst>
              <a:ext uri="{FF2B5EF4-FFF2-40B4-BE49-F238E27FC236}">
                <a16:creationId xmlns:a16="http://schemas.microsoft.com/office/drawing/2014/main" id="{0A6C3C22-C1C9-46E5-AEF9-8A00ACA83569}"/>
              </a:ext>
            </a:extLst>
          </p:cNvPr>
          <p:cNvSpPr>
            <a:spLocks noGrp="1"/>
          </p:cNvSpPr>
          <p:nvPr>
            <p:ph idx="1"/>
          </p:nvPr>
        </p:nvSpPr>
        <p:spPr/>
        <p:txBody>
          <a:bodyPr vert="horz" lIns="0" tIns="45720" rIns="0" bIns="45720" rtlCol="0" anchor="t">
            <a:normAutofit/>
          </a:bodyPr>
          <a:lstStyle/>
          <a:p>
            <a:pPr algn="ctr"/>
            <a:r>
              <a:rPr lang="en-US" sz="3600" b="1" dirty="0">
                <a:cs typeface="Arial"/>
              </a:rPr>
              <a:t>Rachael Deane</a:t>
            </a:r>
            <a:endParaRPr lang="en-US" sz="3600" b="1" dirty="0"/>
          </a:p>
          <a:p>
            <a:pPr algn="ctr"/>
            <a:r>
              <a:rPr lang="en-US" sz="3600" dirty="0">
                <a:cs typeface="Arial"/>
              </a:rPr>
              <a:t>Legal Director, </a:t>
            </a:r>
            <a:r>
              <a:rPr lang="en-US" sz="3600" dirty="0" err="1">
                <a:cs typeface="Arial"/>
              </a:rPr>
              <a:t>JustChildren</a:t>
            </a:r>
            <a:r>
              <a:rPr lang="en-US" sz="3600" dirty="0">
                <a:cs typeface="Arial"/>
              </a:rPr>
              <a:t> Program</a:t>
            </a:r>
          </a:p>
          <a:p>
            <a:pPr algn="ctr"/>
            <a:r>
              <a:rPr lang="en-US" sz="3600" dirty="0">
                <a:cs typeface="Arial"/>
              </a:rPr>
              <a:t>Legal Aid Justice Center</a:t>
            </a:r>
          </a:p>
          <a:p>
            <a:pPr algn="ctr"/>
            <a:r>
              <a:rPr lang="en-US" sz="3600" dirty="0">
                <a:cs typeface="Arial"/>
                <a:hlinkClick r:id="rId3"/>
              </a:rPr>
              <a:t>rachael@justice4all.org</a:t>
            </a:r>
            <a:endParaRPr lang="en-US" sz="3600" dirty="0">
              <a:cs typeface="Arial"/>
            </a:endParaRPr>
          </a:p>
          <a:p>
            <a:pPr algn="ctr"/>
            <a:r>
              <a:rPr lang="en-US" sz="3600" dirty="0">
                <a:cs typeface="Arial"/>
              </a:rPr>
              <a:t>804.873.0783 (mobile)</a:t>
            </a:r>
          </a:p>
        </p:txBody>
      </p:sp>
    </p:spTree>
    <p:extLst>
      <p:ext uri="{BB962C8B-B14F-4D97-AF65-F5344CB8AC3E}">
        <p14:creationId xmlns:p14="http://schemas.microsoft.com/office/powerpoint/2010/main" val="348626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3B70C2-69E7-4469-818B-DAFBC4E0E318}"/>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cs typeface="Arial"/>
              </a:rPr>
              <a:t>JustChildren Program</a:t>
            </a:r>
            <a:endParaRPr lang="en-US" sz="3600" dirty="0">
              <a:solidFill>
                <a:srgbClr val="FFFFFF"/>
              </a:solidFill>
            </a:endParaRPr>
          </a:p>
        </p:txBody>
      </p:sp>
      <p:sp>
        <p:nvSpPr>
          <p:cNvPr id="15"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9D9950B-1CCA-4AA3-BC04-D218AA07316E}"/>
              </a:ext>
            </a:extLst>
          </p:cNvPr>
          <p:cNvSpPr>
            <a:spLocks noGrp="1"/>
          </p:cNvSpPr>
          <p:nvPr>
            <p:ph idx="1"/>
          </p:nvPr>
        </p:nvSpPr>
        <p:spPr>
          <a:xfrm>
            <a:off x="4742016" y="605896"/>
            <a:ext cx="6775907" cy="5646208"/>
          </a:xfrm>
        </p:spPr>
        <p:txBody>
          <a:bodyPr vert="horz" lIns="0" tIns="45720" rIns="0" bIns="45720" rtlCol="0" anchor="ctr">
            <a:normAutofit/>
          </a:bodyPr>
          <a:lstStyle/>
          <a:p>
            <a:pPr marL="0" indent="0">
              <a:buNone/>
            </a:pPr>
            <a:r>
              <a:rPr lang="en-US" sz="3200" dirty="0">
                <a:cs typeface="Arial" panose="020B0604020202020204"/>
              </a:rPr>
              <a:t>"Virginia will achieve equity when a student's zip code or poverty level doesn't predict achievement." </a:t>
            </a:r>
            <a:br>
              <a:rPr lang="en-US" sz="2800" dirty="0">
                <a:cs typeface="Arial" panose="020B0604020202020204"/>
              </a:rPr>
            </a:br>
            <a:r>
              <a:rPr lang="en-US" sz="2400" dirty="0">
                <a:cs typeface="Arial" panose="020B0604020202020204"/>
              </a:rPr>
              <a:t>- Virginia Board of Education, </a:t>
            </a:r>
            <a:r>
              <a:rPr lang="en-US" sz="2400" i="1" dirty="0">
                <a:cs typeface="Arial"/>
              </a:rPr>
              <a:t>Annual Report on the Conditions and Needs of Public Schools in Virginia</a:t>
            </a:r>
            <a:r>
              <a:rPr lang="en-US" sz="2400" dirty="0">
                <a:cs typeface="Arial"/>
              </a:rPr>
              <a:t>, 2018</a:t>
            </a:r>
            <a:endParaRPr lang="en-US" sz="2800" dirty="0">
              <a:cs typeface="Arial"/>
            </a:endParaRPr>
          </a:p>
        </p:txBody>
      </p:sp>
      <p:pic>
        <p:nvPicPr>
          <p:cNvPr id="7" name="Picture 6">
            <a:extLst>
              <a:ext uri="{FF2B5EF4-FFF2-40B4-BE49-F238E27FC236}">
                <a16:creationId xmlns:a16="http://schemas.microsoft.com/office/drawing/2014/main" id="{11C8158A-707D-40DF-94CF-36BA52FB292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63199" y="5821152"/>
            <a:ext cx="1828801" cy="491287"/>
          </a:xfrm>
          <a:prstGeom prst="rect">
            <a:avLst/>
          </a:prstGeom>
        </p:spPr>
      </p:pic>
    </p:spTree>
    <p:extLst>
      <p:ext uri="{BB962C8B-B14F-4D97-AF65-F5344CB8AC3E}">
        <p14:creationId xmlns:p14="http://schemas.microsoft.com/office/powerpoint/2010/main" val="296810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5F1B-5071-4FC7-9395-AC6883CCAD21}"/>
              </a:ext>
            </a:extLst>
          </p:cNvPr>
          <p:cNvSpPr>
            <a:spLocks noGrp="1"/>
          </p:cNvSpPr>
          <p:nvPr>
            <p:ph type="title"/>
          </p:nvPr>
        </p:nvSpPr>
        <p:spPr>
          <a:xfrm>
            <a:off x="1097280" y="286603"/>
            <a:ext cx="10058400" cy="1450757"/>
          </a:xfrm>
        </p:spPr>
        <p:txBody>
          <a:bodyPr>
            <a:normAutofit/>
          </a:bodyPr>
          <a:lstStyle/>
          <a:p>
            <a:r>
              <a:rPr lang="en-US"/>
              <a:t>What’s the Big Deal About Funding?</a:t>
            </a:r>
          </a:p>
        </p:txBody>
      </p:sp>
      <p:pic>
        <p:nvPicPr>
          <p:cNvPr id="4" name="Picture 3">
            <a:extLst>
              <a:ext uri="{FF2B5EF4-FFF2-40B4-BE49-F238E27FC236}">
                <a16:creationId xmlns:a16="http://schemas.microsoft.com/office/drawing/2014/main" id="{5445A766-663D-4E22-97E1-4807390D468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63199" y="5838731"/>
            <a:ext cx="1828801" cy="491287"/>
          </a:xfrm>
          <a:prstGeom prst="rect">
            <a:avLst/>
          </a:prstGeom>
        </p:spPr>
      </p:pic>
      <p:graphicFrame>
        <p:nvGraphicFramePr>
          <p:cNvPr id="9" name="Content Placeholder 4">
            <a:extLst>
              <a:ext uri="{FF2B5EF4-FFF2-40B4-BE49-F238E27FC236}">
                <a16:creationId xmlns:a16="http://schemas.microsoft.com/office/drawing/2014/main" id="{7EE11411-105C-47A8-B685-B85F0CEB09B5}"/>
              </a:ext>
            </a:extLst>
          </p:cNvPr>
          <p:cNvGraphicFramePr>
            <a:graphicFrameLocks noGrp="1"/>
          </p:cNvGraphicFramePr>
          <p:nvPr>
            <p:ph idx="1"/>
            <p:extLst>
              <p:ext uri="{D42A27DB-BD31-4B8C-83A1-F6EECF244321}">
                <p14:modId xmlns:p14="http://schemas.microsoft.com/office/powerpoint/2010/main" val="1240313178"/>
              </p:ext>
            </p:extLst>
          </p:nvPr>
        </p:nvGraphicFramePr>
        <p:xfrm>
          <a:off x="580371" y="1382005"/>
          <a:ext cx="11092218" cy="44567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BE84E36B-0851-4374-B04D-FD9350EADC21}"/>
              </a:ext>
            </a:extLst>
          </p:cNvPr>
          <p:cNvSpPr txBox="1"/>
          <p:nvPr/>
        </p:nvSpPr>
        <p:spPr>
          <a:xfrm>
            <a:off x="369979" y="5803118"/>
            <a:ext cx="6013235" cy="369332"/>
          </a:xfrm>
          <a:prstGeom prst="rect">
            <a:avLst/>
          </a:prstGeom>
          <a:noFill/>
        </p:spPr>
        <p:txBody>
          <a:bodyPr wrap="square" rtlCol="0">
            <a:spAutoFit/>
          </a:bodyPr>
          <a:lstStyle/>
          <a:p>
            <a:r>
              <a:rPr lang="en-US" dirty="0"/>
              <a:t>Bruce Baker, </a:t>
            </a:r>
            <a:r>
              <a:rPr lang="en-US" i="1" dirty="0"/>
              <a:t>Does Money Matter in Education? 2nd Ed.</a:t>
            </a:r>
            <a:endParaRPr lang="en-US" dirty="0"/>
          </a:p>
        </p:txBody>
      </p:sp>
    </p:spTree>
    <p:extLst>
      <p:ext uri="{BB962C8B-B14F-4D97-AF65-F5344CB8AC3E}">
        <p14:creationId xmlns:p14="http://schemas.microsoft.com/office/powerpoint/2010/main" val="175380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 name="Rectangle 146">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4" name="Title 1"/>
          <p:cNvSpPr>
            <a:spLocks noGrp="1"/>
          </p:cNvSpPr>
          <p:nvPr>
            <p:ph type="title"/>
          </p:nvPr>
        </p:nvSpPr>
        <p:spPr>
          <a:xfrm>
            <a:off x="492370" y="516835"/>
            <a:ext cx="3084844" cy="5772840"/>
          </a:xfrm>
        </p:spPr>
        <p:txBody>
          <a:bodyPr anchor="ctr">
            <a:normAutofit/>
          </a:bodyPr>
          <a:lstStyle/>
          <a:p>
            <a:r>
              <a:rPr lang="en-US" sz="3600">
                <a:solidFill>
                  <a:srgbClr val="FFFFFF"/>
                </a:solidFill>
              </a:rPr>
              <a:t>What Is Fair School Funding?</a:t>
            </a:r>
          </a:p>
        </p:txBody>
      </p:sp>
      <p:sp>
        <p:nvSpPr>
          <p:cNvPr id="151" name="Rectangle 150">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206" name="Content Placeholder 2">
            <a:extLst>
              <a:ext uri="{FF2B5EF4-FFF2-40B4-BE49-F238E27FC236}">
                <a16:creationId xmlns:a16="http://schemas.microsoft.com/office/drawing/2014/main" id="{87BEF5D1-579D-47AA-B2B3-8900D13D45AB}"/>
              </a:ext>
            </a:extLst>
          </p:cNvPr>
          <p:cNvGraphicFramePr>
            <a:graphicFrameLocks noGrp="1"/>
          </p:cNvGraphicFramePr>
          <p:nvPr>
            <p:ph idx="1"/>
            <p:extLst>
              <p:ext uri="{D42A27DB-BD31-4B8C-83A1-F6EECF244321}">
                <p14:modId xmlns:p14="http://schemas.microsoft.com/office/powerpoint/2010/main" val="329687777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a:extLst>
              <a:ext uri="{FF2B5EF4-FFF2-40B4-BE49-F238E27FC236}">
                <a16:creationId xmlns:a16="http://schemas.microsoft.com/office/drawing/2014/main" id="{49D91A47-1A7D-4CE1-A756-6F9A211FDB7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363199" y="6348690"/>
            <a:ext cx="1828801" cy="491287"/>
          </a:xfrm>
          <a:prstGeom prst="rect">
            <a:avLst/>
          </a:prstGeom>
        </p:spPr>
      </p:pic>
    </p:spTree>
    <p:extLst>
      <p:ext uri="{BB962C8B-B14F-4D97-AF65-F5344CB8AC3E}">
        <p14:creationId xmlns:p14="http://schemas.microsoft.com/office/powerpoint/2010/main" val="350190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3600">
                <a:solidFill>
                  <a:srgbClr val="FFFFFF"/>
                </a:solidFill>
              </a:rPr>
              <a:t>Fair School Funding</a:t>
            </a:r>
          </a:p>
        </p:txBody>
      </p:sp>
      <p:sp>
        <p:nvSpPr>
          <p:cNvPr id="23" name="Rectangle 2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E01BAEB9-9B04-4547-85EE-0E6220623F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63199" y="6366276"/>
            <a:ext cx="1828801" cy="491287"/>
          </a:xfrm>
          <a:prstGeom prst="rect">
            <a:avLst/>
          </a:prstGeom>
        </p:spPr>
      </p:pic>
      <p:graphicFrame>
        <p:nvGraphicFramePr>
          <p:cNvPr id="5" name="Content Placeholder 2">
            <a:extLst>
              <a:ext uri="{FF2B5EF4-FFF2-40B4-BE49-F238E27FC236}">
                <a16:creationId xmlns:a16="http://schemas.microsoft.com/office/drawing/2014/main" id="{722BE3E6-B2B4-470F-BF67-79266A194AC4}"/>
              </a:ext>
            </a:extLst>
          </p:cNvPr>
          <p:cNvGraphicFramePr>
            <a:graphicFrameLocks noGrp="1"/>
          </p:cNvGraphicFramePr>
          <p:nvPr>
            <p:ph sz="quarter" idx="1"/>
            <p:extLst>
              <p:ext uri="{D42A27DB-BD31-4B8C-83A1-F6EECF244321}">
                <p14:modId xmlns:p14="http://schemas.microsoft.com/office/powerpoint/2010/main" val="82772710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C6643D4A-89F4-4CCE-B9D6-E768F15A16DB}"/>
              </a:ext>
            </a:extLst>
          </p:cNvPr>
          <p:cNvSpPr txBox="1"/>
          <p:nvPr/>
        </p:nvSpPr>
        <p:spPr>
          <a:xfrm>
            <a:off x="4237892" y="6348043"/>
            <a:ext cx="5756500" cy="369332"/>
          </a:xfrm>
          <a:prstGeom prst="rect">
            <a:avLst/>
          </a:prstGeom>
          <a:noFill/>
        </p:spPr>
        <p:txBody>
          <a:bodyPr wrap="square" rtlCol="0">
            <a:spAutoFit/>
          </a:bodyPr>
          <a:lstStyle/>
          <a:p>
            <a:r>
              <a:rPr lang="en-US" dirty="0"/>
              <a:t>Education Law Center, </a:t>
            </a:r>
            <a:r>
              <a:rPr lang="en-US" i="1" dirty="0"/>
              <a:t>Is School Funding Fair?, 7</a:t>
            </a:r>
            <a:r>
              <a:rPr lang="en-US" i="1" baseline="30000" dirty="0"/>
              <a:t>th</a:t>
            </a:r>
            <a:r>
              <a:rPr lang="en-US" i="1" dirty="0"/>
              <a:t> 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6FF6F47-32B7-4545-AE7E-DC470500614B}"/>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Virginia Schools Are Underfunded </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71957BF5-1F0C-4A25-9754-43D1AF3C7FB7}"/>
              </a:ext>
            </a:extLst>
          </p:cNvPr>
          <p:cNvGraphicFramePr>
            <a:graphicFrameLocks noGrp="1"/>
          </p:cNvGraphicFramePr>
          <p:nvPr>
            <p:ph idx="1"/>
            <p:extLst>
              <p:ext uri="{D42A27DB-BD31-4B8C-83A1-F6EECF244321}">
                <p14:modId xmlns:p14="http://schemas.microsoft.com/office/powerpoint/2010/main" val="124713449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E0E8FF18-AF54-4766-A466-6900EA21E3C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363199" y="6366271"/>
            <a:ext cx="1828801" cy="491287"/>
          </a:xfrm>
          <a:prstGeom prst="rect">
            <a:avLst/>
          </a:prstGeom>
        </p:spPr>
      </p:pic>
    </p:spTree>
    <p:extLst>
      <p:ext uri="{BB962C8B-B14F-4D97-AF65-F5344CB8AC3E}">
        <p14:creationId xmlns:p14="http://schemas.microsoft.com/office/powerpoint/2010/main" val="402088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842C-4DC5-426D-B05A-4624B6698BA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5CAEA3B-AF0E-421F-8201-3B971FD63DCD}"/>
              </a:ext>
            </a:extLst>
          </p:cNvPr>
          <p:cNvPicPr>
            <a:picLocks noGrp="1" noChangeAspect="1" noChangeArrowheads="1"/>
          </p:cNvPicPr>
          <p:nvPr>
            <p:ph idx="1"/>
          </p:nvPr>
        </p:nvPicPr>
        <p:blipFill>
          <a:blip r:embed="rId3" cstate="print"/>
          <a:srcRect/>
          <a:stretch>
            <a:fillRect/>
          </a:stretch>
        </p:blipFill>
        <p:spPr bwMode="auto">
          <a:xfrm>
            <a:off x="0" y="-150876"/>
            <a:ext cx="12192000" cy="7526695"/>
          </a:xfrm>
          <a:prstGeom prst="rect">
            <a:avLst/>
          </a:prstGeom>
          <a:noFill/>
          <a:ln w="9525">
            <a:noFill/>
            <a:miter lim="800000"/>
            <a:headEnd/>
            <a:tailEnd/>
          </a:ln>
        </p:spPr>
      </p:pic>
      <p:sp>
        <p:nvSpPr>
          <p:cNvPr id="5" name="TextBox 4">
            <a:extLst>
              <a:ext uri="{FF2B5EF4-FFF2-40B4-BE49-F238E27FC236}">
                <a16:creationId xmlns:a16="http://schemas.microsoft.com/office/drawing/2014/main" id="{74B87011-C466-40A0-B1E1-50FB621856EB}"/>
              </a:ext>
            </a:extLst>
          </p:cNvPr>
          <p:cNvSpPr txBox="1"/>
          <p:nvPr/>
        </p:nvSpPr>
        <p:spPr>
          <a:xfrm>
            <a:off x="1097280" y="286602"/>
            <a:ext cx="3210951" cy="369332"/>
          </a:xfrm>
          <a:prstGeom prst="rect">
            <a:avLst/>
          </a:prstGeom>
          <a:noFill/>
        </p:spPr>
        <p:txBody>
          <a:bodyPr wrap="square" rtlCol="0">
            <a:spAutoFit/>
          </a:bodyPr>
          <a:lstStyle/>
          <a:p>
            <a:pPr algn="ctr"/>
            <a:r>
              <a:rPr lang="en-US" b="1" dirty="0"/>
              <a:t>Funding level, 20% poverty</a:t>
            </a:r>
          </a:p>
        </p:txBody>
      </p:sp>
      <p:sp>
        <p:nvSpPr>
          <p:cNvPr id="6" name="TextBox 5">
            <a:extLst>
              <a:ext uri="{FF2B5EF4-FFF2-40B4-BE49-F238E27FC236}">
                <a16:creationId xmlns:a16="http://schemas.microsoft.com/office/drawing/2014/main" id="{500E9566-DEFF-4CF2-A632-55707A178F7C}"/>
              </a:ext>
            </a:extLst>
          </p:cNvPr>
          <p:cNvSpPr txBox="1"/>
          <p:nvPr/>
        </p:nvSpPr>
        <p:spPr>
          <a:xfrm>
            <a:off x="1114865" y="37343"/>
            <a:ext cx="5756500" cy="369332"/>
          </a:xfrm>
          <a:prstGeom prst="rect">
            <a:avLst/>
          </a:prstGeom>
          <a:noFill/>
        </p:spPr>
        <p:txBody>
          <a:bodyPr wrap="square" rtlCol="0">
            <a:spAutoFit/>
          </a:bodyPr>
          <a:lstStyle/>
          <a:p>
            <a:r>
              <a:rPr lang="en-US" dirty="0"/>
              <a:t>Education Law Center, </a:t>
            </a:r>
            <a:r>
              <a:rPr lang="en-US" i="1" dirty="0"/>
              <a:t>Is School Funding Fair?, 7</a:t>
            </a:r>
            <a:r>
              <a:rPr lang="en-US" i="1" baseline="30000" dirty="0"/>
              <a:t>th</a:t>
            </a:r>
            <a:r>
              <a:rPr lang="en-US" i="1" dirty="0"/>
              <a:t> Ed.</a:t>
            </a:r>
            <a:endParaRPr lang="en-US" dirty="0"/>
          </a:p>
        </p:txBody>
      </p:sp>
    </p:spTree>
    <p:extLst>
      <p:ext uri="{BB962C8B-B14F-4D97-AF65-F5344CB8AC3E}">
        <p14:creationId xmlns:p14="http://schemas.microsoft.com/office/powerpoint/2010/main" val="179659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287338"/>
            <a:ext cx="10058400" cy="1449387"/>
          </a:xfrm>
        </p:spPr>
        <p:txBody>
          <a:bodyPr>
            <a:normAutofit/>
          </a:bodyPr>
          <a:lstStyle/>
          <a:p>
            <a:r>
              <a:rPr lang="en-US" dirty="0"/>
              <a:t>Funding Distribution</a:t>
            </a:r>
          </a:p>
        </p:txBody>
      </p:sp>
      <p:pic>
        <p:nvPicPr>
          <p:cNvPr id="1029" name="Picture 5"/>
          <p:cNvPicPr>
            <a:picLocks noGrp="1" noChangeAspect="1" noChangeArrowheads="1"/>
          </p:cNvPicPr>
          <p:nvPr>
            <p:ph sz="quarter" idx="4294967295"/>
          </p:nvPr>
        </p:nvPicPr>
        <p:blipFill>
          <a:blip r:embed="rId3" cstate="print"/>
          <a:srcRect/>
          <a:stretch>
            <a:fillRect/>
          </a:stretch>
        </p:blipFill>
        <p:spPr bwMode="auto">
          <a:xfrm>
            <a:off x="827243" y="70340"/>
            <a:ext cx="10537514" cy="6175210"/>
          </a:xfrm>
          <a:prstGeom prst="rect">
            <a:avLst/>
          </a:prstGeom>
          <a:noFill/>
          <a:ln w="9525">
            <a:noFill/>
            <a:miter lim="800000"/>
            <a:headEnd/>
            <a:tailEnd/>
          </a:ln>
        </p:spPr>
      </p:pic>
      <p:sp>
        <p:nvSpPr>
          <p:cNvPr id="5" name="TextBox 4">
            <a:extLst>
              <a:ext uri="{FF2B5EF4-FFF2-40B4-BE49-F238E27FC236}">
                <a16:creationId xmlns:a16="http://schemas.microsoft.com/office/drawing/2014/main" id="{25A97767-2111-4DB4-9603-FB84BB86BC18}"/>
              </a:ext>
            </a:extLst>
          </p:cNvPr>
          <p:cNvSpPr txBox="1"/>
          <p:nvPr/>
        </p:nvSpPr>
        <p:spPr>
          <a:xfrm>
            <a:off x="193431" y="6403756"/>
            <a:ext cx="5756500" cy="369332"/>
          </a:xfrm>
          <a:prstGeom prst="rect">
            <a:avLst/>
          </a:prstGeom>
          <a:noFill/>
        </p:spPr>
        <p:txBody>
          <a:bodyPr wrap="square" rtlCol="0">
            <a:spAutoFit/>
          </a:bodyPr>
          <a:lstStyle/>
          <a:p>
            <a:r>
              <a:rPr lang="en-US" dirty="0"/>
              <a:t>Education Law Center, </a:t>
            </a:r>
            <a:r>
              <a:rPr lang="en-US" i="1" dirty="0"/>
              <a:t>Is School Funding Fair?, 7</a:t>
            </a:r>
            <a:r>
              <a:rPr lang="en-US" i="1" baseline="30000" dirty="0"/>
              <a:t>th</a:t>
            </a:r>
            <a:r>
              <a:rPr lang="en-US" i="1" dirty="0"/>
              <a:t> Ed.</a:t>
            </a:r>
            <a:endParaRPr lang="en-US" dirty="0"/>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F33FC3AEB2F14BA7BBF56DD91EC57A" ma:contentTypeVersion="7" ma:contentTypeDescription="Create a new document." ma:contentTypeScope="" ma:versionID="81e365cfac52b4f25ffb25e39452ec0a">
  <xsd:schema xmlns:xsd="http://www.w3.org/2001/XMLSchema" xmlns:xs="http://www.w3.org/2001/XMLSchema" xmlns:p="http://schemas.microsoft.com/office/2006/metadata/properties" xmlns:ns3="906ce50f-388a-427d-843b-a5c9d237a678" xmlns:ns4="e370de20-3eba-4b12-9a2d-e30bb4c3ac79" targetNamespace="http://schemas.microsoft.com/office/2006/metadata/properties" ma:root="true" ma:fieldsID="235c137fab4a3415744676c03a79c716" ns3:_="" ns4:_="">
    <xsd:import namespace="906ce50f-388a-427d-843b-a5c9d237a678"/>
    <xsd:import namespace="e370de20-3eba-4b12-9a2d-e30bb4c3ac7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ce50f-388a-427d-843b-a5c9d237a67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70de20-3eba-4b12-9a2d-e30bb4c3ac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60251F-5A6E-44B0-A1AB-EDF603379C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6ce50f-388a-427d-843b-a5c9d237a678"/>
    <ds:schemaRef ds:uri="e370de20-3eba-4b12-9a2d-e30bb4c3a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D743F8-1D43-4BA3-B92C-B553A15443AB}">
  <ds:schemaRefs>
    <ds:schemaRef ds:uri="http://schemas.microsoft.com/sharepoint/v3/contenttype/forms"/>
  </ds:schemaRefs>
</ds:datastoreItem>
</file>

<file path=customXml/itemProps3.xml><?xml version="1.0" encoding="utf-8"?>
<ds:datastoreItem xmlns:ds="http://schemas.openxmlformats.org/officeDocument/2006/customXml" ds:itemID="{E700E3FE-76C6-48AE-8D27-DA88E8BEA72D}">
  <ds:schemaRefs>
    <ds:schemaRef ds:uri="http://schemas.microsoft.com/office/2006/metadata/properties"/>
    <ds:schemaRef ds:uri="http://purl.org/dc/elements/1.1/"/>
    <ds:schemaRef ds:uri="e370de20-3eba-4b12-9a2d-e30bb4c3ac79"/>
    <ds:schemaRef ds:uri="http://schemas.openxmlformats.org/package/2006/metadata/core-properties"/>
    <ds:schemaRef ds:uri="http://schemas.microsoft.com/office/2006/documentManagement/types"/>
    <ds:schemaRef ds:uri="http://www.w3.org/XML/1998/namespace"/>
    <ds:schemaRef ds:uri="http://purl.org/dc/dcmitype/"/>
    <ds:schemaRef ds:uri="906ce50f-388a-427d-843b-a5c9d237a678"/>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25</TotalTime>
  <Words>2314</Words>
  <Application>Microsoft Office PowerPoint</Application>
  <PresentationFormat>Widescreen</PresentationFormat>
  <Paragraphs>195</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Georgia</vt:lpstr>
      <vt:lpstr>Retrospect</vt:lpstr>
      <vt:lpstr> Strategies to Increase State Funding for  Public Education  in Virginia  VASS Fall Conference October 22, 2019 </vt:lpstr>
      <vt:lpstr>About Legal Aid Justice Center</vt:lpstr>
      <vt:lpstr>JustChildren Program</vt:lpstr>
      <vt:lpstr>What’s the Big Deal About Funding?</vt:lpstr>
      <vt:lpstr>What Is Fair School Funding?</vt:lpstr>
      <vt:lpstr>Fair School Funding</vt:lpstr>
      <vt:lpstr>Virginia Schools Are Underfunded </vt:lpstr>
      <vt:lpstr>PowerPoint Presentation</vt:lpstr>
      <vt:lpstr>Funding Distribution</vt:lpstr>
      <vt:lpstr>PowerPoint Presentation</vt:lpstr>
      <vt:lpstr>PowerPoint Presentation</vt:lpstr>
      <vt:lpstr>PowerPoint Presentation</vt:lpstr>
      <vt:lpstr>Across the Nation: Campaigns to Increase K-12 School Funding</vt:lpstr>
      <vt:lpstr>Across the Nation: Campaigns to Increase K-12 Funding</vt:lpstr>
      <vt:lpstr>State Funding in Our Own Backyard</vt:lpstr>
      <vt:lpstr>Resolution Prescribing Standards of Quality</vt:lpstr>
      <vt:lpstr>Article VIII, Section 1</vt:lpstr>
      <vt:lpstr>Article VIII, Section 2</vt:lpstr>
      <vt:lpstr>Scott v. Commonwealth (1994)</vt:lpstr>
      <vt:lpstr>Time for a Virginia Campaign</vt:lpstr>
      <vt:lpstr>Campaign Next Steps</vt:lpstr>
      <vt:lpstr>Supporting the Campaign</vt:lpstr>
      <vt:lpstr>Brown v. Board of Education (1954)</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Strategies to Increase State Funding for  Public Education  in Virginia  VASS Fall Conference October 22, 2019 </dc:title>
  <dc:creator>Rachael Deane</dc:creator>
  <cp:lastModifiedBy>Rachael Deane</cp:lastModifiedBy>
  <cp:revision>1</cp:revision>
  <cp:lastPrinted>2019-10-22T09:09:10Z</cp:lastPrinted>
  <dcterms:created xsi:type="dcterms:W3CDTF">2019-10-22T08:46:55Z</dcterms:created>
  <dcterms:modified xsi:type="dcterms:W3CDTF">2019-10-22T09:12:02Z</dcterms:modified>
</cp:coreProperties>
</file>