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300" r:id="rId2"/>
    <p:sldId id="562" r:id="rId3"/>
    <p:sldId id="563" r:id="rId4"/>
    <p:sldId id="565" r:id="rId5"/>
    <p:sldId id="564" r:id="rId6"/>
    <p:sldId id="566" r:id="rId7"/>
    <p:sldId id="569" r:id="rId8"/>
    <p:sldId id="567" r:id="rId9"/>
    <p:sldId id="568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lnSpc>
        <a:spcPct val="50000"/>
      </a:lnSpc>
      <a:spcBef>
        <a:spcPct val="0"/>
      </a:spcBef>
      <a:spcAft>
        <a:spcPct val="40000"/>
      </a:spcAft>
      <a:buFont typeface="Monotype Sorts" pitchFamily="2" charset="2"/>
      <a:defRPr kumimoji="1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lnSpc>
        <a:spcPct val="50000"/>
      </a:lnSpc>
      <a:spcBef>
        <a:spcPct val="0"/>
      </a:spcBef>
      <a:spcAft>
        <a:spcPct val="40000"/>
      </a:spcAft>
      <a:buFont typeface="Monotype Sorts" pitchFamily="2" charset="2"/>
      <a:defRPr kumimoji="1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lnSpc>
        <a:spcPct val="50000"/>
      </a:lnSpc>
      <a:spcBef>
        <a:spcPct val="0"/>
      </a:spcBef>
      <a:spcAft>
        <a:spcPct val="40000"/>
      </a:spcAft>
      <a:buFont typeface="Monotype Sorts" pitchFamily="2" charset="2"/>
      <a:defRPr kumimoji="1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lnSpc>
        <a:spcPct val="50000"/>
      </a:lnSpc>
      <a:spcBef>
        <a:spcPct val="0"/>
      </a:spcBef>
      <a:spcAft>
        <a:spcPct val="40000"/>
      </a:spcAft>
      <a:buFont typeface="Monotype Sorts" pitchFamily="2" charset="2"/>
      <a:defRPr kumimoji="1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lnSpc>
        <a:spcPct val="50000"/>
      </a:lnSpc>
      <a:spcBef>
        <a:spcPct val="0"/>
      </a:spcBef>
      <a:spcAft>
        <a:spcPct val="40000"/>
      </a:spcAft>
      <a:buFont typeface="Monotype Sorts" pitchFamily="2" charset="2"/>
      <a:defRPr kumimoji="1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80808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8" autoAdjust="0"/>
    <p:restoredTop sz="94660"/>
  </p:normalViewPr>
  <p:slideViewPr>
    <p:cSldViewPr>
      <p:cViewPr varScale="1">
        <p:scale>
          <a:sx n="85" d="100"/>
          <a:sy n="85" d="100"/>
        </p:scale>
        <p:origin x="15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8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Aft>
                <a:spcPct val="0"/>
              </a:spcAft>
              <a:buFontTx/>
              <a:buNone/>
              <a:defRPr kumimoji="0"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McGuireWoods LLP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Aft>
                <a:spcPct val="0"/>
              </a:spcAft>
              <a:buFontTx/>
              <a:buNone/>
              <a:defRPr kumimoji="0"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02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Aft>
                <a:spcPct val="0"/>
              </a:spcAft>
              <a:buFontTx/>
              <a:buNone/>
              <a:defRPr kumimoji="0"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Preventing Harassment in the Workplace</a:t>
            </a:r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831263"/>
            <a:ext cx="297021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Aft>
                <a:spcPct val="0"/>
              </a:spcAft>
              <a:buFontTx/>
              <a:buNone/>
              <a:defRPr kumimoji="0"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F11F2A2-9236-4757-9E4E-DCD2387D2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0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Aft>
                <a:spcPct val="0"/>
              </a:spcAft>
              <a:buFontTx/>
              <a:buNone/>
              <a:defRPr kumimoji="0"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Aft>
                <a:spcPct val="0"/>
              </a:spcAft>
              <a:buFontTx/>
              <a:buNone/>
              <a:defRPr kumimoji="0"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08A3748-DB4A-4277-B296-BA587567CA2E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02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Aft>
                <a:spcPct val="0"/>
              </a:spcAft>
              <a:buFontTx/>
              <a:buNone/>
              <a:defRPr kumimoji="0"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831263"/>
            <a:ext cx="297021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Aft>
                <a:spcPct val="0"/>
              </a:spcAft>
              <a:buFontTx/>
              <a:buNone/>
              <a:defRPr kumimoji="0"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2BEDAE5-E899-4EF8-ACA5-ECFEAC55C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4699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30275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40000"/>
              </a:spcAft>
              <a:buFont typeface="Monotype Sorts" pitchFamily="2" charset="2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30275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40000"/>
              </a:spcAft>
              <a:buFont typeface="Monotype Sorts" pitchFamily="2" charset="2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30275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40000"/>
              </a:spcAft>
              <a:buFont typeface="Monotype Sorts" pitchFamily="2" charset="2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30275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40000"/>
              </a:spcAft>
              <a:buFont typeface="Monotype Sorts" pitchFamily="2" charset="2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2E122CCD-1354-4121-9FD0-97E47012F983}" type="datetime1">
              <a:rPr kumimoji="0" lang="en-US" b="0">
                <a:latin typeface="Times New Roman" pitchFamily="18" charset="0"/>
              </a:rPr>
              <a:pPr/>
              <a:t>10/22/2019</a:t>
            </a:fld>
            <a:endParaRPr kumimoji="0" lang="en-US" b="0">
              <a:latin typeface="Times New Roman" pitchFamily="18" charset="0"/>
            </a:endParaRPr>
          </a:p>
        </p:txBody>
      </p:sp>
      <p:sp>
        <p:nvSpPr>
          <p:cNvPr id="3686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30275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930275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40000"/>
              </a:spcAft>
              <a:buFont typeface="Monotype Sorts" pitchFamily="2" charset="2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930275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40000"/>
              </a:spcAft>
              <a:buFont typeface="Monotype Sorts" pitchFamily="2" charset="2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930275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40000"/>
              </a:spcAft>
              <a:buFont typeface="Monotype Sorts" pitchFamily="2" charset="2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930275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40000"/>
              </a:spcAft>
              <a:buFont typeface="Monotype Sorts" pitchFamily="2" charset="2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B567B92E-A04F-4806-953B-25F98D8BEE84}" type="slidenum">
              <a:rPr kumimoji="0" lang="en-US" b="0">
                <a:latin typeface="Times New Roman" pitchFamily="18" charset="0"/>
              </a:rPr>
              <a:pPr/>
              <a:t>1</a:t>
            </a:fld>
            <a:endParaRPr kumimoji="0" lang="en-US" b="0">
              <a:latin typeface="Times New Roman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6529388"/>
            <a:ext cx="9144000" cy="32385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5" name="Rectangle 1029"/>
          <p:cNvSpPr>
            <a:spLocks noChangeArrowheads="1"/>
          </p:cNvSpPr>
          <p:nvPr/>
        </p:nvSpPr>
        <p:spPr bwMode="auto">
          <a:xfrm>
            <a:off x="0" y="6529388"/>
            <a:ext cx="1522413" cy="323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FB81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6" name="Rectangle 1035"/>
          <p:cNvSpPr>
            <a:spLocks noChangeArrowheads="1"/>
          </p:cNvSpPr>
          <p:nvPr/>
        </p:nvSpPr>
        <p:spPr bwMode="auto">
          <a:xfrm>
            <a:off x="0" y="0"/>
            <a:ext cx="9144000" cy="6553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pic>
        <p:nvPicPr>
          <p:cNvPr id="7" name="Picture 1034" descr="lawy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8013"/>
            <a:ext cx="1163638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1030"/>
          <p:cNvSpPr>
            <a:spLocks noChangeArrowheads="1"/>
          </p:cNvSpPr>
          <p:nvPr/>
        </p:nvSpPr>
        <p:spPr bwMode="auto">
          <a:xfrm>
            <a:off x="1411288" y="6415088"/>
            <a:ext cx="220662" cy="18891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9" name="Line 1031"/>
          <p:cNvSpPr>
            <a:spLocks noChangeShapeType="1"/>
          </p:cNvSpPr>
          <p:nvPr/>
        </p:nvSpPr>
        <p:spPr bwMode="auto">
          <a:xfrm>
            <a:off x="1539875" y="608013"/>
            <a:ext cx="0" cy="54768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pic>
        <p:nvPicPr>
          <p:cNvPr id="10" name="Picture 1032" descr="MWlogo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"/>
          <a:stretch>
            <a:fillRect/>
          </a:stretch>
        </p:blipFill>
        <p:spPr bwMode="auto">
          <a:xfrm>
            <a:off x="1600200" y="614363"/>
            <a:ext cx="3830638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3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170113" y="1833563"/>
            <a:ext cx="5918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3545" name="Rectangle 10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87575" y="3330575"/>
            <a:ext cx="5546725" cy="519113"/>
          </a:xfrm>
        </p:spPr>
        <p:txBody>
          <a:bodyPr lIns="92075" tIns="46038" rIns="92075" bIns="46038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31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47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304800"/>
            <a:ext cx="2076450" cy="5767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04800"/>
            <a:ext cx="6076950" cy="5767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722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089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07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3376613" cy="4471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1613" y="1600200"/>
            <a:ext cx="3376612" cy="4471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29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176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843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0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7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37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534150"/>
            <a:ext cx="1522413" cy="3238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EFB81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28" name="Oval 7"/>
          <p:cNvSpPr>
            <a:spLocks noChangeArrowheads="1"/>
          </p:cNvSpPr>
          <p:nvPr/>
        </p:nvSpPr>
        <p:spPr bwMode="auto">
          <a:xfrm>
            <a:off x="1411288" y="6415088"/>
            <a:ext cx="220662" cy="18891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pic>
        <p:nvPicPr>
          <p:cNvPr id="1029" name="Picture 9" descr="MWlogoColo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005513"/>
            <a:ext cx="16478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0" y="0"/>
            <a:ext cx="9144000" cy="6553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69056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33" name="Line 6"/>
          <p:cNvSpPr>
            <a:spLocks noChangeShapeType="1"/>
          </p:cNvSpPr>
          <p:nvPr/>
        </p:nvSpPr>
        <p:spPr bwMode="auto">
          <a:xfrm>
            <a:off x="1539875" y="1676400"/>
            <a:ext cx="0" cy="44084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pic>
        <p:nvPicPr>
          <p:cNvPr id="1034" name="Picture 13" descr="department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14300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Optima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Optima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Optima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Optima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Optima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Optima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Optima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Optima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304800"/>
            <a:ext cx="7620000" cy="38862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4800" b="1" dirty="0">
                <a:solidFill>
                  <a:schemeClr val="bg1"/>
                </a:solidFill>
              </a:rPr>
              <a:t>New VRS Creditable Compensation Rules</a:t>
            </a:r>
            <a:endParaRPr lang="en-US" sz="2400" b="1" dirty="0">
              <a:solidFill>
                <a:schemeClr val="bg1"/>
              </a:solidFill>
            </a:endParaRPr>
          </a:p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October, 2019</a:t>
            </a:r>
          </a:p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Presented by</a:t>
            </a:r>
          </a:p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R. Craig Wood</a:t>
            </a:r>
          </a:p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1"/>
                </a:solidFill>
              </a:rPr>
              <a:t>© McGuireWoods LLP</a:t>
            </a:r>
          </a:p>
          <a:p>
            <a:pPr marL="0" indent="0" algn="ctr" defTabSz="45720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4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4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4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4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4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4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4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4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4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VRS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September 2019 – VRS issues guidance we have sought for several years on what constitutes “creditable compensation”</a:t>
            </a:r>
          </a:p>
          <a:p>
            <a:r>
              <a:rPr lang="en-US" dirty="0"/>
              <a:t>VRS describes this as a “revision” so expect differences from prior interpretations</a:t>
            </a:r>
          </a:p>
          <a:p>
            <a:r>
              <a:rPr lang="en-US" dirty="0"/>
              <a:t>This guidance has the effect of law, so contracts will have to be conformed to the guidance going forward to maximize retirement benefits</a:t>
            </a:r>
          </a:p>
        </p:txBody>
      </p:sp>
    </p:spTree>
    <p:extLst>
      <p:ext uri="{BB962C8B-B14F-4D97-AF65-F5344CB8AC3E}">
        <p14:creationId xmlns:p14="http://schemas.microsoft.com/office/powerpoint/2010/main" val="242564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“creditable compensation”?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162800" cy="4471988"/>
          </a:xfrm>
        </p:spPr>
        <p:txBody>
          <a:bodyPr/>
          <a:lstStyle/>
          <a:p>
            <a:r>
              <a:rPr lang="en-US" dirty="0"/>
              <a:t>The member’s </a:t>
            </a:r>
            <a:r>
              <a:rPr lang="en-US" dirty="0">
                <a:solidFill>
                  <a:srgbClr val="0070C0"/>
                </a:solidFill>
              </a:rPr>
              <a:t>“base annual salary” </a:t>
            </a:r>
            <a:r>
              <a:rPr lang="en-US" i="1" dirty="0">
                <a:solidFill>
                  <a:srgbClr val="FF0000"/>
                </a:solidFill>
              </a:rPr>
              <a:t>excluding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Termination payouts for accrued leave (lump sum payments for unused leave)</a:t>
            </a:r>
          </a:p>
          <a:p>
            <a:pPr lvl="1"/>
            <a:r>
              <a:rPr lang="en-US" dirty="0"/>
              <a:t>Extraordinary pay (e.g. signing or retention bonuses)</a:t>
            </a:r>
          </a:p>
          <a:p>
            <a:pPr lvl="1"/>
            <a:r>
              <a:rPr lang="en-US" dirty="0"/>
              <a:t>Housing and moving expenses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Vehicle allowances</a:t>
            </a:r>
          </a:p>
          <a:p>
            <a:pPr lvl="1"/>
            <a:r>
              <a:rPr lang="en-US" dirty="0"/>
              <a:t>Any sort of temporary pay (acting superintendent if not hired as permanent)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Non-elective employer contributions </a:t>
            </a:r>
            <a:r>
              <a:rPr lang="en-US" dirty="0"/>
              <a:t>to annuities or deferred compensation plans</a:t>
            </a:r>
          </a:p>
        </p:txBody>
      </p:sp>
    </p:spTree>
    <p:extLst>
      <p:ext uri="{BB962C8B-B14F-4D97-AF65-F5344CB8AC3E}">
        <p14:creationId xmlns:p14="http://schemas.microsoft.com/office/powerpoint/2010/main" val="141428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i="1" dirty="0"/>
              <a:t>can</a:t>
            </a:r>
            <a:r>
              <a:rPr lang="en-US" dirty="0"/>
              <a:t> be included?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518" y="1450109"/>
            <a:ext cx="6905625" cy="4471988"/>
          </a:xfrm>
        </p:spPr>
        <p:txBody>
          <a:bodyPr/>
          <a:lstStyle/>
          <a:p>
            <a:r>
              <a:rPr lang="en-US" dirty="0"/>
              <a:t>Increases for degrees if part of an existing policy</a:t>
            </a:r>
          </a:p>
          <a:p>
            <a:r>
              <a:rPr lang="en-US" dirty="0"/>
              <a:t>Elective deferrals that would otherwise be in the salary</a:t>
            </a:r>
          </a:p>
          <a:p>
            <a:r>
              <a:rPr lang="en-US" dirty="0"/>
              <a:t>Payments for “acting” positions if the employee is ultimately confirmed (payment can be retroactive)</a:t>
            </a:r>
          </a:p>
          <a:p>
            <a:r>
              <a:rPr lang="en-US" dirty="0"/>
              <a:t>Cost-of-living increases</a:t>
            </a:r>
          </a:p>
          <a:p>
            <a:r>
              <a:rPr lang="en-US" dirty="0"/>
              <a:t>Leave conversion to base annual salary (not lump sum payments)</a:t>
            </a:r>
          </a:p>
        </p:txBody>
      </p:sp>
    </p:spTree>
    <p:extLst>
      <p:ext uri="{BB962C8B-B14F-4D97-AF65-F5344CB8AC3E}">
        <p14:creationId xmlns:p14="http://schemas.microsoft.com/office/powerpoint/2010/main" val="22018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/>
          <a:lstStyle/>
          <a:p>
            <a:r>
              <a:rPr lang="en-US" dirty="0"/>
              <a:t>Can deferred compensation be included in creditable compensation?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IF:</a:t>
            </a:r>
          </a:p>
          <a:p>
            <a:pPr lvl="1"/>
            <a:r>
              <a:rPr lang="en-US" dirty="0"/>
              <a:t>The member “voluntarily elects the deferral”</a:t>
            </a:r>
          </a:p>
          <a:p>
            <a:pPr lvl="1"/>
            <a:r>
              <a:rPr lang="en-US" dirty="0"/>
              <a:t>The deferral in not “conditional”</a:t>
            </a:r>
          </a:p>
          <a:p>
            <a:pPr lvl="1"/>
            <a:r>
              <a:rPr lang="en-US" dirty="0"/>
              <a:t>The deferral is not “performance based”</a:t>
            </a:r>
          </a:p>
          <a:p>
            <a:pPr lvl="1"/>
            <a:r>
              <a:rPr lang="en-US" dirty="0"/>
              <a:t>The deferral would otherwise be included in base annual salary</a:t>
            </a:r>
          </a:p>
          <a:p>
            <a:r>
              <a:rPr lang="en-US" dirty="0"/>
              <a:t>403(b)</a:t>
            </a:r>
          </a:p>
          <a:p>
            <a:r>
              <a:rPr lang="en-US" dirty="0"/>
              <a:t>457(b)</a:t>
            </a:r>
          </a:p>
          <a:p>
            <a:r>
              <a:rPr lang="en-US" dirty="0"/>
              <a:t>125 plan</a:t>
            </a:r>
          </a:p>
        </p:txBody>
      </p:sp>
    </p:spTree>
    <p:extLst>
      <p:ext uri="{BB962C8B-B14F-4D97-AF65-F5344CB8AC3E}">
        <p14:creationId xmlns:p14="http://schemas.microsoft.com/office/powerpoint/2010/main" val="217125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Contract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086600" cy="4471988"/>
          </a:xfrm>
        </p:spPr>
        <p:txBody>
          <a:bodyPr/>
          <a:lstStyle/>
          <a:p>
            <a:r>
              <a:rPr lang="en-US" dirty="0"/>
              <a:t>The base annual salary of the Superintendent shall be $________.</a:t>
            </a:r>
          </a:p>
          <a:p>
            <a:r>
              <a:rPr lang="en-US" dirty="0"/>
              <a:t>Board agrees to make a contribution to a (specify deferred comp plan) on behalf of the Superintendent in the aggregate annual amount of $_____. The parties also agree that the contribution is not conditional, would otherwise have been included in the taxable income, and the Superintendent has elected the deferral.</a:t>
            </a:r>
          </a:p>
        </p:txBody>
      </p:sp>
    </p:spTree>
    <p:extLst>
      <p:ext uri="{BB962C8B-B14F-4D97-AF65-F5344CB8AC3E}">
        <p14:creationId xmlns:p14="http://schemas.microsoft.com/office/powerpoint/2010/main" val="117289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must include both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solidFill>
                  <a:srgbClr val="000000"/>
                </a:solidFill>
              </a:rPr>
              <a:t>The base annual salary of the Superintendent shall be $150,000. </a:t>
            </a:r>
            <a:r>
              <a:rPr lang="en-US" sz="2400" dirty="0">
                <a:solidFill>
                  <a:srgbClr val="FF0000"/>
                </a:solidFill>
              </a:rPr>
              <a:t>(NOTE – this number has to be what before was base of $130,000, plus deferred comp of $20,000)</a:t>
            </a:r>
            <a:endParaRPr lang="en-US" sz="2400" dirty="0">
              <a:solidFill>
                <a:srgbClr val="000000"/>
              </a:solidFill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Board agrees to make a contribution to a (specify deferred comp plan) on behalf of the Superintendent in the aggregate annual amount of $20,000. The parties also agree that the contribution is not conditional, would otherwise have been included in the taxable income, and the Superintendent has elected the deferral.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2904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Contract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the Parties acknowledge that they are responsible for ensuring adherence to the applicable contributions limits for the deferred compensation plan or plans to which the contribution is made.</a:t>
            </a:r>
          </a:p>
        </p:txBody>
      </p:sp>
    </p:spTree>
    <p:extLst>
      <p:ext uri="{BB962C8B-B14F-4D97-AF65-F5344CB8AC3E}">
        <p14:creationId xmlns:p14="http://schemas.microsoft.com/office/powerpoint/2010/main" val="339589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dirty="0"/>
              <a:t>Will VRS disallow prior contributions?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31636"/>
            <a:ext cx="7239000" cy="4471988"/>
          </a:xfrm>
        </p:spPr>
        <p:txBody>
          <a:bodyPr/>
          <a:lstStyle/>
          <a:p>
            <a:r>
              <a:rPr lang="en-US" dirty="0"/>
              <a:t>Unlikely</a:t>
            </a:r>
          </a:p>
          <a:p>
            <a:r>
              <a:rPr lang="en-US" dirty="0"/>
              <a:t>Prior contributions would have been allowed with some tweaks to the language</a:t>
            </a:r>
          </a:p>
          <a:p>
            <a:r>
              <a:rPr lang="en-US" dirty="0"/>
              <a:t>VRS is calling this a “revision” so presumably prior contributions were made under then-existing rules</a:t>
            </a:r>
          </a:p>
          <a:p>
            <a:r>
              <a:rPr lang="en-US" dirty="0"/>
              <a:t>Key is to get contracts for 2019-20 in conformance with the new rules</a:t>
            </a:r>
          </a:p>
          <a:p>
            <a:r>
              <a:rPr lang="en-US" dirty="0"/>
              <a:t>Won’t change contract amounts, except travel allowances – will just change language used to define compensation</a:t>
            </a:r>
          </a:p>
        </p:txBody>
      </p:sp>
    </p:spTree>
    <p:extLst>
      <p:ext uri="{BB962C8B-B14F-4D97-AF65-F5344CB8AC3E}">
        <p14:creationId xmlns:p14="http://schemas.microsoft.com/office/powerpoint/2010/main" val="32420049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Default Design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50000"/>
          </a:lnSpc>
          <a:spcBef>
            <a:spcPct val="0"/>
          </a:spcBef>
          <a:spcAft>
            <a:spcPct val="40000"/>
          </a:spcAft>
          <a:buClrTx/>
          <a:buSzTx/>
          <a:buFont typeface="Monotype Sorts" pitchFamily="2" charset="2"/>
          <a:buNone/>
          <a:tabLst/>
          <a:defRPr kumimoji="1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50000"/>
          </a:lnSpc>
          <a:spcBef>
            <a:spcPct val="0"/>
          </a:spcBef>
          <a:spcAft>
            <a:spcPct val="40000"/>
          </a:spcAft>
          <a:buClrTx/>
          <a:buSzTx/>
          <a:buFont typeface="Monotype Sorts" pitchFamily="2" charset="2"/>
          <a:buNone/>
          <a:tabLst/>
          <a:defRPr kumimoji="1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008080"/>
        </a:lt1>
        <a:dk2>
          <a:srgbClr val="000000"/>
        </a:dk2>
        <a:lt2>
          <a:srgbClr val="008080"/>
        </a:lt2>
        <a:accent1>
          <a:srgbClr val="009999"/>
        </a:accent1>
        <a:accent2>
          <a:srgbClr val="009999"/>
        </a:accent2>
        <a:accent3>
          <a:srgbClr val="AAC0C0"/>
        </a:accent3>
        <a:accent4>
          <a:srgbClr val="000000"/>
        </a:accent4>
        <a:accent5>
          <a:srgbClr val="AACACA"/>
        </a:accent5>
        <a:accent6>
          <a:srgbClr val="008A8A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60033"/>
        </a:dk1>
        <a:lt1>
          <a:srgbClr val="FFFFFF"/>
        </a:lt1>
        <a:dk2>
          <a:srgbClr val="993366"/>
        </a:dk2>
        <a:lt2>
          <a:srgbClr val="FFCCCC"/>
        </a:lt2>
        <a:accent1>
          <a:srgbClr val="FF66FF"/>
        </a:accent1>
        <a:accent2>
          <a:srgbClr val="2F1133"/>
        </a:accent2>
        <a:accent3>
          <a:srgbClr val="CAADB8"/>
        </a:accent3>
        <a:accent4>
          <a:srgbClr val="DADADA"/>
        </a:accent4>
        <a:accent5>
          <a:srgbClr val="FFB8FF"/>
        </a:accent5>
        <a:accent6>
          <a:srgbClr val="2A0E2D"/>
        </a:accent6>
        <a:hlink>
          <a:srgbClr val="660066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99"/>
        </a:dk1>
        <a:lt1>
          <a:srgbClr val="FFFFFF"/>
        </a:lt1>
        <a:dk2>
          <a:srgbClr val="666699"/>
        </a:dk2>
        <a:lt2>
          <a:srgbClr val="FFCC66"/>
        </a:lt2>
        <a:accent1>
          <a:srgbClr val="5F5F5F"/>
        </a:accent1>
        <a:accent2>
          <a:srgbClr val="361B00"/>
        </a:accent2>
        <a:accent3>
          <a:srgbClr val="B8B8CA"/>
        </a:accent3>
        <a:accent4>
          <a:srgbClr val="DADADA"/>
        </a:accent4>
        <a:accent5>
          <a:srgbClr val="B6B6B6"/>
        </a:accent5>
        <a:accent6>
          <a:srgbClr val="301700"/>
        </a:accent6>
        <a:hlink>
          <a:srgbClr val="99CCFF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FF9966"/>
        </a:dk1>
        <a:lt1>
          <a:srgbClr val="FFFFFF"/>
        </a:lt1>
        <a:dk2>
          <a:srgbClr val="FFCC66"/>
        </a:dk2>
        <a:lt2>
          <a:srgbClr val="FFCC66"/>
        </a:lt2>
        <a:accent1>
          <a:srgbClr val="FFCC99"/>
        </a:accent1>
        <a:accent2>
          <a:srgbClr val="FF9966"/>
        </a:accent2>
        <a:accent3>
          <a:srgbClr val="FFE2B8"/>
        </a:accent3>
        <a:accent4>
          <a:srgbClr val="DADADA"/>
        </a:accent4>
        <a:accent5>
          <a:srgbClr val="FFE2CA"/>
        </a:accent5>
        <a:accent6>
          <a:srgbClr val="E78A5C"/>
        </a:accent6>
        <a:hlink>
          <a:srgbClr val="FFFFCC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90033"/>
        </a:dk1>
        <a:lt1>
          <a:srgbClr val="FFFFFF"/>
        </a:lt1>
        <a:dk2>
          <a:srgbClr val="990033"/>
        </a:dk2>
        <a:lt2>
          <a:srgbClr val="FFCC66"/>
        </a:lt2>
        <a:accent1>
          <a:srgbClr val="FF9900"/>
        </a:accent1>
        <a:accent2>
          <a:srgbClr val="800000"/>
        </a:accent2>
        <a:accent3>
          <a:srgbClr val="CAAAAD"/>
        </a:accent3>
        <a:accent4>
          <a:srgbClr val="DADADA"/>
        </a:accent4>
        <a:accent5>
          <a:srgbClr val="FFCAAA"/>
        </a:accent5>
        <a:accent6>
          <a:srgbClr val="730000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</TotalTime>
  <Words>525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Monotype Sorts</vt:lpstr>
      <vt:lpstr>Optima</vt:lpstr>
      <vt:lpstr>Times New Roman</vt:lpstr>
      <vt:lpstr>Default Design</vt:lpstr>
      <vt:lpstr>PowerPoint Presentation</vt:lpstr>
      <vt:lpstr>New VRS Guidance</vt:lpstr>
      <vt:lpstr>What is “creditable compensation”?</vt:lpstr>
      <vt:lpstr>What can be included?</vt:lpstr>
      <vt:lpstr>Can deferred compensation be included in creditable compensation?</vt:lpstr>
      <vt:lpstr>Model Contract Language</vt:lpstr>
      <vt:lpstr>Base must include both components</vt:lpstr>
      <vt:lpstr>Model Contract Language</vt:lpstr>
      <vt:lpstr>Will VRS disallow prior contributions?</vt:lpstr>
    </vt:vector>
  </TitlesOfParts>
  <Company>McGuire, Woods, Battle &amp; Boothe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mkalexan</dc:creator>
  <cp:lastModifiedBy>Bill Randall</cp:lastModifiedBy>
  <cp:revision>151</cp:revision>
  <cp:lastPrinted>2003-02-09T18:45:23Z</cp:lastPrinted>
  <dcterms:created xsi:type="dcterms:W3CDTF">2002-03-25T20:28:18Z</dcterms:created>
  <dcterms:modified xsi:type="dcterms:W3CDTF">2019-10-22T11:25:32Z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1033</vt:i4>
  </property>
</Properties>
</file>