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21"/>
  </p:notesMasterIdLst>
  <p:sldIdLst>
    <p:sldId id="325" r:id="rId3"/>
    <p:sldId id="327" r:id="rId4"/>
    <p:sldId id="298" r:id="rId5"/>
    <p:sldId id="309" r:id="rId6"/>
    <p:sldId id="310" r:id="rId7"/>
    <p:sldId id="313" r:id="rId8"/>
    <p:sldId id="311" r:id="rId9"/>
    <p:sldId id="312" r:id="rId10"/>
    <p:sldId id="314" r:id="rId11"/>
    <p:sldId id="315" r:id="rId12"/>
    <p:sldId id="322" r:id="rId13"/>
    <p:sldId id="316" r:id="rId14"/>
    <p:sldId id="317" r:id="rId15"/>
    <p:sldId id="318" r:id="rId16"/>
    <p:sldId id="319" r:id="rId17"/>
    <p:sldId id="320" r:id="rId18"/>
    <p:sldId id="326" r:id="rId19"/>
    <p:sldId id="28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varScale="1">
        <p:scale>
          <a:sx n="100" d="100"/>
          <a:sy n="100" d="100"/>
        </p:scale>
        <p:origin x="1206" y="90"/>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dirty="0"/>
              <a:t>Source of Funds</a:t>
            </a:r>
            <a:endParaRPr lang="en-US" sz="2400"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2"/>
            <c:invertIfNegative val="0"/>
            <c:bubble3D val="0"/>
            <c:spPr>
              <a:solidFill>
                <a:srgbClr val="C00000"/>
              </a:solidFill>
            </c:spPr>
            <c:extLst>
              <c:ext xmlns:c16="http://schemas.microsoft.com/office/drawing/2014/chart" uri="{C3380CC4-5D6E-409C-BE32-E72D297353CC}">
                <c16:uniqueId val="{00000001-DD32-4884-8EF5-172D8A7FE81D}"/>
              </c:ext>
            </c:extLst>
          </c:dPt>
          <c:dLbls>
            <c:dLbl>
              <c:idx val="0"/>
              <c:layout>
                <c:manualLayout>
                  <c:x val="-3.1152647975077881E-3"/>
                  <c:y val="0.34531968503937011"/>
                </c:manualLayout>
              </c:layout>
              <c:tx>
                <c:rich>
                  <a:bodyPr/>
                  <a:lstStyle/>
                  <a:p>
                    <a:pPr>
                      <a:defRPr b="1">
                        <a:solidFill>
                          <a:schemeClr val="bg1"/>
                        </a:solidFill>
                      </a:defRPr>
                    </a:pPr>
                    <a:r>
                      <a:rPr lang="en-US" b="1">
                        <a:solidFill>
                          <a:schemeClr val="bg1"/>
                        </a:solidFill>
                      </a:rPr>
                      <a:t> $121</a:t>
                    </a:r>
                  </a:p>
                  <a:p>
                    <a:pPr>
                      <a:defRPr b="1">
                        <a:solidFill>
                          <a:schemeClr val="bg1"/>
                        </a:solidFill>
                      </a:defRPr>
                    </a:pPr>
                    <a:r>
                      <a:rPr lang="en-US" b="1">
                        <a:solidFill>
                          <a:schemeClr val="bg1"/>
                        </a:solidFill>
                      </a:rPr>
                      <a:t>million </a:t>
                    </a:r>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2-4884-8EF5-172D8A7FE81D}"/>
                </c:ext>
              </c:extLst>
            </c:dLbl>
            <c:dLbl>
              <c:idx val="1"/>
              <c:layout>
                <c:manualLayout>
                  <c:x val="4.6727745480413078E-3"/>
                  <c:y val="0.30274060742407205"/>
                </c:manualLayout>
              </c:layout>
              <c:tx>
                <c:rich>
                  <a:bodyPr/>
                  <a:lstStyle/>
                  <a:p>
                    <a:pPr>
                      <a:defRPr b="1">
                        <a:solidFill>
                          <a:schemeClr val="bg1"/>
                        </a:solidFill>
                      </a:defRPr>
                    </a:pPr>
                    <a:r>
                      <a:rPr lang="en-US" b="1">
                        <a:solidFill>
                          <a:schemeClr val="bg1"/>
                        </a:solidFill>
                      </a:rPr>
                      <a:t> $112</a:t>
                    </a:r>
                  </a:p>
                  <a:p>
                    <a:pPr>
                      <a:defRPr b="1">
                        <a:solidFill>
                          <a:schemeClr val="bg1"/>
                        </a:solidFill>
                      </a:defRPr>
                    </a:pPr>
                    <a:r>
                      <a:rPr lang="en-US" b="1">
                        <a:solidFill>
                          <a:schemeClr val="bg1"/>
                        </a:solidFill>
                      </a:rPr>
                      <a:t>million </a:t>
                    </a:r>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32-4884-8EF5-172D8A7FE81D}"/>
                </c:ext>
              </c:extLst>
            </c:dLbl>
            <c:dLbl>
              <c:idx val="2"/>
              <c:layout>
                <c:manualLayout>
                  <c:x val="0"/>
                  <c:y val="0.38919055118110235"/>
                </c:manualLayout>
              </c:layout>
              <c:tx>
                <c:rich>
                  <a:bodyPr/>
                  <a:lstStyle/>
                  <a:p>
                    <a:pPr>
                      <a:defRPr b="1">
                        <a:solidFill>
                          <a:schemeClr val="bg1"/>
                        </a:solidFill>
                      </a:defRPr>
                    </a:pPr>
                    <a:r>
                      <a:rPr lang="en-US" b="1" dirty="0">
                        <a:solidFill>
                          <a:schemeClr val="bg1"/>
                        </a:solidFill>
                      </a:rPr>
                      <a:t> $131</a:t>
                    </a:r>
                  </a:p>
                  <a:p>
                    <a:pPr>
                      <a:defRPr b="1">
                        <a:solidFill>
                          <a:schemeClr val="bg1"/>
                        </a:solidFill>
                      </a:defRPr>
                    </a:pPr>
                    <a:r>
                      <a:rPr lang="en-US" b="1" dirty="0">
                        <a:solidFill>
                          <a:schemeClr val="bg1"/>
                        </a:solidFill>
                      </a:rPr>
                      <a:t>million </a:t>
                    </a:r>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2-4884-8EF5-172D8A7FE81D}"/>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Existing At-Risk Add-On</c:v>
                </c:pt>
                <c:pt idx="1">
                  <c:v>Existing Prevention, Intervention, Remediation</c:v>
                </c:pt>
                <c:pt idx="2">
                  <c:v>New Funds</c:v>
                </c:pt>
              </c:strCache>
            </c:strRef>
          </c:cat>
          <c:val>
            <c:numRef>
              <c:f>Sheet1!$B$2:$B$4</c:f>
              <c:numCache>
                <c:formatCode>_("$"* #,##0_);_("$"* \(#,##0\);_("$"* "-"??_);_(@_)</c:formatCode>
                <c:ptCount val="3"/>
                <c:pt idx="0">
                  <c:v>120.95</c:v>
                </c:pt>
                <c:pt idx="1">
                  <c:v>112.32</c:v>
                </c:pt>
                <c:pt idx="2">
                  <c:v>131</c:v>
                </c:pt>
              </c:numCache>
            </c:numRef>
          </c:val>
          <c:extLst>
            <c:ext xmlns:c16="http://schemas.microsoft.com/office/drawing/2014/chart" uri="{C3380CC4-5D6E-409C-BE32-E72D297353CC}">
              <c16:uniqueId val="{00000004-DD32-4884-8EF5-172D8A7FE81D}"/>
            </c:ext>
          </c:extLst>
        </c:ser>
        <c:dLbls>
          <c:dLblPos val="inBase"/>
          <c:showLegendKey val="0"/>
          <c:showVal val="1"/>
          <c:showCatName val="0"/>
          <c:showSerName val="0"/>
          <c:showPercent val="0"/>
          <c:showBubbleSize val="0"/>
        </c:dLbls>
        <c:gapWidth val="150"/>
        <c:axId val="100095104"/>
        <c:axId val="5309952"/>
      </c:barChart>
      <c:catAx>
        <c:axId val="100095104"/>
        <c:scaling>
          <c:orientation val="minMax"/>
        </c:scaling>
        <c:delete val="0"/>
        <c:axPos val="b"/>
        <c:numFmt formatCode="General" sourceLinked="0"/>
        <c:majorTickMark val="out"/>
        <c:minorTickMark val="none"/>
        <c:tickLblPos val="nextTo"/>
        <c:crossAx val="5309952"/>
        <c:crosses val="autoZero"/>
        <c:auto val="1"/>
        <c:lblAlgn val="ctr"/>
        <c:lblOffset val="100"/>
        <c:noMultiLvlLbl val="0"/>
      </c:catAx>
      <c:valAx>
        <c:axId val="5309952"/>
        <c:scaling>
          <c:orientation val="minMax"/>
          <c:min val="0"/>
        </c:scaling>
        <c:delete val="1"/>
        <c:axPos val="l"/>
        <c:majorGridlines/>
        <c:numFmt formatCode="_(&quot;$&quot;* #,##0_);_(&quot;$&quot;* \(#,##0\);_(&quot;$&quot;* &quot;-&quot;??_);_(@_)" sourceLinked="1"/>
        <c:majorTickMark val="out"/>
        <c:minorTickMark val="none"/>
        <c:tickLblPos val="nextTo"/>
        <c:crossAx val="100095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Current and Proposed Funds:</a:t>
            </a:r>
            <a:r>
              <a:rPr lang="en-US" sz="2000" baseline="0" dirty="0"/>
              <a:t> </a:t>
            </a:r>
            <a:r>
              <a:rPr lang="en-US" sz="2000" dirty="0"/>
              <a:t>Permitted Uses</a:t>
            </a:r>
          </a:p>
        </c:rich>
      </c:tx>
      <c:layout>
        <c:manualLayout>
          <c:xMode val="edge"/>
          <c:yMode val="edge"/>
          <c:x val="0.20977811801302615"/>
          <c:y val="4.8823519554543733E-2"/>
        </c:manualLayout>
      </c:layout>
      <c:overlay val="0"/>
    </c:title>
    <c:autoTitleDeleted val="0"/>
    <c:plotArea>
      <c:layout/>
      <c:barChart>
        <c:barDir val="col"/>
        <c:grouping val="stacked"/>
        <c:varyColors val="0"/>
        <c:ser>
          <c:idx val="0"/>
          <c:order val="0"/>
          <c:tx>
            <c:strRef>
              <c:f>Sheet1!$B$1</c:f>
              <c:strCache>
                <c:ptCount val="1"/>
                <c:pt idx="0">
                  <c:v>Flexible At-Risk or Remediation Funds</c:v>
                </c:pt>
              </c:strCache>
            </c:strRef>
          </c:tx>
          <c:invertIfNegative val="0"/>
          <c:dLbls>
            <c:dLbl>
              <c:idx val="0"/>
              <c:tx>
                <c:rich>
                  <a:bodyPr/>
                  <a:lstStyle/>
                  <a:p>
                    <a:r>
                      <a:rPr lang="en-US">
                        <a:solidFill>
                          <a:schemeClr val="bg1"/>
                        </a:solidFill>
                      </a:rPr>
                      <a:t> $233 million </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5-4BE8-B1E7-A15DFEB58F44}"/>
                </c:ext>
              </c:extLst>
            </c:dLbl>
            <c:dLbl>
              <c:idx val="1"/>
              <c:tx>
                <c:rich>
                  <a:bodyPr/>
                  <a:lstStyle/>
                  <a:p>
                    <a:r>
                      <a:rPr lang="en-US">
                        <a:solidFill>
                          <a:schemeClr val="bg1"/>
                        </a:solidFill>
                      </a:rPr>
                      <a:t> $255 million </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B5-4BE8-B1E7-A15DFEB58F44}"/>
                </c:ext>
              </c:extLst>
            </c:dLbl>
            <c:spPr>
              <a:noFill/>
              <a:ln>
                <a:noFill/>
              </a:ln>
              <a:effectLst/>
            </c:spPr>
            <c:txPr>
              <a:bodyPr/>
              <a:lstStyle/>
              <a:p>
                <a:pPr>
                  <a:defRPr sz="2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Existing At-Risk &amp; Prevention, Intervention, Remediation Funds</c:v>
                </c:pt>
                <c:pt idx="1">
                  <c:v>Proposed Equity Fund</c:v>
                </c:pt>
              </c:strCache>
            </c:strRef>
          </c:cat>
          <c:val>
            <c:numRef>
              <c:f>Sheet1!$B$2:$B$3</c:f>
              <c:numCache>
                <c:formatCode>_("$"* #,##0_);_("$"* \(#,##0\);_("$"* "-"??_);_(@_)</c:formatCode>
                <c:ptCount val="2"/>
                <c:pt idx="0">
                  <c:v>233.27</c:v>
                </c:pt>
                <c:pt idx="1">
                  <c:v>255</c:v>
                </c:pt>
              </c:numCache>
            </c:numRef>
          </c:val>
          <c:extLst>
            <c:ext xmlns:c16="http://schemas.microsoft.com/office/drawing/2014/chart" uri="{C3380CC4-5D6E-409C-BE32-E72D297353CC}">
              <c16:uniqueId val="{00000000-F51F-4C74-8BDF-43D636F8C87F}"/>
            </c:ext>
          </c:extLst>
        </c:ser>
        <c:ser>
          <c:idx val="1"/>
          <c:order val="1"/>
          <c:tx>
            <c:strRef>
              <c:f>Sheet1!$C$1</c:f>
              <c:strCache>
                <c:ptCount val="1"/>
                <c:pt idx="0">
                  <c:v>Funds restricted to additional SOQ positions or targeted compensation</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51F-4C74-8BDF-43D636F8C87F}"/>
                </c:ext>
              </c:extLst>
            </c:dLbl>
            <c:dLbl>
              <c:idx val="1"/>
              <c:tx>
                <c:rich>
                  <a:bodyPr/>
                  <a:lstStyle/>
                  <a:p>
                    <a:pPr>
                      <a:defRPr sz="2000" b="1">
                        <a:solidFill>
                          <a:schemeClr val="bg1"/>
                        </a:solidFill>
                      </a:defRPr>
                    </a:pPr>
                    <a:r>
                      <a:rPr lang="en-US">
                        <a:solidFill>
                          <a:schemeClr val="bg1"/>
                        </a:solidFill>
                      </a:rPr>
                      <a:t> $109 million </a:t>
                    </a:r>
                    <a:endParaRPr 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B5-4BE8-B1E7-A15DFEB58F44}"/>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Existing At-Risk &amp; Prevention, Intervention, Remediation Funds</c:v>
                </c:pt>
                <c:pt idx="1">
                  <c:v>Proposed Equity Fund</c:v>
                </c:pt>
              </c:strCache>
            </c:strRef>
          </c:cat>
          <c:val>
            <c:numRef>
              <c:f>Sheet1!$C$2:$C$3</c:f>
              <c:numCache>
                <c:formatCode>_("$"* #,##0.00_);_("$"* \(#,##0.00\);_("$"* "-"??_);_(@_)</c:formatCode>
                <c:ptCount val="2"/>
                <c:pt idx="0">
                  <c:v>0</c:v>
                </c:pt>
                <c:pt idx="1">
                  <c:v>109.28</c:v>
                </c:pt>
              </c:numCache>
            </c:numRef>
          </c:val>
          <c:extLst>
            <c:ext xmlns:c16="http://schemas.microsoft.com/office/drawing/2014/chart" uri="{C3380CC4-5D6E-409C-BE32-E72D297353CC}">
              <c16:uniqueId val="{00000002-F51F-4C74-8BDF-43D636F8C87F}"/>
            </c:ext>
          </c:extLst>
        </c:ser>
        <c:dLbls>
          <c:showLegendKey val="0"/>
          <c:showVal val="0"/>
          <c:showCatName val="0"/>
          <c:showSerName val="0"/>
          <c:showPercent val="0"/>
          <c:showBubbleSize val="0"/>
        </c:dLbls>
        <c:gapWidth val="150"/>
        <c:overlap val="100"/>
        <c:axId val="32539008"/>
        <c:axId val="32540544"/>
      </c:barChart>
      <c:lineChart>
        <c:grouping val="stacked"/>
        <c:varyColors val="0"/>
        <c:ser>
          <c:idx val="2"/>
          <c:order val="2"/>
          <c:tx>
            <c:strRef>
              <c:f>Sheet1!$D$1</c:f>
              <c:strCache>
                <c:ptCount val="1"/>
                <c:pt idx="0">
                  <c:v>Existing Funding Level</c:v>
                </c:pt>
              </c:strCache>
            </c:strRef>
          </c:tx>
          <c:dPt>
            <c:idx val="1"/>
            <c:bubble3D val="0"/>
            <c:spPr>
              <a:ln>
                <a:prstDash val="sysDash"/>
              </a:ln>
            </c:spPr>
            <c:extLst>
              <c:ext xmlns:c16="http://schemas.microsoft.com/office/drawing/2014/chart" uri="{C3380CC4-5D6E-409C-BE32-E72D297353CC}">
                <c16:uniqueId val="{00000004-F51F-4C74-8BDF-43D636F8C87F}"/>
              </c:ext>
            </c:extLst>
          </c:dPt>
          <c:cat>
            <c:strRef>
              <c:f>Sheet1!$A$2:$A$3</c:f>
              <c:strCache>
                <c:ptCount val="2"/>
                <c:pt idx="0">
                  <c:v>Existing At-Risk &amp; Prevention, Intervention, Remediation Funds</c:v>
                </c:pt>
                <c:pt idx="1">
                  <c:v>Proposed Equity Fund</c:v>
                </c:pt>
              </c:strCache>
            </c:strRef>
          </c:cat>
          <c:val>
            <c:numRef>
              <c:f>Sheet1!$D$2:$D$3</c:f>
              <c:numCache>
                <c:formatCode>_("$"* #,##0.00_);_("$"* \(#,##0.00\);_("$"* "-"??_);_(@_)</c:formatCode>
                <c:ptCount val="2"/>
                <c:pt idx="0">
                  <c:v>233.27</c:v>
                </c:pt>
                <c:pt idx="1">
                  <c:v>233.27</c:v>
                </c:pt>
              </c:numCache>
            </c:numRef>
          </c:val>
          <c:smooth val="0"/>
          <c:extLst>
            <c:ext xmlns:c16="http://schemas.microsoft.com/office/drawing/2014/chart" uri="{C3380CC4-5D6E-409C-BE32-E72D297353CC}">
              <c16:uniqueId val="{00000005-F51F-4C74-8BDF-43D636F8C87F}"/>
            </c:ext>
          </c:extLst>
        </c:ser>
        <c:dLbls>
          <c:showLegendKey val="0"/>
          <c:showVal val="0"/>
          <c:showCatName val="0"/>
          <c:showSerName val="0"/>
          <c:showPercent val="0"/>
          <c:showBubbleSize val="0"/>
        </c:dLbls>
        <c:marker val="1"/>
        <c:smooth val="0"/>
        <c:axId val="32539008"/>
        <c:axId val="32540544"/>
      </c:lineChart>
      <c:catAx>
        <c:axId val="32539008"/>
        <c:scaling>
          <c:orientation val="minMax"/>
        </c:scaling>
        <c:delete val="0"/>
        <c:axPos val="b"/>
        <c:numFmt formatCode="General" sourceLinked="0"/>
        <c:majorTickMark val="out"/>
        <c:minorTickMark val="none"/>
        <c:tickLblPos val="nextTo"/>
        <c:crossAx val="32540544"/>
        <c:crosses val="autoZero"/>
        <c:auto val="1"/>
        <c:lblAlgn val="ctr"/>
        <c:lblOffset val="100"/>
        <c:noMultiLvlLbl val="0"/>
      </c:catAx>
      <c:valAx>
        <c:axId val="32540544"/>
        <c:scaling>
          <c:orientation val="minMax"/>
        </c:scaling>
        <c:delete val="0"/>
        <c:axPos val="l"/>
        <c:majorGridlines/>
        <c:title>
          <c:tx>
            <c:rich>
              <a:bodyPr rot="-5400000" vert="horz"/>
              <a:lstStyle/>
              <a:p>
                <a:pPr>
                  <a:defRPr/>
                </a:pPr>
                <a:r>
                  <a:rPr lang="en-US" dirty="0"/>
                  <a:t>State</a:t>
                </a:r>
                <a:r>
                  <a:rPr lang="en-US" baseline="0" dirty="0"/>
                  <a:t> Funding (millions)</a:t>
                </a:r>
                <a:endParaRPr lang="en-US" dirty="0"/>
              </a:p>
            </c:rich>
          </c:tx>
          <c:overlay val="0"/>
        </c:title>
        <c:numFmt formatCode="_(&quot;$&quot;* #,##0_);_(&quot;$&quot;* \(#,##0\);_(&quot;$&quot;* &quot;-&quot;??_);_(@_)" sourceLinked="1"/>
        <c:majorTickMark val="out"/>
        <c:minorTickMark val="none"/>
        <c:tickLblPos val="nextTo"/>
        <c:crossAx val="32539008"/>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10/21/2019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anticipated that the cost for removing the support cap would decrease by ~$100M if the specialized student support personnel revision was </a:t>
            </a:r>
            <a:r>
              <a:rPr lang="en-US" baseline="0"/>
              <a:t>fully funded. </a:t>
            </a:r>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398254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Ratio based upon resources provided in other states to support teacher mentor and leader programs</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113018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66800" y="1200151"/>
            <a:ext cx="76200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a:t>Click to edit Master title style</a:t>
            </a:r>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ctr">
              <a:defRPr sz="3300" cap="all" normalizeH="0" baseline="0"/>
            </a:lvl1pPr>
          </a:lstStyle>
          <a:p>
            <a:r>
              <a:rPr lang="en-US"/>
              <a:t>Click to edit Master title style</a:t>
            </a: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69221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59988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10/21/2019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3465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10/21/2019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11931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350"/>
            </a:lvl3pPr>
            <a:lvl4pPr>
              <a:defRPr sz="1200"/>
            </a:lvl4pPr>
            <a:lvl5pPr>
              <a:defRPr sz="1050"/>
            </a:lvl5pPr>
            <a:lvl6pPr>
              <a:defRPr sz="1050"/>
            </a:lvl6pPr>
            <a:lvl7pPr marL="2002186">
              <a:defRPr sz="1050"/>
            </a:lvl7pPr>
            <a:lvl8pPr marL="2002186">
              <a:defRPr sz="1050"/>
            </a:lvl8pPr>
            <a:lvl9pPr marL="2002186">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350"/>
            </a:lvl3pPr>
            <a:lvl4pPr>
              <a:defRPr sz="1200"/>
            </a:lvl4pPr>
            <a:lvl5pPr>
              <a:defRPr sz="1050"/>
            </a:lvl5pPr>
            <a:lvl6pPr marL="2002186">
              <a:defRPr sz="1050" baseline="0"/>
            </a:lvl6pPr>
            <a:lvl7pPr marL="2002186">
              <a:defRPr sz="1050" baseline="0"/>
            </a:lvl7pPr>
            <a:lvl8pPr marL="2002186">
              <a:defRPr sz="1050" baseline="0"/>
            </a:lvl8pPr>
            <a:lvl9pPr marL="2002186">
              <a:defRPr sz="10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10/21/2019</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3691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350"/>
            </a:lvl3pPr>
            <a:lvl4pPr>
              <a:defRPr sz="1200"/>
            </a:lvl4pPr>
            <a:lvl5pPr>
              <a:defRPr sz="1050"/>
            </a:lvl5pPr>
            <a:lvl6pPr marL="2002186">
              <a:defRPr sz="1050"/>
            </a:lvl6pPr>
            <a:lvl7pPr marL="2002186">
              <a:defRPr sz="1050"/>
            </a:lvl7pPr>
            <a:lvl8pPr marL="2002186">
              <a:defRPr sz="1050"/>
            </a:lvl8pPr>
            <a:lvl9pPr marL="2002186">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350"/>
            </a:lvl3pPr>
            <a:lvl4pPr>
              <a:defRPr sz="1200"/>
            </a:lvl4pPr>
            <a:lvl5pPr>
              <a:defRPr sz="1050"/>
            </a:lvl5pPr>
            <a:lvl6pPr marL="2002186">
              <a:defRPr sz="1050"/>
            </a:lvl6pPr>
            <a:lvl7pPr marL="2002186">
              <a:defRPr sz="1050"/>
            </a:lvl7pPr>
            <a:lvl8pPr marL="2002186">
              <a:defRPr sz="1050" baseline="0"/>
            </a:lvl8pPr>
            <a:lvl9pPr marL="2002186">
              <a:defRPr sz="10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10/21/2019</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08959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10/21/2019</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407460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37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Edit Master text styles</a:t>
            </a:r>
          </a:p>
        </p:txBody>
      </p:sp>
    </p:spTree>
    <p:extLst>
      <p:ext uri="{BB962C8B-B14F-4D97-AF65-F5344CB8AC3E}">
        <p14:creationId xmlns:p14="http://schemas.microsoft.com/office/powerpoint/2010/main" val="282815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3" name="Picture Placeholder 2" descr="An empty placeholder to add an image. Click on the placeholder and select the image that you wish to add.&#10;"/>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r>
              <a:rPr lang="en-US"/>
              <a:t>Click icon to add picture</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Edit Master text styles</a:t>
            </a:r>
          </a:p>
        </p:txBody>
      </p:sp>
    </p:spTree>
    <p:extLst>
      <p:ext uri="{BB962C8B-B14F-4D97-AF65-F5344CB8AC3E}">
        <p14:creationId xmlns:p14="http://schemas.microsoft.com/office/powerpoint/2010/main" val="195785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9" name="Rectangle 8" descr="&#10;"/>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3" name="Picture Placeholder 2" descr="An empty placeholder to add an image. Click on the placeholder and select the image that you wish to add.&#10;"/>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r>
              <a:rPr lang="en-US"/>
              <a:t>Click icon to add picture</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Edit Master text styles</a:t>
            </a:r>
          </a:p>
        </p:txBody>
      </p:sp>
    </p:spTree>
    <p:extLst>
      <p:ext uri="{BB962C8B-B14F-4D97-AF65-F5344CB8AC3E}">
        <p14:creationId xmlns:p14="http://schemas.microsoft.com/office/powerpoint/2010/main" val="40223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186">
              <a:defRPr baseline="0"/>
            </a:lvl6pPr>
            <a:lvl7pPr marL="2002186">
              <a:defRPr baseline="0"/>
            </a:lvl7pPr>
            <a:lvl8pPr marL="2002186">
              <a:defRPr baseline="0"/>
            </a:lvl8pPr>
            <a:lvl9pPr marL="2002186">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10/21/2019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64217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44309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10/21/2019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8888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685801" y="4781550"/>
            <a:ext cx="5562600" cy="146304"/>
          </a:xfrm>
          <a:prstGeom prst="rect">
            <a:avLst/>
          </a:prstGeom>
        </p:spPr>
        <p:txBody>
          <a:bodyPr vert="horz" lIns="121899" tIns="60949" rIns="121899" bIns="60949" rtlCol="0" anchor="ctr"/>
          <a:lstStyle>
            <a:lvl1pPr algn="l">
              <a:defRPr sz="825">
                <a:solidFill>
                  <a:schemeClr val="tx1"/>
                </a:solidFill>
              </a:defRPr>
            </a:lvl1pPr>
          </a:lstStyle>
          <a:p>
            <a:endParaRPr/>
          </a:p>
        </p:txBody>
      </p:sp>
      <p:sp>
        <p:nvSpPr>
          <p:cNvPr id="4" name="Date Placeholder 3"/>
          <p:cNvSpPr>
            <a:spLocks noGrp="1"/>
          </p:cNvSpPr>
          <p:nvPr>
            <p:ph type="dt" sz="half" idx="2"/>
          </p:nvPr>
        </p:nvSpPr>
        <p:spPr>
          <a:xfrm>
            <a:off x="6553200" y="4781550"/>
            <a:ext cx="1066800" cy="146304"/>
          </a:xfrm>
          <a:prstGeom prst="rect">
            <a:avLst/>
          </a:prstGeom>
        </p:spPr>
        <p:txBody>
          <a:bodyPr vert="horz" lIns="121899" tIns="60949" rIns="121899" bIns="60949" rtlCol="0" anchor="ctr"/>
          <a:lstStyle>
            <a:lvl1pPr algn="r">
              <a:defRPr sz="825">
                <a:solidFill>
                  <a:schemeClr val="tx1"/>
                </a:solidFill>
              </a:defRPr>
            </a:lvl1pPr>
          </a:lstStyle>
          <a:p>
            <a:fld id="{3B9B9059-F1D6-41D0-95CF-D21CAA096B3A}" type="datetimeFigureOut">
              <a:rPr lang="en-US"/>
              <a:pPr/>
              <a:t>10/21/2019</a:t>
            </a:fld>
            <a:endParaRPr/>
          </a:p>
        </p:txBody>
      </p:sp>
      <p:sp>
        <p:nvSpPr>
          <p:cNvPr id="6" name="Slide Number Placeholder 5"/>
          <p:cNvSpPr>
            <a:spLocks noGrp="1"/>
          </p:cNvSpPr>
          <p:nvPr>
            <p:ph type="sldNum" sz="quarter" idx="4"/>
          </p:nvPr>
        </p:nvSpPr>
        <p:spPr>
          <a:xfrm>
            <a:off x="7833360" y="4781550"/>
            <a:ext cx="624840" cy="146304"/>
          </a:xfrm>
          <a:prstGeom prst="rect">
            <a:avLst/>
          </a:prstGeom>
        </p:spPr>
        <p:txBody>
          <a:bodyPr vert="horz" lIns="121899" tIns="60949" rIns="121899" bIns="60949" rtlCol="0" anchor="ctr"/>
          <a:lstStyle>
            <a:lvl1pPr algn="r">
              <a:defRPr sz="825">
                <a:solidFill>
                  <a:schemeClr val="tx1"/>
                </a:solidFill>
              </a:defRPr>
            </a:lvl1pPr>
          </a:lstStyle>
          <a:p>
            <a:fld id="{E5FD5434-F838-4DD4-A17B-1CB1A1850DF4}" type="slidenum">
              <a:rPr/>
              <a:pPr/>
              <a:t>‹#›</a:t>
            </a:fld>
            <a:endParaRPr/>
          </a:p>
        </p:txBody>
      </p:sp>
    </p:spTree>
    <p:extLst>
      <p:ext uri="{BB962C8B-B14F-4D97-AF65-F5344CB8AC3E}">
        <p14:creationId xmlns:p14="http://schemas.microsoft.com/office/powerpoint/2010/main" val="250753109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240"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40" indent="-205740" algn="l" defTabSz="914240"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480" indent="-205740" algn="l" defTabSz="914240"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20" indent="-205740" algn="l" defTabSz="914240"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2960" indent="-205740" algn="l" defTabSz="914240" rtl="0" eaLnBrk="1" latinLnBrk="0" hangingPunct="1">
        <a:lnSpc>
          <a:spcPct val="90000"/>
        </a:lnSpc>
        <a:spcBef>
          <a:spcPts val="600"/>
        </a:spcBef>
        <a:buClr>
          <a:schemeClr val="tx2"/>
        </a:buClr>
        <a:buSzPct val="100000"/>
        <a:buFont typeface="Cambria" pitchFamily="18" charset="0"/>
        <a:buChar char="–"/>
        <a:defRPr sz="1350" kern="1200">
          <a:solidFill>
            <a:schemeClr val="tx1"/>
          </a:solidFill>
          <a:latin typeface="+mn-lt"/>
          <a:ea typeface="+mn-ea"/>
          <a:cs typeface="+mn-cs"/>
        </a:defRPr>
      </a:lvl4pPr>
      <a:lvl5pPr marL="1028700" indent="-205740" algn="l" defTabSz="914240"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440" indent="-205740" algn="l" defTabSz="914240"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180" indent="-205740" algn="l" defTabSz="914240"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5920" indent="-205740" algn="l" defTabSz="914240"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660" indent="-205740" algn="l" defTabSz="914240"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US" dirty="0"/>
              <a:t>Dan Gecker, President, Virginia Board of Education</a:t>
            </a:r>
          </a:p>
          <a:p>
            <a:r>
              <a:rPr lang="en-US" dirty="0"/>
              <a:t> Dr. James Lane, Superintendent of Public Instruction </a:t>
            </a:r>
          </a:p>
        </p:txBody>
      </p:sp>
      <p:sp>
        <p:nvSpPr>
          <p:cNvPr id="3" name="Title 2"/>
          <p:cNvSpPr>
            <a:spLocks noGrp="1"/>
          </p:cNvSpPr>
          <p:nvPr>
            <p:ph type="title"/>
          </p:nvPr>
        </p:nvSpPr>
        <p:spPr>
          <a:xfrm>
            <a:off x="0" y="819150"/>
            <a:ext cx="9144000" cy="1371599"/>
          </a:xfrm>
        </p:spPr>
        <p:txBody>
          <a:bodyPr/>
          <a:lstStyle/>
          <a:p>
            <a:r>
              <a:rPr lang="en-US" sz="4800" b="1" dirty="0"/>
              <a:t>2019 Revisions to the </a:t>
            </a:r>
            <a:br>
              <a:rPr lang="en-US" sz="4800" b="1" dirty="0"/>
            </a:br>
            <a:r>
              <a:rPr lang="en-US" sz="4800" b="1" dirty="0"/>
              <a:t>Standards of Quality </a:t>
            </a:r>
          </a:p>
        </p:txBody>
      </p:sp>
    </p:spTree>
    <p:extLst>
      <p:ext uri="{BB962C8B-B14F-4D97-AF65-F5344CB8AC3E}">
        <p14:creationId xmlns:p14="http://schemas.microsoft.com/office/powerpoint/2010/main" val="163301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Leaders and Teacher Mentors</a:t>
            </a:r>
          </a:p>
        </p:txBody>
      </p:sp>
      <p:sp>
        <p:nvSpPr>
          <p:cNvPr id="3" name="Content Placeholder 2"/>
          <p:cNvSpPr>
            <a:spLocks noGrp="1"/>
          </p:cNvSpPr>
          <p:nvPr>
            <p:ph idx="1"/>
          </p:nvPr>
        </p:nvSpPr>
        <p:spPr>
          <a:xfrm>
            <a:off x="457200" y="1047751"/>
            <a:ext cx="8382000" cy="3276600"/>
          </a:xfrm>
        </p:spPr>
        <p:txBody>
          <a:bodyPr>
            <a:normAutofit fontScale="92500" lnSpcReduction="10000"/>
          </a:bodyPr>
          <a:lstStyle/>
          <a:p>
            <a:r>
              <a:rPr lang="en-US" dirty="0">
                <a:cs typeface="Times New Roman" panose="02020603050405020304" pitchFamily="18" charset="0"/>
              </a:rPr>
              <a:t>Establish staffing ratios for Teacher Leader and Mentor programs </a:t>
            </a:r>
          </a:p>
          <a:p>
            <a:pPr lvl="1"/>
            <a:r>
              <a:rPr lang="en-US" dirty="0">
                <a:cs typeface="Times New Roman" panose="02020603050405020304" pitchFamily="18" charset="0"/>
              </a:rPr>
              <a:t>Provides $10,000 compensation adjustment</a:t>
            </a:r>
          </a:p>
          <a:p>
            <a:pPr lvl="1"/>
            <a:r>
              <a:rPr lang="en-US" dirty="0">
                <a:cs typeface="Times New Roman" panose="02020603050405020304" pitchFamily="18" charset="0"/>
              </a:rPr>
              <a:t>Encourages school divisions to divide these positions among teaching staff</a:t>
            </a:r>
          </a:p>
          <a:p>
            <a:r>
              <a:rPr lang="en-US" dirty="0"/>
              <a:t>Requires first, second and third-year teachers to be provided a teacher mentor</a:t>
            </a:r>
          </a:p>
          <a:p>
            <a:endParaRPr lang="en-US" dirty="0"/>
          </a:p>
          <a:p>
            <a:endParaRPr lang="en-US" dirty="0"/>
          </a:p>
        </p:txBody>
      </p:sp>
    </p:spTree>
    <p:extLst>
      <p:ext uri="{BB962C8B-B14F-4D97-AF65-F5344CB8AC3E}">
        <p14:creationId xmlns:p14="http://schemas.microsoft.com/office/powerpoint/2010/main" val="413636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Leaders and Teacher Mentors</a:t>
            </a:r>
          </a:p>
        </p:txBody>
      </p:sp>
      <p:sp>
        <p:nvSpPr>
          <p:cNvPr id="3" name="Content Placeholder 2"/>
          <p:cNvSpPr>
            <a:spLocks noGrp="1"/>
          </p:cNvSpPr>
          <p:nvPr>
            <p:ph idx="1"/>
          </p:nvPr>
        </p:nvSpPr>
        <p:spPr>
          <a:xfrm>
            <a:off x="304800" y="1047751"/>
            <a:ext cx="8458200" cy="3276600"/>
          </a:xfrm>
        </p:spPr>
        <p:txBody>
          <a:bodyPr>
            <a:normAutofit fontScale="62500" lnSpcReduction="20000"/>
          </a:bodyPr>
          <a:lstStyle/>
          <a:p>
            <a:r>
              <a:rPr lang="en-US" dirty="0">
                <a:cs typeface="Times New Roman" panose="02020603050405020304" pitchFamily="18" charset="0"/>
              </a:rPr>
              <a:t>Staffing ratios:</a:t>
            </a:r>
          </a:p>
          <a:p>
            <a:pPr lvl="2"/>
            <a:r>
              <a:rPr lang="en-US" sz="3200" dirty="0">
                <a:cs typeface="Times New Roman" panose="02020603050405020304" pitchFamily="18" charset="0"/>
              </a:rPr>
              <a:t>From 1 per 24 first, second and third year teachers to 1 per 15  </a:t>
            </a:r>
          </a:p>
          <a:p>
            <a:pPr lvl="2"/>
            <a:r>
              <a:rPr lang="en-US" sz="3200" dirty="0">
                <a:cs typeface="Times New Roman" panose="02020603050405020304" pitchFamily="18" charset="0"/>
              </a:rPr>
              <a:t>From 1 per 100 teachers with 3+ years experiences to 1 per 50</a:t>
            </a:r>
          </a:p>
          <a:p>
            <a:pPr lvl="1"/>
            <a:r>
              <a:rPr lang="en-US" sz="3200" dirty="0">
                <a:cs typeface="Times New Roman" panose="02020603050405020304" pitchFamily="18" charset="0"/>
              </a:rPr>
              <a:t>Mandated one hour of weekly release time for mentee to collaborate with mentor</a:t>
            </a:r>
          </a:p>
          <a:p>
            <a:pPr lvl="1"/>
            <a:endParaRPr lang="en-US" dirty="0">
              <a:cs typeface="Times New Roman" panose="02020603050405020304" pitchFamily="18" charset="0"/>
            </a:endParaRPr>
          </a:p>
          <a:p>
            <a:r>
              <a:rPr lang="en-US" dirty="0">
                <a:cs typeface="Times New Roman" panose="02020603050405020304" pitchFamily="18" charset="0"/>
              </a:rPr>
              <a:t>Estimated cost: $102.1 million/year in addition to the $1 million currently appropriated for Teacher Mentors. Note: This estimate is based on providing mentors to only first and second year teachers. Providing third year teachers with a mentor will increase this estimate; however, data is not yet available to determine the number of third year teachers in Virginia. </a:t>
            </a:r>
          </a:p>
          <a:p>
            <a:endParaRPr lang="en-US" dirty="0"/>
          </a:p>
        </p:txBody>
      </p:sp>
    </p:spTree>
    <p:extLst>
      <p:ext uri="{BB962C8B-B14F-4D97-AF65-F5344CB8AC3E}">
        <p14:creationId xmlns:p14="http://schemas.microsoft.com/office/powerpoint/2010/main" val="24332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Learner Teachers </a:t>
            </a:r>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a:cs typeface="Times New Roman" panose="02020603050405020304" pitchFamily="18" charset="0"/>
              </a:rPr>
              <a:t>Amend the staffing requirements for EL teachers to differentiate the distribution of positions based upon the proficiency level of students in each division, while maintaining local flexibility in deploying those positions. </a:t>
            </a:r>
          </a:p>
          <a:p>
            <a:pPr>
              <a:spcAft>
                <a:spcPts val="600"/>
              </a:spcAft>
            </a:pPr>
            <a:r>
              <a:rPr lang="en-US" dirty="0">
                <a:cs typeface="Times New Roman" panose="02020603050405020304" pitchFamily="18" charset="0"/>
              </a:rPr>
              <a:t>Staffing ratio ranges from 1:25 for least proficient, to 1:58 for most proficient</a:t>
            </a:r>
          </a:p>
          <a:p>
            <a:pPr>
              <a:spcAft>
                <a:spcPts val="600"/>
              </a:spcAft>
            </a:pPr>
            <a:r>
              <a:rPr lang="en-US" dirty="0">
                <a:cs typeface="Times New Roman" panose="02020603050405020304" pitchFamily="18" charset="0"/>
              </a:rPr>
              <a:t>Estimated cost - $26.7 million/year </a:t>
            </a:r>
          </a:p>
          <a:p>
            <a:endParaRPr lang="en-US" dirty="0"/>
          </a:p>
        </p:txBody>
      </p:sp>
    </p:spTree>
    <p:extLst>
      <p:ext uri="{BB962C8B-B14F-4D97-AF65-F5344CB8AC3E}">
        <p14:creationId xmlns:p14="http://schemas.microsoft.com/office/powerpoint/2010/main" val="70802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Student Support Personnel</a:t>
            </a:r>
          </a:p>
        </p:txBody>
      </p:sp>
      <p:sp>
        <p:nvSpPr>
          <p:cNvPr id="3" name="Content Placeholder 2"/>
          <p:cNvSpPr>
            <a:spLocks noGrp="1"/>
          </p:cNvSpPr>
          <p:nvPr>
            <p:ph idx="1"/>
          </p:nvPr>
        </p:nvSpPr>
        <p:spPr/>
        <p:txBody>
          <a:bodyPr>
            <a:normAutofit fontScale="70000" lnSpcReduction="20000"/>
          </a:bodyPr>
          <a:lstStyle/>
          <a:p>
            <a:r>
              <a:rPr lang="en-US" dirty="0">
                <a:cs typeface="Times New Roman" panose="02020603050405020304" pitchFamily="18" charset="0"/>
              </a:rPr>
              <a:t>Remove the school nurse, school social worker, and school psychologist positions from the SOQ support position category.  </a:t>
            </a:r>
          </a:p>
          <a:p>
            <a:r>
              <a:rPr lang="en-US" dirty="0">
                <a:cs typeface="Times New Roman" panose="02020603050405020304" pitchFamily="18" charset="0"/>
              </a:rPr>
              <a:t>Create a new staffing category for these positions – “specialized student support personnel” – to be staffed at four positions per 1000 students.</a:t>
            </a:r>
          </a:p>
          <a:p>
            <a:pPr lvl="1"/>
            <a:r>
              <a:rPr lang="en-US" dirty="0">
                <a:cs typeface="Times New Roman" panose="02020603050405020304" pitchFamily="18" charset="0"/>
              </a:rPr>
              <a:t>Require specialized student support personnel to be credentialed</a:t>
            </a:r>
          </a:p>
          <a:p>
            <a:pPr lvl="1"/>
            <a:r>
              <a:rPr lang="en-US" dirty="0">
                <a:cs typeface="Times New Roman" panose="02020603050405020304" pitchFamily="18" charset="0"/>
              </a:rPr>
              <a:t>Permit school divisions to either directly employ these individuals or contract for services</a:t>
            </a:r>
          </a:p>
          <a:p>
            <a:r>
              <a:rPr lang="en-US" dirty="0">
                <a:cs typeface="Times New Roman" panose="02020603050405020304" pitchFamily="18" charset="0"/>
              </a:rPr>
              <a:t>Estimated cost – Approximately $100 million/year </a:t>
            </a:r>
          </a:p>
          <a:p>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260963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Specialists </a:t>
            </a:r>
          </a:p>
        </p:txBody>
      </p:sp>
      <p:sp>
        <p:nvSpPr>
          <p:cNvPr id="3" name="Content Placeholder 2"/>
          <p:cNvSpPr>
            <a:spLocks noGrp="1"/>
          </p:cNvSpPr>
          <p:nvPr>
            <p:ph idx="1"/>
          </p:nvPr>
        </p:nvSpPr>
        <p:spPr/>
        <p:txBody>
          <a:bodyPr>
            <a:normAutofit fontScale="47500" lnSpcReduction="20000"/>
          </a:bodyPr>
          <a:lstStyle/>
          <a:p>
            <a:pPr>
              <a:spcAft>
                <a:spcPts val="600"/>
              </a:spcAft>
            </a:pPr>
            <a:r>
              <a:rPr lang="en-US" sz="4100" dirty="0">
                <a:cs typeface="Times New Roman" panose="02020603050405020304" pitchFamily="18" charset="0"/>
              </a:rPr>
              <a:t>Provide reading specialist positions for grades K-5</a:t>
            </a:r>
            <a:endParaRPr lang="en-US" sz="3700" dirty="0">
              <a:cs typeface="Times New Roman" panose="02020603050405020304" pitchFamily="18" charset="0"/>
            </a:endParaRPr>
          </a:p>
          <a:p>
            <a:pPr>
              <a:spcAft>
                <a:spcPts val="600"/>
              </a:spcAft>
            </a:pPr>
            <a:r>
              <a:rPr lang="en-US" sz="4100" dirty="0">
                <a:cs typeface="Times New Roman" panose="02020603050405020304" pitchFamily="18" charset="0"/>
              </a:rPr>
              <a:t>Distribute positions to K-5 based upon 3</a:t>
            </a:r>
            <a:r>
              <a:rPr lang="en-US" sz="4100" baseline="30000" dirty="0">
                <a:cs typeface="Times New Roman" panose="02020603050405020304" pitchFamily="18" charset="0"/>
              </a:rPr>
              <a:t>rd</a:t>
            </a:r>
            <a:r>
              <a:rPr lang="en-US" sz="4100" dirty="0">
                <a:cs typeface="Times New Roman" panose="02020603050405020304" pitchFamily="18" charset="0"/>
              </a:rPr>
              <a:t> Grade Reading SOL Failure Rate</a:t>
            </a:r>
          </a:p>
          <a:p>
            <a:pPr lvl="1">
              <a:spcAft>
                <a:spcPts val="600"/>
              </a:spcAft>
            </a:pPr>
            <a:r>
              <a:rPr lang="en-US" sz="3700" dirty="0">
                <a:cs typeface="Times New Roman" panose="02020603050405020304" pitchFamily="18" charset="0"/>
              </a:rPr>
              <a:t>Presumes 2.5 hours additional instruction, at a ratio of one teacher to five students</a:t>
            </a:r>
          </a:p>
          <a:p>
            <a:pPr>
              <a:spcAft>
                <a:spcPts val="600"/>
              </a:spcAft>
            </a:pPr>
            <a:r>
              <a:rPr lang="en-US" sz="4100" dirty="0">
                <a:cs typeface="Times New Roman" panose="02020603050405020304" pitchFamily="18" charset="0"/>
              </a:rPr>
              <a:t>Move Early Intervention Reading funds into the SOQ</a:t>
            </a:r>
          </a:p>
          <a:p>
            <a:pPr lvl="1">
              <a:spcAft>
                <a:spcPts val="600"/>
              </a:spcAft>
            </a:pPr>
            <a:r>
              <a:rPr lang="en-US" sz="3700" dirty="0">
                <a:cs typeface="Times New Roman" panose="02020603050405020304" pitchFamily="18" charset="0"/>
              </a:rPr>
              <a:t>Requires the funds to be used for reading specialists, currently, may be used for any reading intervention service</a:t>
            </a:r>
          </a:p>
          <a:p>
            <a:pPr>
              <a:spcAft>
                <a:spcPts val="600"/>
              </a:spcAft>
            </a:pPr>
            <a:r>
              <a:rPr lang="en-US" sz="4500" dirty="0">
                <a:cs typeface="Times New Roman" panose="02020603050405020304" pitchFamily="18" charset="0"/>
              </a:rPr>
              <a:t>Estimated cost - $36.6 million/year in addition to the $23.5 million currently appropriated for Early Reading Intervention </a:t>
            </a:r>
          </a:p>
          <a:p>
            <a:endParaRPr lang="en-US" dirty="0"/>
          </a:p>
        </p:txBody>
      </p:sp>
    </p:spTree>
    <p:extLst>
      <p:ext uri="{BB962C8B-B14F-4D97-AF65-F5344CB8AC3E}">
        <p14:creationId xmlns:p14="http://schemas.microsoft.com/office/powerpoint/2010/main" val="274913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Work-Based Learning Coordinator</a:t>
            </a:r>
          </a:p>
        </p:txBody>
      </p:sp>
      <p:sp>
        <p:nvSpPr>
          <p:cNvPr id="3" name="Content Placeholder 2"/>
          <p:cNvSpPr>
            <a:spLocks noGrp="1"/>
          </p:cNvSpPr>
          <p:nvPr>
            <p:ph idx="1"/>
          </p:nvPr>
        </p:nvSpPr>
        <p:spPr/>
        <p:txBody>
          <a:bodyPr>
            <a:normAutofit fontScale="62500" lnSpcReduction="20000"/>
          </a:bodyPr>
          <a:lstStyle/>
          <a:p>
            <a:pPr>
              <a:spcAft>
                <a:spcPts val="600"/>
              </a:spcAft>
            </a:pPr>
            <a:r>
              <a:rPr lang="en-US" sz="4100" dirty="0">
                <a:cs typeface="Times New Roman" panose="02020603050405020304" pitchFamily="18" charset="0"/>
              </a:rPr>
              <a:t>Create state and regional work-based learning coordinator positions to foster connections between school divisions and the business community to advance work-based learning opportunities in each school division for full implementation of the Profile of a Virginia Graduate. </a:t>
            </a:r>
          </a:p>
          <a:p>
            <a:pPr>
              <a:spcAft>
                <a:spcPts val="600"/>
              </a:spcAft>
            </a:pPr>
            <a:r>
              <a:rPr lang="en-US" sz="4100" dirty="0">
                <a:cs typeface="Times New Roman" panose="02020603050405020304" pitchFamily="18" charset="0"/>
              </a:rPr>
              <a:t>Estimated cost - $1.1 million/year </a:t>
            </a:r>
          </a:p>
          <a:p>
            <a:endParaRPr lang="en-US" dirty="0"/>
          </a:p>
        </p:txBody>
      </p:sp>
    </p:spTree>
    <p:extLst>
      <p:ext uri="{BB962C8B-B14F-4D97-AF65-F5344CB8AC3E}">
        <p14:creationId xmlns:p14="http://schemas.microsoft.com/office/powerpoint/2010/main" val="376808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Mentorship </a:t>
            </a:r>
          </a:p>
        </p:txBody>
      </p:sp>
      <p:sp>
        <p:nvSpPr>
          <p:cNvPr id="3" name="Content Placeholder 2"/>
          <p:cNvSpPr>
            <a:spLocks noGrp="1"/>
          </p:cNvSpPr>
          <p:nvPr>
            <p:ph idx="1"/>
          </p:nvPr>
        </p:nvSpPr>
        <p:spPr>
          <a:xfrm>
            <a:off x="457200" y="1200151"/>
            <a:ext cx="8229600" cy="3047999"/>
          </a:xfrm>
        </p:spPr>
        <p:txBody>
          <a:bodyPr>
            <a:normAutofit lnSpcReduction="10000"/>
          </a:bodyPr>
          <a:lstStyle/>
          <a:p>
            <a:r>
              <a:rPr lang="en-US" dirty="0">
                <a:cs typeface="Times New Roman" panose="02020603050405020304" pitchFamily="18" charset="0"/>
              </a:rPr>
              <a:t>Establish a statewide principal mentorship program to strengthen and foster the expanding role of quality school leaders that support teacher retention and student achievement. </a:t>
            </a:r>
          </a:p>
          <a:p>
            <a:r>
              <a:rPr lang="en-US" dirty="0">
                <a:cs typeface="Times New Roman" panose="02020603050405020304" pitchFamily="18" charset="0"/>
              </a:rPr>
              <a:t>Estimated cost - $1.1 million/year </a:t>
            </a:r>
          </a:p>
          <a:p>
            <a:pPr marL="0" indent="0">
              <a:buNone/>
            </a:pPr>
            <a:endParaRPr lang="en-US" dirty="0"/>
          </a:p>
        </p:txBody>
      </p:sp>
    </p:spTree>
    <p:extLst>
      <p:ext uri="{BB962C8B-B14F-4D97-AF65-F5344CB8AC3E}">
        <p14:creationId xmlns:p14="http://schemas.microsoft.com/office/powerpoint/2010/main" val="153340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 of 2019 Revisions to the SOQ’s  </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667798313"/>
              </p:ext>
            </p:extLst>
          </p:nvPr>
        </p:nvGraphicFramePr>
        <p:xfrm>
          <a:off x="152400" y="971550"/>
          <a:ext cx="4495800" cy="3366268"/>
        </p:xfrm>
        <a:graphic>
          <a:graphicData uri="http://schemas.openxmlformats.org/drawingml/2006/table">
            <a:tbl>
              <a:tblPr firstRow="1" firstCol="1" bandRow="1">
                <a:tableStyleId>{0E3FDE45-AF77-4B5C-9715-49D594BDF05E}</a:tableStyleId>
              </a:tblPr>
              <a:tblGrid>
                <a:gridCol w="2602832">
                  <a:extLst>
                    <a:ext uri="{9D8B030D-6E8A-4147-A177-3AD203B41FA5}">
                      <a16:colId xmlns:a16="http://schemas.microsoft.com/office/drawing/2014/main" val="20000"/>
                    </a:ext>
                  </a:extLst>
                </a:gridCol>
                <a:gridCol w="1892968">
                  <a:extLst>
                    <a:ext uri="{9D8B030D-6E8A-4147-A177-3AD203B41FA5}">
                      <a16:colId xmlns:a16="http://schemas.microsoft.com/office/drawing/2014/main" val="20001"/>
                    </a:ext>
                  </a:extLst>
                </a:gridCol>
              </a:tblGrid>
              <a:tr h="356802">
                <a:tc>
                  <a:txBody>
                    <a:bodyPr/>
                    <a:lstStyle/>
                    <a:p>
                      <a:pPr marL="0" marR="0">
                        <a:lnSpc>
                          <a:spcPct val="107000"/>
                        </a:lnSpc>
                        <a:spcBef>
                          <a:spcPts val="0"/>
                        </a:spcBef>
                        <a:spcAft>
                          <a:spcPts val="0"/>
                        </a:spcAft>
                      </a:pP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Est. State Impact/Local Contribution </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462822">
                <a:tc>
                  <a:txBody>
                    <a:bodyPr/>
                    <a:lstStyle/>
                    <a:p>
                      <a:pPr marL="0" marR="0">
                        <a:lnSpc>
                          <a:spcPct val="107000"/>
                        </a:lnSpc>
                        <a:spcBef>
                          <a:spcPts val="0"/>
                        </a:spcBef>
                        <a:spcAft>
                          <a:spcPts val="0"/>
                        </a:spcAft>
                      </a:pPr>
                      <a:r>
                        <a:rPr lang="en-US" sz="1400" dirty="0">
                          <a:effectLst/>
                        </a:rPr>
                        <a:t>Equity Fund</a:t>
                      </a:r>
                      <a:endParaRPr lang="en-US" sz="1400" b="1" dirty="0">
                        <a:solidFill>
                          <a:srgbClr val="FF0000"/>
                        </a:solidFill>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$131.9M/$79.5M</a:t>
                      </a:r>
                      <a:r>
                        <a:rPr lang="en-US" sz="1400" baseline="0" dirty="0">
                          <a:effectLst/>
                        </a:rPr>
                        <a:t> </a:t>
                      </a:r>
                      <a:endParaRPr lang="en-US" sz="1400" b="1" dirty="0">
                        <a:solidFill>
                          <a:srgbClr val="FF000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1"/>
                  </a:ext>
                </a:extLst>
              </a:tr>
              <a:tr h="694231">
                <a:tc>
                  <a:txBody>
                    <a:bodyPr/>
                    <a:lstStyle/>
                    <a:p>
                      <a:pPr marL="0" marR="0">
                        <a:lnSpc>
                          <a:spcPct val="107000"/>
                        </a:lnSpc>
                        <a:spcBef>
                          <a:spcPts val="0"/>
                        </a:spcBef>
                        <a:spcAft>
                          <a:spcPts val="0"/>
                        </a:spcAft>
                      </a:pPr>
                      <a:r>
                        <a:rPr lang="en-US" sz="1400" dirty="0">
                          <a:effectLst/>
                        </a:rPr>
                        <a:t>Teacher Leader and Mentor Programs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$103M+/$84.3M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3"/>
                  </a:ext>
                </a:extLst>
              </a:tr>
              <a:tr h="356802">
                <a:tc>
                  <a:txBody>
                    <a:bodyPr/>
                    <a:lstStyle/>
                    <a:p>
                      <a:pPr marL="0" marR="0">
                        <a:lnSpc>
                          <a:spcPct val="107000"/>
                        </a:lnSpc>
                        <a:spcBef>
                          <a:spcPts val="0"/>
                        </a:spcBef>
                        <a:spcAft>
                          <a:spcPts val="0"/>
                        </a:spcAft>
                      </a:pPr>
                      <a:r>
                        <a:rPr lang="en-US" sz="1400" dirty="0">
                          <a:effectLst/>
                        </a:rPr>
                        <a:t>English Learner Teachers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$26.7M/$32.8M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4"/>
                  </a:ext>
                </a:extLst>
              </a:tr>
              <a:tr h="524571">
                <a:tc>
                  <a:txBody>
                    <a:bodyPr/>
                    <a:lstStyle/>
                    <a:p>
                      <a:pPr marL="0" marR="0">
                        <a:lnSpc>
                          <a:spcPct val="107000"/>
                        </a:lnSpc>
                        <a:spcBef>
                          <a:spcPts val="0"/>
                        </a:spcBef>
                        <a:spcAft>
                          <a:spcPts val="0"/>
                        </a:spcAft>
                      </a:pPr>
                      <a:r>
                        <a:rPr lang="en-US" sz="1400" dirty="0">
                          <a:effectLst/>
                        </a:rPr>
                        <a:t>Specialized Student Support Personnel</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Approx. $100M/ Approx. $81.8M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5"/>
                  </a:ext>
                </a:extLst>
              </a:tr>
              <a:tr h="356802">
                <a:tc>
                  <a:txBody>
                    <a:bodyPr/>
                    <a:lstStyle/>
                    <a:p>
                      <a:pPr marL="0" marR="0">
                        <a:lnSpc>
                          <a:spcPct val="107000"/>
                        </a:lnSpc>
                        <a:spcBef>
                          <a:spcPts val="0"/>
                        </a:spcBef>
                        <a:spcAft>
                          <a:spcPts val="0"/>
                        </a:spcAft>
                      </a:pPr>
                      <a:r>
                        <a:rPr lang="en-US" sz="1400" dirty="0">
                          <a:effectLst/>
                        </a:rPr>
                        <a:t>Reading Specialists</a:t>
                      </a:r>
                      <a:endParaRPr lang="en-US" sz="1400" b="1" dirty="0">
                        <a:effectLst/>
                        <a:latin typeface="+mj-lt"/>
                        <a:ea typeface="Calibri"/>
                        <a:cs typeface="Times New Roman"/>
                      </a:endParaRPr>
                    </a:p>
                  </a:txBody>
                  <a:tcPr marL="68580" marR="68580" marT="0" marB="0" anchor="ctr">
                    <a:lnB>
                      <a:noFill/>
                    </a:lnB>
                  </a:tcPr>
                </a:tc>
                <a:tc>
                  <a:txBody>
                    <a:bodyPr/>
                    <a:lstStyle/>
                    <a:p>
                      <a:pPr marL="0" marR="0" algn="ctr">
                        <a:lnSpc>
                          <a:spcPct val="107000"/>
                        </a:lnSpc>
                        <a:spcBef>
                          <a:spcPts val="0"/>
                        </a:spcBef>
                        <a:spcAft>
                          <a:spcPts val="0"/>
                        </a:spcAft>
                      </a:pPr>
                      <a:r>
                        <a:rPr lang="en-US" sz="1400" dirty="0">
                          <a:effectLst/>
                        </a:rPr>
                        <a:t>$36.6M/$29.1M</a:t>
                      </a:r>
                      <a:endParaRPr lang="en-US" sz="1400" b="1" dirty="0">
                        <a:effectLst/>
                        <a:latin typeface="+mj-lt"/>
                        <a:ea typeface="Calibri"/>
                        <a:cs typeface="Times New Roman"/>
                      </a:endParaRPr>
                    </a:p>
                  </a:txBody>
                  <a:tcPr marL="68580" marR="68580" marT="0" marB="0" anchor="ctr">
                    <a:lnB>
                      <a:noFill/>
                    </a:lnB>
                  </a:tcPr>
                </a:tc>
                <a:extLst>
                  <a:ext uri="{0D108BD9-81ED-4DB2-BD59-A6C34878D82A}">
                    <a16:rowId xmlns:a16="http://schemas.microsoft.com/office/drawing/2014/main" val="1462078878"/>
                  </a:ext>
                </a:extLst>
              </a:tr>
              <a:tr h="524571">
                <a:tc>
                  <a:txBody>
                    <a:bodyPr/>
                    <a:lstStyle/>
                    <a:p>
                      <a:pPr marL="0" marR="0">
                        <a:lnSpc>
                          <a:spcPct val="107000"/>
                        </a:lnSpc>
                        <a:spcBef>
                          <a:spcPts val="0"/>
                        </a:spcBef>
                        <a:spcAft>
                          <a:spcPts val="0"/>
                        </a:spcAft>
                      </a:pPr>
                      <a:r>
                        <a:rPr lang="en-US" sz="1400" dirty="0">
                          <a:effectLst/>
                        </a:rPr>
                        <a:t>Work-Based Learning Coordinators</a:t>
                      </a: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rPr>
                        <a:t>$1.24M/None </a:t>
                      </a: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448174"/>
                  </a:ext>
                </a:extLst>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297112792"/>
              </p:ext>
            </p:extLst>
          </p:nvPr>
        </p:nvGraphicFramePr>
        <p:xfrm>
          <a:off x="4724400" y="971551"/>
          <a:ext cx="4251960" cy="3436672"/>
        </p:xfrm>
        <a:graphic>
          <a:graphicData uri="http://schemas.openxmlformats.org/drawingml/2006/table">
            <a:tbl>
              <a:tblPr firstRow="1" firstCol="1" bandRow="1">
                <a:tableStyleId>{0E3FDE45-AF77-4B5C-9715-49D594BDF05E}</a:tableStyleId>
              </a:tblPr>
              <a:tblGrid>
                <a:gridCol w="2209800">
                  <a:extLst>
                    <a:ext uri="{9D8B030D-6E8A-4147-A177-3AD203B41FA5}">
                      <a16:colId xmlns:a16="http://schemas.microsoft.com/office/drawing/2014/main" val="20000"/>
                    </a:ext>
                  </a:extLst>
                </a:gridCol>
                <a:gridCol w="2042160">
                  <a:extLst>
                    <a:ext uri="{9D8B030D-6E8A-4147-A177-3AD203B41FA5}">
                      <a16:colId xmlns:a16="http://schemas.microsoft.com/office/drawing/2014/main" val="20001"/>
                    </a:ext>
                  </a:extLst>
                </a:gridCol>
              </a:tblGrid>
              <a:tr h="286394">
                <a:tc>
                  <a:txBody>
                    <a:bodyPr/>
                    <a:lstStyle/>
                    <a:p>
                      <a:pPr marL="0" marR="0">
                        <a:lnSpc>
                          <a:spcPct val="107000"/>
                        </a:lnSpc>
                        <a:spcBef>
                          <a:spcPts val="0"/>
                        </a:spcBef>
                        <a:spcAft>
                          <a:spcPts val="0"/>
                        </a:spcAft>
                      </a:pP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Est. State Impact/Local Contribution</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335905">
                <a:tc>
                  <a:txBody>
                    <a:bodyPr/>
                    <a:lstStyle/>
                    <a:p>
                      <a:pPr marL="0" marR="0">
                        <a:lnSpc>
                          <a:spcPct val="107000"/>
                        </a:lnSpc>
                        <a:spcBef>
                          <a:spcPts val="0"/>
                        </a:spcBef>
                        <a:spcAft>
                          <a:spcPts val="0"/>
                        </a:spcAft>
                      </a:pPr>
                      <a:r>
                        <a:rPr lang="en-US" sz="1400" dirty="0">
                          <a:effectLst/>
                        </a:rPr>
                        <a:t>Class Size Reduction</a:t>
                      </a:r>
                      <a:endParaRPr lang="en-US" sz="1400" b="1" dirty="0">
                        <a:solidFill>
                          <a:srgbClr val="FF0000"/>
                        </a:solidFill>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$0/None </a:t>
                      </a:r>
                      <a:endParaRPr lang="en-US" sz="1400" b="1" dirty="0">
                        <a:solidFill>
                          <a:srgbClr val="FF000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21297829"/>
                  </a:ext>
                </a:extLst>
              </a:tr>
              <a:tr h="335905">
                <a:tc>
                  <a:txBody>
                    <a:bodyPr/>
                    <a:lstStyle/>
                    <a:p>
                      <a:pPr marL="0" marR="0">
                        <a:lnSpc>
                          <a:spcPct val="107000"/>
                        </a:lnSpc>
                        <a:spcBef>
                          <a:spcPts val="0"/>
                        </a:spcBef>
                        <a:spcAft>
                          <a:spcPts val="0"/>
                        </a:spcAft>
                      </a:pPr>
                      <a:r>
                        <a:rPr lang="en-US" sz="1400" dirty="0">
                          <a:effectLst/>
                        </a:rPr>
                        <a:t>Principal Mentorship</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$1.24</a:t>
                      </a:r>
                      <a:r>
                        <a:rPr lang="en-US" sz="1400" baseline="0" dirty="0">
                          <a:effectLst/>
                        </a:rPr>
                        <a:t>M/None </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2358539575"/>
                  </a:ext>
                </a:extLst>
              </a:tr>
              <a:tr h="335905">
                <a:tc>
                  <a:txBody>
                    <a:bodyPr/>
                    <a:lstStyle/>
                    <a:p>
                      <a:pPr marL="0" marR="0">
                        <a:lnSpc>
                          <a:spcPct val="107000"/>
                        </a:lnSpc>
                        <a:spcBef>
                          <a:spcPts val="0"/>
                        </a:spcBef>
                        <a:spcAft>
                          <a:spcPts val="0"/>
                        </a:spcAft>
                      </a:pPr>
                      <a:r>
                        <a:rPr lang="en-US" sz="1400" dirty="0">
                          <a:effectLst/>
                        </a:rPr>
                        <a:t>School Counselors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$88.2M/$72.2M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6"/>
                  </a:ext>
                </a:extLst>
              </a:tr>
              <a:tr h="548861">
                <a:tc>
                  <a:txBody>
                    <a:bodyPr/>
                    <a:lstStyle/>
                    <a:p>
                      <a:pPr marL="0" marR="0">
                        <a:lnSpc>
                          <a:spcPct val="107000"/>
                        </a:lnSpc>
                        <a:spcBef>
                          <a:spcPts val="0"/>
                        </a:spcBef>
                        <a:spcAft>
                          <a:spcPts val="0"/>
                        </a:spcAft>
                      </a:pPr>
                      <a:r>
                        <a:rPr lang="en-US" sz="1400" dirty="0">
                          <a:effectLst/>
                        </a:rPr>
                        <a:t>Elementary School Principals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$7.9M/$6.4M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7"/>
                  </a:ext>
                </a:extLst>
              </a:tr>
              <a:tr h="335905">
                <a:tc>
                  <a:txBody>
                    <a:bodyPr/>
                    <a:lstStyle/>
                    <a:p>
                      <a:pPr marL="0" marR="0">
                        <a:lnSpc>
                          <a:spcPct val="107000"/>
                        </a:lnSpc>
                        <a:spcBef>
                          <a:spcPts val="0"/>
                        </a:spcBef>
                        <a:spcAft>
                          <a:spcPts val="0"/>
                        </a:spcAft>
                      </a:pPr>
                      <a:r>
                        <a:rPr lang="en-US" sz="1400" dirty="0">
                          <a:effectLst/>
                        </a:rPr>
                        <a:t>Assistant Principals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$83.9M/$68.6M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8"/>
                  </a:ext>
                </a:extLst>
              </a:tr>
              <a:tr h="548861">
                <a:tc>
                  <a:txBody>
                    <a:bodyPr/>
                    <a:lstStyle/>
                    <a:p>
                      <a:pPr marL="0" marR="0">
                        <a:lnSpc>
                          <a:spcPct val="107000"/>
                        </a:lnSpc>
                        <a:spcBef>
                          <a:spcPts val="0"/>
                        </a:spcBef>
                        <a:spcAft>
                          <a:spcPts val="0"/>
                        </a:spcAft>
                      </a:pPr>
                      <a:r>
                        <a:rPr lang="en-US" sz="1400" dirty="0">
                          <a:effectLst/>
                        </a:rPr>
                        <a:t>Recession-Era Savings and Flexibility Strategies</a:t>
                      </a:r>
                      <a:endParaRPr lang="en-US" sz="1400" b="1" dirty="0">
                        <a:effectLst/>
                        <a:latin typeface="+mj-lt"/>
                        <a:ea typeface="Calibri"/>
                        <a:cs typeface="Times New Roman"/>
                      </a:endParaRPr>
                    </a:p>
                  </a:txBody>
                  <a:tcPr marL="68580" marR="68580" marT="0" marB="0" anchor="ctr">
                    <a:lnB>
                      <a:noFill/>
                    </a:lnB>
                  </a:tcPr>
                </a:tc>
                <a:tc>
                  <a:txBody>
                    <a:bodyPr/>
                    <a:lstStyle/>
                    <a:p>
                      <a:pPr marL="0" marR="0" algn="ctr">
                        <a:lnSpc>
                          <a:spcPct val="107000"/>
                        </a:lnSpc>
                        <a:spcBef>
                          <a:spcPts val="0"/>
                        </a:spcBef>
                        <a:spcAft>
                          <a:spcPts val="0"/>
                        </a:spcAft>
                      </a:pPr>
                      <a:r>
                        <a:rPr lang="en-US" sz="1400" dirty="0">
                          <a:effectLst/>
                        </a:rPr>
                        <a:t>$371.6M/$304M</a:t>
                      </a:r>
                      <a:endParaRPr lang="en-US" sz="1400" b="1" dirty="0">
                        <a:effectLst/>
                        <a:latin typeface="+mj-lt"/>
                        <a:ea typeface="Calibri"/>
                        <a:cs typeface="Times New Roman"/>
                      </a:endParaRPr>
                    </a:p>
                  </a:txBody>
                  <a:tcPr marL="68580" marR="68580" marT="0" marB="0" anchor="ctr">
                    <a:lnB>
                      <a:noFill/>
                    </a:lnB>
                  </a:tcPr>
                </a:tc>
                <a:extLst>
                  <a:ext uri="{0D108BD9-81ED-4DB2-BD59-A6C34878D82A}">
                    <a16:rowId xmlns:a16="http://schemas.microsoft.com/office/drawing/2014/main" val="10009"/>
                  </a:ext>
                </a:extLst>
              </a:tr>
              <a:tr h="548861">
                <a:tc>
                  <a:txBody>
                    <a:bodyPr/>
                    <a:lstStyle/>
                    <a:p>
                      <a:pPr marL="0" marR="0">
                        <a:lnSpc>
                          <a:spcPct val="107000"/>
                        </a:lnSpc>
                        <a:spcBef>
                          <a:spcPts val="0"/>
                        </a:spcBef>
                        <a:spcAft>
                          <a:spcPts val="0"/>
                        </a:spcAft>
                      </a:pPr>
                      <a:r>
                        <a:rPr lang="en-US" sz="1400" dirty="0">
                          <a:effectLst/>
                        </a:rPr>
                        <a:t>Enhance</a:t>
                      </a:r>
                      <a:r>
                        <a:rPr lang="en-US" sz="1400" baseline="0" dirty="0">
                          <a:effectLst/>
                        </a:rPr>
                        <a:t> data collections regarding school staffing</a:t>
                      </a: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678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994" y="1143000"/>
            <a:ext cx="2971026" cy="400050"/>
          </a:xfrm>
        </p:spPr>
        <p:txBody>
          <a:bodyPr/>
          <a:lstStyle/>
          <a:p>
            <a:pPr algn="ctr"/>
            <a:r>
              <a:rPr lang="en-US" dirty="0"/>
              <a:t>Divisions by size</a:t>
            </a:r>
          </a:p>
        </p:txBody>
      </p:sp>
      <p:pic>
        <p:nvPicPr>
          <p:cNvPr id="6" name="Content Placeholder 5" descr="A picture containing drawing&#10;&#10;Description automatically generated">
            <a:extLst>
              <a:ext uri="{FF2B5EF4-FFF2-40B4-BE49-F238E27FC236}">
                <a16:creationId xmlns:a16="http://schemas.microsoft.com/office/drawing/2014/main" id="{0EC5949D-9702-4822-80FF-BEB8A35FD4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3047" y="1986533"/>
            <a:ext cx="2756921" cy="1170434"/>
          </a:xfrm>
        </p:spPr>
      </p:pic>
      <p:sp>
        <p:nvSpPr>
          <p:cNvPr id="7" name="TextBox 6">
            <a:extLst>
              <a:ext uri="{FF2B5EF4-FFF2-40B4-BE49-F238E27FC236}">
                <a16:creationId xmlns:a16="http://schemas.microsoft.com/office/drawing/2014/main" id="{CA35215D-5586-4C33-9E5A-17F0C311BEF0}"/>
              </a:ext>
            </a:extLst>
          </p:cNvPr>
          <p:cNvSpPr txBox="1"/>
          <p:nvPr/>
        </p:nvSpPr>
        <p:spPr>
          <a:xfrm>
            <a:off x="-57150" y="667381"/>
            <a:ext cx="5713809" cy="3831818"/>
          </a:xfrm>
          <a:prstGeom prst="rect">
            <a:avLst/>
          </a:prstGeom>
          <a:noFill/>
        </p:spPr>
        <p:txBody>
          <a:bodyPr wrap="square" rtlCol="0">
            <a:spAutoFit/>
          </a:bodyPr>
          <a:lstStyle/>
          <a:p>
            <a:pPr algn="ctr" defTabSz="914240"/>
            <a:r>
              <a:rPr lang="en-US" sz="2700" dirty="0">
                <a:solidFill>
                  <a:prstClr val="white"/>
                </a:solidFill>
                <a:latin typeface="Cambria"/>
              </a:rPr>
              <a:t>LESS THAN 1,000 – </a:t>
            </a:r>
            <a:r>
              <a:rPr lang="en-US" sz="2700" b="1" dirty="0">
                <a:solidFill>
                  <a:srgbClr val="66FFFF"/>
                </a:solidFill>
                <a:latin typeface="Cambria"/>
              </a:rPr>
              <a:t>Light Blue</a:t>
            </a:r>
          </a:p>
          <a:p>
            <a:pPr algn="ctr" defTabSz="914240"/>
            <a:r>
              <a:rPr lang="en-US" sz="2700" dirty="0">
                <a:solidFill>
                  <a:prstClr val="white"/>
                </a:solidFill>
                <a:latin typeface="Cambria"/>
              </a:rPr>
              <a:t>1,000 – 2,000 – </a:t>
            </a:r>
            <a:r>
              <a:rPr lang="en-US" sz="2700" b="1" dirty="0">
                <a:solidFill>
                  <a:srgbClr val="99FF99"/>
                </a:solidFill>
                <a:latin typeface="Cambria"/>
              </a:rPr>
              <a:t>Light Green</a:t>
            </a:r>
          </a:p>
          <a:p>
            <a:pPr algn="ctr" defTabSz="914240"/>
            <a:r>
              <a:rPr lang="en-US" sz="2700" dirty="0">
                <a:solidFill>
                  <a:prstClr val="white"/>
                </a:solidFill>
                <a:latin typeface="Cambria"/>
              </a:rPr>
              <a:t>2,000 – 3,000 – </a:t>
            </a:r>
            <a:r>
              <a:rPr lang="en-US" sz="2700" b="1" dirty="0">
                <a:solidFill>
                  <a:srgbClr val="FFCCFF"/>
                </a:solidFill>
                <a:latin typeface="Cambria"/>
              </a:rPr>
              <a:t>Light Pink</a:t>
            </a:r>
          </a:p>
          <a:p>
            <a:pPr algn="ctr" defTabSz="914240"/>
            <a:r>
              <a:rPr lang="en-US" sz="2700" dirty="0">
                <a:solidFill>
                  <a:prstClr val="white"/>
                </a:solidFill>
                <a:latin typeface="Cambria"/>
              </a:rPr>
              <a:t>3,000 – 4,000 - </a:t>
            </a:r>
            <a:r>
              <a:rPr lang="en-US" sz="2700" b="1" dirty="0">
                <a:solidFill>
                  <a:srgbClr val="FF0000"/>
                </a:solidFill>
                <a:latin typeface="Cambria"/>
              </a:rPr>
              <a:t>Red</a:t>
            </a:r>
            <a:r>
              <a:rPr lang="en-US" sz="2700" dirty="0">
                <a:solidFill>
                  <a:prstClr val="white"/>
                </a:solidFill>
                <a:latin typeface="Cambria"/>
              </a:rPr>
              <a:t> </a:t>
            </a:r>
          </a:p>
          <a:p>
            <a:pPr algn="ctr" defTabSz="914240"/>
            <a:r>
              <a:rPr lang="en-US" sz="2700" dirty="0">
                <a:solidFill>
                  <a:prstClr val="white"/>
                </a:solidFill>
                <a:latin typeface="Cambria"/>
              </a:rPr>
              <a:t>4,000 – 5,000 - </a:t>
            </a:r>
            <a:r>
              <a:rPr lang="en-US" sz="2700" b="1" dirty="0">
                <a:solidFill>
                  <a:srgbClr val="DD7323"/>
                </a:solidFill>
                <a:latin typeface="Cambria"/>
              </a:rPr>
              <a:t>Orange</a:t>
            </a:r>
          </a:p>
          <a:p>
            <a:pPr algn="ctr" defTabSz="914240"/>
            <a:r>
              <a:rPr lang="en-US" sz="2700" dirty="0">
                <a:solidFill>
                  <a:prstClr val="white"/>
                </a:solidFill>
                <a:latin typeface="Cambria"/>
              </a:rPr>
              <a:t>5,000 – 6,000 - </a:t>
            </a:r>
            <a:r>
              <a:rPr lang="en-US" sz="2700" b="1" dirty="0">
                <a:solidFill>
                  <a:srgbClr val="00B050"/>
                </a:solidFill>
                <a:latin typeface="Cambria"/>
              </a:rPr>
              <a:t>Green</a:t>
            </a:r>
          </a:p>
          <a:p>
            <a:pPr algn="ctr" defTabSz="914240"/>
            <a:r>
              <a:rPr lang="en-US" sz="2700" dirty="0">
                <a:solidFill>
                  <a:prstClr val="white"/>
                </a:solidFill>
                <a:latin typeface="Cambria"/>
              </a:rPr>
              <a:t>6,000 – 10,000 - </a:t>
            </a:r>
            <a:r>
              <a:rPr lang="en-US" sz="2700" b="1" dirty="0">
                <a:solidFill>
                  <a:srgbClr val="0070C0"/>
                </a:solidFill>
                <a:latin typeface="Cambria"/>
              </a:rPr>
              <a:t>Blue</a:t>
            </a:r>
          </a:p>
          <a:p>
            <a:pPr algn="ctr" defTabSz="914240"/>
            <a:r>
              <a:rPr lang="en-US" sz="2700" dirty="0">
                <a:solidFill>
                  <a:prstClr val="white"/>
                </a:solidFill>
                <a:latin typeface="Cambria"/>
              </a:rPr>
              <a:t>10,000 – 20,000 - </a:t>
            </a:r>
            <a:r>
              <a:rPr lang="en-US" sz="2700" b="1" dirty="0">
                <a:solidFill>
                  <a:srgbClr val="FF33CC"/>
                </a:solidFill>
                <a:latin typeface="Cambria"/>
              </a:rPr>
              <a:t>Pink</a:t>
            </a:r>
          </a:p>
          <a:p>
            <a:pPr algn="ctr" defTabSz="914240"/>
            <a:r>
              <a:rPr lang="en-US" sz="2700" dirty="0">
                <a:solidFill>
                  <a:prstClr val="white"/>
                </a:solidFill>
                <a:latin typeface="Cambria"/>
              </a:rPr>
              <a:t>MORE THAN 20,000 - </a:t>
            </a:r>
            <a:r>
              <a:rPr lang="en-US" sz="2700" b="1" dirty="0">
                <a:solidFill>
                  <a:srgbClr val="FFFF00"/>
                </a:solidFill>
                <a:latin typeface="Cambria"/>
              </a:rPr>
              <a:t>Yellow</a:t>
            </a:r>
          </a:p>
        </p:txBody>
      </p:sp>
    </p:spTree>
    <p:extLst>
      <p:ext uri="{BB962C8B-B14F-4D97-AF65-F5344CB8AC3E}">
        <p14:creationId xmlns:p14="http://schemas.microsoft.com/office/powerpoint/2010/main" val="261136398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 of the SOQ’s </a:t>
            </a:r>
          </a:p>
        </p:txBody>
      </p:sp>
      <p:sp>
        <p:nvSpPr>
          <p:cNvPr id="3" name="Content Placeholder 2"/>
          <p:cNvSpPr>
            <a:spLocks noGrp="1"/>
          </p:cNvSpPr>
          <p:nvPr>
            <p:ph idx="1"/>
          </p:nvPr>
        </p:nvSpPr>
        <p:spPr>
          <a:xfrm>
            <a:off x="304800" y="971550"/>
            <a:ext cx="8610600" cy="3505200"/>
          </a:xfrm>
        </p:spPr>
        <p:txBody>
          <a:bodyPr>
            <a:normAutofit fontScale="25000" lnSpcReduction="20000"/>
          </a:bodyPr>
          <a:lstStyle/>
          <a:p>
            <a:r>
              <a:rPr lang="en-US" sz="6800" dirty="0"/>
              <a:t>Section 2, of Article VIII of the </a:t>
            </a:r>
            <a:r>
              <a:rPr lang="en-US" sz="6800" i="1" dirty="0"/>
              <a:t>Constitution of Virginia </a:t>
            </a:r>
            <a:r>
              <a:rPr lang="en-US" sz="6800" dirty="0"/>
              <a:t>provides that standards of quality for the several school divisions shall be determined and prescribed from time to time by the Board of Education, subject to revision only by the General Assembly. </a:t>
            </a:r>
          </a:p>
          <a:p>
            <a:endParaRPr lang="en-US" sz="6800" dirty="0"/>
          </a:p>
          <a:p>
            <a:r>
              <a:rPr lang="en-US" sz="6800" dirty="0"/>
              <a:t>Between 1972 and 1982, the Board of Education prescribed the Standards of Quality for each biennium, which were subsequently adopted by the General Assembly with revisions. </a:t>
            </a:r>
          </a:p>
          <a:p>
            <a:endParaRPr lang="en-US" sz="6800" dirty="0"/>
          </a:p>
          <a:p>
            <a:r>
              <a:rPr lang="en-US" sz="6800" dirty="0"/>
              <a:t>In 1984, the General Assembly established Chapter 13.1 of Title 22.1 of the </a:t>
            </a:r>
            <a:r>
              <a:rPr lang="en-US" sz="6800" i="1" dirty="0"/>
              <a:t>Code of Virginia</a:t>
            </a:r>
            <a:r>
              <a:rPr lang="en-US" sz="6800" dirty="0"/>
              <a:t>, codifying the Standards of Quality, effectively impacting the Board of Education’s ability to fulfill its constitutional duty to prescribe such standards for the previous ten years. </a:t>
            </a:r>
          </a:p>
          <a:p>
            <a:endParaRPr lang="en-US" sz="6800" dirty="0"/>
          </a:p>
          <a:p>
            <a:r>
              <a:rPr lang="en-US" sz="6800" dirty="0"/>
              <a:t>In 1988, the General Assembly replaced Chapter 13.1 of Title 22.1 of the </a:t>
            </a:r>
            <a:r>
              <a:rPr lang="en-US" sz="6800" i="1" dirty="0"/>
              <a:t>Code</a:t>
            </a:r>
            <a:r>
              <a:rPr lang="en-US" sz="6800" dirty="0"/>
              <a:t> with Chapter 13.2, </a:t>
            </a:r>
            <a:r>
              <a:rPr lang="en-US" sz="6800" dirty="0" err="1"/>
              <a:t>recodifying</a:t>
            </a:r>
            <a:r>
              <a:rPr lang="en-US" sz="6800" dirty="0"/>
              <a:t> the Standards of Quality into their current form. </a:t>
            </a:r>
          </a:p>
          <a:p>
            <a:endParaRPr lang="en-US" dirty="0"/>
          </a:p>
          <a:p>
            <a:endParaRPr lang="en-US" dirty="0"/>
          </a:p>
        </p:txBody>
      </p:sp>
    </p:spTree>
    <p:extLst>
      <p:ext uri="{BB962C8B-B14F-4D97-AF65-F5344CB8AC3E}">
        <p14:creationId xmlns:p14="http://schemas.microsoft.com/office/powerpoint/2010/main" val="284413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 of 2019 Revisions to the SOQ’s  </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792741261"/>
              </p:ext>
            </p:extLst>
          </p:nvPr>
        </p:nvGraphicFramePr>
        <p:xfrm>
          <a:off x="152400" y="971550"/>
          <a:ext cx="4495800" cy="3376364"/>
        </p:xfrm>
        <a:graphic>
          <a:graphicData uri="http://schemas.openxmlformats.org/drawingml/2006/table">
            <a:tbl>
              <a:tblPr firstRow="1" firstCol="1" bandRow="1">
                <a:tableStyleId>{0E3FDE45-AF77-4B5C-9715-49D594BDF05E}</a:tableStyleId>
              </a:tblPr>
              <a:tblGrid>
                <a:gridCol w="2602832">
                  <a:extLst>
                    <a:ext uri="{9D8B030D-6E8A-4147-A177-3AD203B41FA5}">
                      <a16:colId xmlns:a16="http://schemas.microsoft.com/office/drawing/2014/main" val="20000"/>
                    </a:ext>
                  </a:extLst>
                </a:gridCol>
                <a:gridCol w="1892968">
                  <a:extLst>
                    <a:ext uri="{9D8B030D-6E8A-4147-A177-3AD203B41FA5}">
                      <a16:colId xmlns:a16="http://schemas.microsoft.com/office/drawing/2014/main" val="20001"/>
                    </a:ext>
                  </a:extLst>
                </a:gridCol>
              </a:tblGrid>
              <a:tr h="356802">
                <a:tc>
                  <a:txBody>
                    <a:bodyPr/>
                    <a:lstStyle/>
                    <a:p>
                      <a:pPr marL="0" marR="0">
                        <a:lnSpc>
                          <a:spcPct val="107000"/>
                        </a:lnSpc>
                        <a:spcBef>
                          <a:spcPts val="0"/>
                        </a:spcBef>
                        <a:spcAft>
                          <a:spcPts val="0"/>
                        </a:spcAft>
                      </a:pP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Est. State Impact/Local Contribution </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462822">
                <a:tc>
                  <a:txBody>
                    <a:bodyPr/>
                    <a:lstStyle/>
                    <a:p>
                      <a:pPr marL="0" marR="0">
                        <a:lnSpc>
                          <a:spcPct val="107000"/>
                        </a:lnSpc>
                        <a:spcBef>
                          <a:spcPts val="0"/>
                        </a:spcBef>
                        <a:spcAft>
                          <a:spcPts val="0"/>
                        </a:spcAft>
                      </a:pPr>
                      <a:r>
                        <a:rPr lang="en-US" sz="1400" dirty="0">
                          <a:effectLst/>
                        </a:rPr>
                        <a:t>Equity Fund</a:t>
                      </a:r>
                      <a:endParaRPr lang="en-US" sz="1400" b="1" dirty="0">
                        <a:solidFill>
                          <a:srgbClr val="FF0000"/>
                        </a:solidFill>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$131.9M/$79.5M</a:t>
                      </a:r>
                      <a:r>
                        <a:rPr lang="en-US" sz="1400" baseline="0" dirty="0">
                          <a:effectLst/>
                        </a:rPr>
                        <a:t> </a:t>
                      </a:r>
                      <a:endParaRPr lang="en-US" sz="1400" b="1" dirty="0">
                        <a:solidFill>
                          <a:srgbClr val="FF000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001"/>
                  </a:ext>
                </a:extLst>
              </a:tr>
              <a:tr h="694231">
                <a:tc>
                  <a:txBody>
                    <a:bodyPr/>
                    <a:lstStyle/>
                    <a:p>
                      <a:pPr marL="0" marR="0">
                        <a:lnSpc>
                          <a:spcPct val="107000"/>
                        </a:lnSpc>
                        <a:spcBef>
                          <a:spcPts val="0"/>
                        </a:spcBef>
                        <a:spcAft>
                          <a:spcPts val="0"/>
                        </a:spcAft>
                      </a:pPr>
                      <a:r>
                        <a:rPr lang="en-US" sz="1400" dirty="0">
                          <a:effectLst/>
                        </a:rPr>
                        <a:t>Teacher Leader and Mentor Programs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$103M+/$84.3M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3"/>
                  </a:ext>
                </a:extLst>
              </a:tr>
              <a:tr h="356802">
                <a:tc>
                  <a:txBody>
                    <a:bodyPr/>
                    <a:lstStyle/>
                    <a:p>
                      <a:pPr marL="0" marR="0">
                        <a:lnSpc>
                          <a:spcPct val="107000"/>
                        </a:lnSpc>
                        <a:spcBef>
                          <a:spcPts val="0"/>
                        </a:spcBef>
                        <a:spcAft>
                          <a:spcPts val="0"/>
                        </a:spcAft>
                      </a:pPr>
                      <a:r>
                        <a:rPr lang="en-US" sz="1400" dirty="0">
                          <a:effectLst/>
                        </a:rPr>
                        <a:t>English Learner Teachers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$26.7M/$32.8M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4"/>
                  </a:ext>
                </a:extLst>
              </a:tr>
              <a:tr h="524571">
                <a:tc>
                  <a:txBody>
                    <a:bodyPr/>
                    <a:lstStyle/>
                    <a:p>
                      <a:pPr marL="0" marR="0">
                        <a:lnSpc>
                          <a:spcPct val="107000"/>
                        </a:lnSpc>
                        <a:spcBef>
                          <a:spcPts val="0"/>
                        </a:spcBef>
                        <a:spcAft>
                          <a:spcPts val="0"/>
                        </a:spcAft>
                      </a:pPr>
                      <a:r>
                        <a:rPr lang="en-US" sz="1400" dirty="0">
                          <a:effectLst/>
                        </a:rPr>
                        <a:t>Specialized Student Support Personnel</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Approx. $100M/ Approx. $81.8M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5"/>
                  </a:ext>
                </a:extLst>
              </a:tr>
              <a:tr h="356802">
                <a:tc>
                  <a:txBody>
                    <a:bodyPr/>
                    <a:lstStyle/>
                    <a:p>
                      <a:pPr marL="0" marR="0">
                        <a:lnSpc>
                          <a:spcPct val="107000"/>
                        </a:lnSpc>
                        <a:spcBef>
                          <a:spcPts val="0"/>
                        </a:spcBef>
                        <a:spcAft>
                          <a:spcPts val="0"/>
                        </a:spcAft>
                      </a:pPr>
                      <a:r>
                        <a:rPr lang="en-US" sz="1400" dirty="0">
                          <a:effectLst/>
                        </a:rPr>
                        <a:t>Reading Specialists</a:t>
                      </a:r>
                      <a:endParaRPr lang="en-US" sz="1400" b="1" dirty="0">
                        <a:effectLst/>
                        <a:latin typeface="+mj-lt"/>
                        <a:ea typeface="Calibri"/>
                        <a:cs typeface="Times New Roman"/>
                      </a:endParaRPr>
                    </a:p>
                  </a:txBody>
                  <a:tcPr marL="68580" marR="68580" marT="0" marB="0" anchor="ctr">
                    <a:lnB>
                      <a:noFill/>
                    </a:lnB>
                  </a:tcPr>
                </a:tc>
                <a:tc>
                  <a:txBody>
                    <a:bodyPr/>
                    <a:lstStyle/>
                    <a:p>
                      <a:pPr marL="0" marR="0" algn="ctr">
                        <a:lnSpc>
                          <a:spcPct val="107000"/>
                        </a:lnSpc>
                        <a:spcBef>
                          <a:spcPts val="0"/>
                        </a:spcBef>
                        <a:spcAft>
                          <a:spcPts val="0"/>
                        </a:spcAft>
                      </a:pPr>
                      <a:r>
                        <a:rPr lang="en-US" sz="1400" dirty="0">
                          <a:effectLst/>
                        </a:rPr>
                        <a:t>$36.6M/$29.1M</a:t>
                      </a:r>
                      <a:endParaRPr lang="en-US" sz="1400" b="1" dirty="0">
                        <a:effectLst/>
                        <a:latin typeface="+mj-lt"/>
                        <a:ea typeface="Calibri"/>
                        <a:cs typeface="Times New Roman"/>
                      </a:endParaRPr>
                    </a:p>
                  </a:txBody>
                  <a:tcPr marL="68580" marR="68580" marT="0" marB="0" anchor="ctr">
                    <a:lnB>
                      <a:noFill/>
                    </a:lnB>
                  </a:tcPr>
                </a:tc>
                <a:extLst>
                  <a:ext uri="{0D108BD9-81ED-4DB2-BD59-A6C34878D82A}">
                    <a16:rowId xmlns:a16="http://schemas.microsoft.com/office/drawing/2014/main" val="1462078878"/>
                  </a:ext>
                </a:extLst>
              </a:tr>
              <a:tr h="524571">
                <a:tc>
                  <a:txBody>
                    <a:bodyPr/>
                    <a:lstStyle/>
                    <a:p>
                      <a:pPr marL="0" marR="0">
                        <a:lnSpc>
                          <a:spcPct val="107000"/>
                        </a:lnSpc>
                        <a:spcBef>
                          <a:spcPts val="0"/>
                        </a:spcBef>
                        <a:spcAft>
                          <a:spcPts val="0"/>
                        </a:spcAft>
                      </a:pPr>
                      <a:r>
                        <a:rPr lang="en-US" sz="1400" dirty="0">
                          <a:effectLst/>
                        </a:rPr>
                        <a:t>Work-Based Learning Coordinators</a:t>
                      </a: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rPr>
                        <a:t>$1.24M/None </a:t>
                      </a: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448174"/>
                  </a:ext>
                </a:extLst>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2474130881"/>
              </p:ext>
            </p:extLst>
          </p:nvPr>
        </p:nvGraphicFramePr>
        <p:xfrm>
          <a:off x="4724400" y="971551"/>
          <a:ext cx="4251960" cy="3446768"/>
        </p:xfrm>
        <a:graphic>
          <a:graphicData uri="http://schemas.openxmlformats.org/drawingml/2006/table">
            <a:tbl>
              <a:tblPr firstRow="1" firstCol="1" bandRow="1">
                <a:tableStyleId>{0E3FDE45-AF77-4B5C-9715-49D594BDF05E}</a:tableStyleId>
              </a:tblPr>
              <a:tblGrid>
                <a:gridCol w="2209800">
                  <a:extLst>
                    <a:ext uri="{9D8B030D-6E8A-4147-A177-3AD203B41FA5}">
                      <a16:colId xmlns:a16="http://schemas.microsoft.com/office/drawing/2014/main" val="20000"/>
                    </a:ext>
                  </a:extLst>
                </a:gridCol>
                <a:gridCol w="2042160">
                  <a:extLst>
                    <a:ext uri="{9D8B030D-6E8A-4147-A177-3AD203B41FA5}">
                      <a16:colId xmlns:a16="http://schemas.microsoft.com/office/drawing/2014/main" val="20001"/>
                    </a:ext>
                  </a:extLst>
                </a:gridCol>
              </a:tblGrid>
              <a:tr h="286394">
                <a:tc>
                  <a:txBody>
                    <a:bodyPr/>
                    <a:lstStyle/>
                    <a:p>
                      <a:pPr marL="0" marR="0">
                        <a:lnSpc>
                          <a:spcPct val="107000"/>
                        </a:lnSpc>
                        <a:spcBef>
                          <a:spcPts val="0"/>
                        </a:spcBef>
                        <a:spcAft>
                          <a:spcPts val="0"/>
                        </a:spcAft>
                      </a:pP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Est. State Impact/Local Contribution</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335905">
                <a:tc>
                  <a:txBody>
                    <a:bodyPr/>
                    <a:lstStyle/>
                    <a:p>
                      <a:pPr marL="0" marR="0">
                        <a:lnSpc>
                          <a:spcPct val="107000"/>
                        </a:lnSpc>
                        <a:spcBef>
                          <a:spcPts val="0"/>
                        </a:spcBef>
                        <a:spcAft>
                          <a:spcPts val="0"/>
                        </a:spcAft>
                      </a:pPr>
                      <a:r>
                        <a:rPr lang="en-US" sz="1400" dirty="0">
                          <a:effectLst/>
                        </a:rPr>
                        <a:t>Class Size Reduction</a:t>
                      </a:r>
                      <a:endParaRPr lang="en-US" sz="1400" b="1" dirty="0">
                        <a:solidFill>
                          <a:srgbClr val="FF0000"/>
                        </a:solidFill>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$0/None </a:t>
                      </a:r>
                      <a:endParaRPr lang="en-US" sz="1400" b="1" dirty="0">
                        <a:solidFill>
                          <a:srgbClr val="FF0000"/>
                        </a:solidFill>
                        <a:effectLst/>
                        <a:latin typeface="+mj-lt"/>
                        <a:ea typeface="Calibri"/>
                        <a:cs typeface="Times New Roman"/>
                      </a:endParaRPr>
                    </a:p>
                  </a:txBody>
                  <a:tcPr marL="68580" marR="68580" marT="0" marB="0" anchor="ctr"/>
                </a:tc>
                <a:extLst>
                  <a:ext uri="{0D108BD9-81ED-4DB2-BD59-A6C34878D82A}">
                    <a16:rowId xmlns:a16="http://schemas.microsoft.com/office/drawing/2014/main" val="1021297829"/>
                  </a:ext>
                </a:extLst>
              </a:tr>
              <a:tr h="335905">
                <a:tc>
                  <a:txBody>
                    <a:bodyPr/>
                    <a:lstStyle/>
                    <a:p>
                      <a:pPr marL="0" marR="0">
                        <a:lnSpc>
                          <a:spcPct val="107000"/>
                        </a:lnSpc>
                        <a:spcBef>
                          <a:spcPts val="0"/>
                        </a:spcBef>
                        <a:spcAft>
                          <a:spcPts val="0"/>
                        </a:spcAft>
                      </a:pPr>
                      <a:r>
                        <a:rPr lang="en-US" sz="1400" dirty="0">
                          <a:effectLst/>
                        </a:rPr>
                        <a:t>Principal Mentorship</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$1.24</a:t>
                      </a:r>
                      <a:r>
                        <a:rPr lang="en-US" sz="1400" baseline="0" dirty="0">
                          <a:effectLst/>
                        </a:rPr>
                        <a:t>M/None </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2358539575"/>
                  </a:ext>
                </a:extLst>
              </a:tr>
              <a:tr h="335905">
                <a:tc>
                  <a:txBody>
                    <a:bodyPr/>
                    <a:lstStyle/>
                    <a:p>
                      <a:pPr marL="0" marR="0">
                        <a:lnSpc>
                          <a:spcPct val="107000"/>
                        </a:lnSpc>
                        <a:spcBef>
                          <a:spcPts val="0"/>
                        </a:spcBef>
                        <a:spcAft>
                          <a:spcPts val="0"/>
                        </a:spcAft>
                      </a:pPr>
                      <a:r>
                        <a:rPr lang="en-US" sz="1400" dirty="0">
                          <a:effectLst/>
                        </a:rPr>
                        <a:t>School Counselors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$88.2M/$72.2M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6"/>
                  </a:ext>
                </a:extLst>
              </a:tr>
              <a:tr h="548861">
                <a:tc>
                  <a:txBody>
                    <a:bodyPr/>
                    <a:lstStyle/>
                    <a:p>
                      <a:pPr marL="0" marR="0">
                        <a:lnSpc>
                          <a:spcPct val="107000"/>
                        </a:lnSpc>
                        <a:spcBef>
                          <a:spcPts val="0"/>
                        </a:spcBef>
                        <a:spcAft>
                          <a:spcPts val="0"/>
                        </a:spcAft>
                      </a:pPr>
                      <a:r>
                        <a:rPr lang="en-US" sz="1400" dirty="0">
                          <a:effectLst/>
                        </a:rPr>
                        <a:t>Elementary School Principals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$7.9M/$6.4M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7"/>
                  </a:ext>
                </a:extLst>
              </a:tr>
              <a:tr h="335905">
                <a:tc>
                  <a:txBody>
                    <a:bodyPr/>
                    <a:lstStyle/>
                    <a:p>
                      <a:pPr marL="0" marR="0">
                        <a:lnSpc>
                          <a:spcPct val="107000"/>
                        </a:lnSpc>
                        <a:spcBef>
                          <a:spcPts val="0"/>
                        </a:spcBef>
                        <a:spcAft>
                          <a:spcPts val="0"/>
                        </a:spcAft>
                      </a:pPr>
                      <a:r>
                        <a:rPr lang="en-US" sz="1400" dirty="0">
                          <a:effectLst/>
                        </a:rPr>
                        <a:t>Assistant Principals</a:t>
                      </a:r>
                      <a:endParaRPr lang="en-US" sz="1400" b="1" dirty="0">
                        <a:effectLst/>
                        <a:latin typeface="+mj-lt"/>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400" dirty="0">
                          <a:effectLst/>
                        </a:rPr>
                        <a:t>$83.9M/$68.6M</a:t>
                      </a:r>
                      <a:endParaRPr lang="en-US" sz="1400" b="1"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8"/>
                  </a:ext>
                </a:extLst>
              </a:tr>
              <a:tr h="548861">
                <a:tc>
                  <a:txBody>
                    <a:bodyPr/>
                    <a:lstStyle/>
                    <a:p>
                      <a:pPr marL="0" marR="0">
                        <a:lnSpc>
                          <a:spcPct val="107000"/>
                        </a:lnSpc>
                        <a:spcBef>
                          <a:spcPts val="0"/>
                        </a:spcBef>
                        <a:spcAft>
                          <a:spcPts val="0"/>
                        </a:spcAft>
                      </a:pPr>
                      <a:r>
                        <a:rPr lang="en-US" sz="1400" dirty="0">
                          <a:effectLst/>
                        </a:rPr>
                        <a:t>Recession-Era Savings and Flexibility Strategies</a:t>
                      </a:r>
                      <a:endParaRPr lang="en-US" sz="1400" b="1" dirty="0">
                        <a:effectLst/>
                        <a:latin typeface="+mj-lt"/>
                        <a:ea typeface="Calibri"/>
                        <a:cs typeface="Times New Roman"/>
                      </a:endParaRPr>
                    </a:p>
                  </a:txBody>
                  <a:tcPr marL="68580" marR="68580" marT="0" marB="0" anchor="ctr">
                    <a:lnB>
                      <a:noFill/>
                    </a:lnB>
                  </a:tcPr>
                </a:tc>
                <a:tc>
                  <a:txBody>
                    <a:bodyPr/>
                    <a:lstStyle/>
                    <a:p>
                      <a:pPr marL="0" marR="0" algn="ctr">
                        <a:lnSpc>
                          <a:spcPct val="107000"/>
                        </a:lnSpc>
                        <a:spcBef>
                          <a:spcPts val="0"/>
                        </a:spcBef>
                        <a:spcAft>
                          <a:spcPts val="0"/>
                        </a:spcAft>
                      </a:pPr>
                      <a:r>
                        <a:rPr lang="en-US" sz="1400" dirty="0">
                          <a:effectLst/>
                        </a:rPr>
                        <a:t>$371.6M/$304M</a:t>
                      </a:r>
                      <a:endParaRPr lang="en-US" sz="1400" b="1" dirty="0">
                        <a:effectLst/>
                        <a:latin typeface="+mj-lt"/>
                        <a:ea typeface="Calibri"/>
                        <a:cs typeface="Times New Roman"/>
                      </a:endParaRPr>
                    </a:p>
                  </a:txBody>
                  <a:tcPr marL="68580" marR="68580" marT="0" marB="0" anchor="ctr">
                    <a:lnB>
                      <a:noFill/>
                    </a:lnB>
                  </a:tcPr>
                </a:tc>
                <a:extLst>
                  <a:ext uri="{0D108BD9-81ED-4DB2-BD59-A6C34878D82A}">
                    <a16:rowId xmlns:a16="http://schemas.microsoft.com/office/drawing/2014/main" val="10009"/>
                  </a:ext>
                </a:extLst>
              </a:tr>
              <a:tr h="548861">
                <a:tc>
                  <a:txBody>
                    <a:bodyPr/>
                    <a:lstStyle/>
                    <a:p>
                      <a:pPr marL="0" marR="0">
                        <a:lnSpc>
                          <a:spcPct val="107000"/>
                        </a:lnSpc>
                        <a:spcBef>
                          <a:spcPts val="0"/>
                        </a:spcBef>
                        <a:spcAft>
                          <a:spcPts val="0"/>
                        </a:spcAft>
                      </a:pPr>
                      <a:r>
                        <a:rPr lang="en-US" sz="1400" dirty="0">
                          <a:effectLst/>
                        </a:rPr>
                        <a:t>Enhance</a:t>
                      </a:r>
                      <a:r>
                        <a:rPr lang="en-US" sz="1400" baseline="0" dirty="0">
                          <a:effectLst/>
                        </a:rPr>
                        <a:t> data collections regarding school staffing</a:t>
                      </a: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b="1" dirty="0">
                        <a:effectLst/>
                        <a:latin typeface="+mj-lt"/>
                        <a:ea typeface="Calibri"/>
                        <a:cs typeface="Times New Roman"/>
                      </a:endParaRP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4494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Fund </a:t>
            </a:r>
          </a:p>
        </p:txBody>
      </p:sp>
      <p:sp>
        <p:nvSpPr>
          <p:cNvPr id="3" name="Content Placeholder 2"/>
          <p:cNvSpPr>
            <a:spLocks noGrp="1"/>
          </p:cNvSpPr>
          <p:nvPr>
            <p:ph idx="1"/>
          </p:nvPr>
        </p:nvSpPr>
        <p:spPr>
          <a:xfrm>
            <a:off x="381000" y="1047750"/>
            <a:ext cx="8382000" cy="3276600"/>
          </a:xfrm>
        </p:spPr>
        <p:txBody>
          <a:bodyPr>
            <a:normAutofit fontScale="85000" lnSpcReduction="20000"/>
          </a:bodyPr>
          <a:lstStyle/>
          <a:p>
            <a:r>
              <a:rPr lang="en-US" dirty="0"/>
              <a:t>Distributes resources (positions or funds) to divisions based on </a:t>
            </a:r>
            <a:r>
              <a:rPr lang="en-US" u="sng" dirty="0"/>
              <a:t>number</a:t>
            </a:r>
            <a:r>
              <a:rPr lang="en-US" dirty="0"/>
              <a:t> and </a:t>
            </a:r>
            <a:r>
              <a:rPr lang="en-US" u="sng" dirty="0"/>
              <a:t>percent</a:t>
            </a:r>
            <a:r>
              <a:rPr lang="en-US" dirty="0"/>
              <a:t> of free lunch eligible students.</a:t>
            </a:r>
          </a:p>
          <a:p>
            <a:pPr lvl="1"/>
            <a:r>
              <a:rPr lang="en-US" dirty="0"/>
              <a:t>School divisions provided between 10% and 65% additional SOQ positions per free lunch student</a:t>
            </a:r>
          </a:p>
          <a:p>
            <a:pPr lvl="2"/>
            <a:r>
              <a:rPr lang="en-US" dirty="0"/>
              <a:t>10% - division with lowest free lunch eligibility rate</a:t>
            </a:r>
          </a:p>
          <a:p>
            <a:pPr lvl="2"/>
            <a:r>
              <a:rPr lang="en-US" dirty="0"/>
              <a:t>65% - division with greatest percent of free lunch eligibility rate</a:t>
            </a:r>
          </a:p>
          <a:p>
            <a:r>
              <a:rPr lang="en-US" dirty="0"/>
              <a:t>Divisions required to prioritize these resources in highest-poverty schools.</a:t>
            </a:r>
          </a:p>
          <a:p>
            <a:endParaRPr lang="en-US" dirty="0"/>
          </a:p>
        </p:txBody>
      </p:sp>
    </p:spTree>
    <p:extLst>
      <p:ext uri="{BB962C8B-B14F-4D97-AF65-F5344CB8AC3E}">
        <p14:creationId xmlns:p14="http://schemas.microsoft.com/office/powerpoint/2010/main" val="1743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Fund </a:t>
            </a:r>
          </a:p>
        </p:txBody>
      </p:sp>
      <p:sp>
        <p:nvSpPr>
          <p:cNvPr id="3" name="Content Placeholder 2"/>
          <p:cNvSpPr>
            <a:spLocks noGrp="1"/>
          </p:cNvSpPr>
          <p:nvPr>
            <p:ph idx="1"/>
          </p:nvPr>
        </p:nvSpPr>
        <p:spPr>
          <a:xfrm>
            <a:off x="457200" y="1123950"/>
            <a:ext cx="8229600" cy="3124199"/>
          </a:xfrm>
        </p:spPr>
        <p:txBody>
          <a:bodyPr>
            <a:normAutofit fontScale="92500" lnSpcReduction="10000"/>
          </a:bodyPr>
          <a:lstStyle/>
          <a:p>
            <a:pPr>
              <a:spcBef>
                <a:spcPts val="600"/>
              </a:spcBef>
              <a:spcAft>
                <a:spcPts val="600"/>
              </a:spcAft>
            </a:pPr>
            <a:r>
              <a:rPr lang="en-US" dirty="0"/>
              <a:t>Funds may be used for any combination of the permitted uses:</a:t>
            </a:r>
          </a:p>
          <a:p>
            <a:pPr lvl="1"/>
            <a:r>
              <a:rPr lang="en-US" dirty="0"/>
              <a:t>Additional instructional or specialized student support personnel</a:t>
            </a:r>
          </a:p>
          <a:p>
            <a:pPr lvl="1"/>
            <a:r>
              <a:rPr lang="en-US" dirty="0"/>
              <a:t>Targeted compensation adjustments </a:t>
            </a:r>
          </a:p>
          <a:p>
            <a:pPr lvl="1"/>
            <a:r>
              <a:rPr lang="en-US" dirty="0"/>
              <a:t>Up to 70% of the funds may be used to support At-Risk and Remediation programs (flexible funding)</a:t>
            </a:r>
          </a:p>
          <a:p>
            <a:endParaRPr lang="en-US" dirty="0"/>
          </a:p>
        </p:txBody>
      </p:sp>
    </p:spTree>
    <p:extLst>
      <p:ext uri="{BB962C8B-B14F-4D97-AF65-F5344CB8AC3E}">
        <p14:creationId xmlns:p14="http://schemas.microsoft.com/office/powerpoint/2010/main" val="92084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Fund Formula </a:t>
            </a:r>
          </a:p>
        </p:txBody>
      </p:sp>
      <p:sp>
        <p:nvSpPr>
          <p:cNvPr id="3" name="Content Placeholder 2"/>
          <p:cNvSpPr>
            <a:spLocks noGrp="1"/>
          </p:cNvSpPr>
          <p:nvPr>
            <p:ph idx="1"/>
          </p:nvPr>
        </p:nvSpPr>
        <p:spPr/>
        <p:txBody>
          <a:bodyPr>
            <a:normAutofit lnSpcReduction="10000"/>
          </a:bodyPr>
          <a:lstStyle/>
          <a:p>
            <a:r>
              <a:rPr lang="en-US" dirty="0"/>
              <a:t>Step 1 – Rank school divisions by free lunch rate to determine Add-On Multiplier </a:t>
            </a:r>
          </a:p>
          <a:p>
            <a:r>
              <a:rPr lang="en-US" dirty="0"/>
              <a:t>Step 2 – Determine positions provided in support of SOQ Basic Aid </a:t>
            </a:r>
          </a:p>
          <a:p>
            <a:r>
              <a:rPr lang="en-US" dirty="0"/>
              <a:t>Step 3 – Apply formula to determine additional positions </a:t>
            </a:r>
          </a:p>
          <a:p>
            <a:endParaRPr lang="en-US" dirty="0"/>
          </a:p>
        </p:txBody>
      </p:sp>
    </p:spTree>
    <p:extLst>
      <p:ext uri="{BB962C8B-B14F-4D97-AF65-F5344CB8AC3E}">
        <p14:creationId xmlns:p14="http://schemas.microsoft.com/office/powerpoint/2010/main" val="425191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Fund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3749562"/>
              </p:ext>
            </p:extLst>
          </p:nvPr>
        </p:nvGraphicFramePr>
        <p:xfrm>
          <a:off x="457200" y="1047750"/>
          <a:ext cx="82296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342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Fund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8990687"/>
              </p:ext>
            </p:extLst>
          </p:nvPr>
        </p:nvGraphicFramePr>
        <p:xfrm>
          <a:off x="457200" y="971550"/>
          <a:ext cx="822960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38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Size Reduction </a:t>
            </a:r>
          </a:p>
        </p:txBody>
      </p:sp>
      <p:sp>
        <p:nvSpPr>
          <p:cNvPr id="3" name="Content Placeholder 2"/>
          <p:cNvSpPr>
            <a:spLocks noGrp="1"/>
          </p:cNvSpPr>
          <p:nvPr>
            <p:ph idx="1"/>
          </p:nvPr>
        </p:nvSpPr>
        <p:spPr/>
        <p:txBody>
          <a:bodyPr/>
          <a:lstStyle/>
          <a:p>
            <a:r>
              <a:rPr lang="en-US" sz="2400" dirty="0"/>
              <a:t>Moves existing K-3 Class Size Reduction program into SOQ</a:t>
            </a:r>
          </a:p>
          <a:p>
            <a:pPr lvl="1"/>
            <a:r>
              <a:rPr lang="en-US" sz="2000" dirty="0"/>
              <a:t>Makes participation mandatory</a:t>
            </a:r>
          </a:p>
          <a:p>
            <a:pPr lvl="1"/>
            <a:r>
              <a:rPr lang="en-US" sz="2000" dirty="0"/>
              <a:t>Makes funds less vulnerable to economic downturn</a:t>
            </a:r>
          </a:p>
          <a:p>
            <a:r>
              <a:rPr lang="en-US" sz="2400" dirty="0"/>
              <a:t>New provision would allow larger class sizes for experienced teachers provided compensation supplements </a:t>
            </a:r>
          </a:p>
          <a:p>
            <a:r>
              <a:rPr lang="en-US" sz="2400" dirty="0"/>
              <a:t>Estimated cost: No fiscal impact </a:t>
            </a:r>
          </a:p>
          <a:p>
            <a:endParaRPr lang="en-US" sz="2400" dirty="0"/>
          </a:p>
          <a:p>
            <a:endParaRPr lang="en-US" dirty="0"/>
          </a:p>
        </p:txBody>
      </p:sp>
    </p:spTree>
    <p:extLst>
      <p:ext uri="{BB962C8B-B14F-4D97-AF65-F5344CB8AC3E}">
        <p14:creationId xmlns:p14="http://schemas.microsoft.com/office/powerpoint/2010/main" val="339752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3241</TotalTime>
  <Words>1207</Words>
  <Application>Microsoft Office PowerPoint</Application>
  <PresentationFormat>On-screen Show (16:9)</PresentationFormat>
  <Paragraphs>151</Paragraphs>
  <Slides>18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Cambria</vt:lpstr>
      <vt:lpstr>Office Theme</vt:lpstr>
      <vt:lpstr>Red Radial 16x9</vt:lpstr>
      <vt:lpstr>2019 Revisions to the  Standards of Quality </vt:lpstr>
      <vt:lpstr>Historical Context of the SOQ’s </vt:lpstr>
      <vt:lpstr>Summary of 2019 Revisions to the SOQ’s  </vt:lpstr>
      <vt:lpstr>Equity Fund </vt:lpstr>
      <vt:lpstr>Equity Fund </vt:lpstr>
      <vt:lpstr>Equity Fund Formula </vt:lpstr>
      <vt:lpstr>Equity Fund </vt:lpstr>
      <vt:lpstr>Equity Fund </vt:lpstr>
      <vt:lpstr>Class Size Reduction </vt:lpstr>
      <vt:lpstr>Teacher Leaders and Teacher Mentors</vt:lpstr>
      <vt:lpstr>Teacher Leaders and Teacher Mentors</vt:lpstr>
      <vt:lpstr>English Learner Teachers </vt:lpstr>
      <vt:lpstr>Specialized Student Support Personnel</vt:lpstr>
      <vt:lpstr>Reading Specialists </vt:lpstr>
      <vt:lpstr>Work-Based Learning Coordinator</vt:lpstr>
      <vt:lpstr>Principal Mentorship </vt:lpstr>
      <vt:lpstr>Summary of 2019 Revisions to the SOQ’s  </vt:lpstr>
      <vt:lpstr>Divisions by size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Bill Randall</cp:lastModifiedBy>
  <cp:revision>52</cp:revision>
  <dcterms:created xsi:type="dcterms:W3CDTF">2019-02-13T14:37:28Z</dcterms:created>
  <dcterms:modified xsi:type="dcterms:W3CDTF">2019-10-21T13:46:59Z</dcterms:modified>
</cp:coreProperties>
</file>