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18"/>
  </p:notesMasterIdLst>
  <p:sldIdLst>
    <p:sldId id="256" r:id="rId5"/>
    <p:sldId id="311" r:id="rId6"/>
    <p:sldId id="269" r:id="rId7"/>
    <p:sldId id="341" r:id="rId8"/>
    <p:sldId id="334" r:id="rId9"/>
    <p:sldId id="347" r:id="rId10"/>
    <p:sldId id="344" r:id="rId11"/>
    <p:sldId id="348" r:id="rId12"/>
    <p:sldId id="345" r:id="rId13"/>
    <p:sldId id="346" r:id="rId14"/>
    <p:sldId id="322" r:id="rId15"/>
    <p:sldId id="323" r:id="rId16"/>
    <p:sldId id="324"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A33056-1D3A-4E8B-8749-FCB7DFDF7F9F}" v="1" dt="2019-10-18T19:52:03.0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72581" autoAdjust="0"/>
  </p:normalViewPr>
  <p:slideViewPr>
    <p:cSldViewPr snapToGrid="0">
      <p:cViewPr varScale="1">
        <p:scale>
          <a:sx n="123" d="100"/>
          <a:sy n="123" d="100"/>
        </p:scale>
        <p:origin x="-126" y="-23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udelski, Sasha" userId="21fbafd8-1366-4d84-95ea-7395f023f2e7" providerId="ADAL" clId="{4ED77AAB-99D0-4A51-8FCA-1B902B1B70C6}"/>
    <pc:docChg chg="modSld">
      <pc:chgData name="Pudelski, Sasha" userId="21fbafd8-1366-4d84-95ea-7395f023f2e7" providerId="ADAL" clId="{4ED77AAB-99D0-4A51-8FCA-1B902B1B70C6}" dt="2019-10-18T19:52:03.015" v="14" actId="207"/>
      <pc:docMkLst>
        <pc:docMk/>
      </pc:docMkLst>
      <pc:sldChg chg="modSp">
        <pc:chgData name="Pudelski, Sasha" userId="21fbafd8-1366-4d84-95ea-7395f023f2e7" providerId="ADAL" clId="{4ED77AAB-99D0-4A51-8FCA-1B902B1B70C6}" dt="2019-10-18T19:51:38.674" v="6" actId="20577"/>
        <pc:sldMkLst>
          <pc:docMk/>
          <pc:sldMk cId="180761958" sldId="256"/>
        </pc:sldMkLst>
        <pc:spChg chg="mod">
          <ac:chgData name="Pudelski, Sasha" userId="21fbafd8-1366-4d84-95ea-7395f023f2e7" providerId="ADAL" clId="{4ED77AAB-99D0-4A51-8FCA-1B902B1B70C6}" dt="2019-10-18T19:51:38.674" v="6" actId="20577"/>
          <ac:spMkLst>
            <pc:docMk/>
            <pc:sldMk cId="180761958" sldId="256"/>
            <ac:spMk id="3" creationId="{3EFEC527-8976-4E5C-9795-85CC974C7F20}"/>
          </ac:spMkLst>
        </pc:spChg>
      </pc:sldChg>
      <pc:sldChg chg="modSp">
        <pc:chgData name="Pudelski, Sasha" userId="21fbafd8-1366-4d84-95ea-7395f023f2e7" providerId="ADAL" clId="{4ED77AAB-99D0-4A51-8FCA-1B902B1B70C6}" dt="2019-10-18T19:51:47.380" v="13" actId="20577"/>
        <pc:sldMkLst>
          <pc:docMk/>
          <pc:sldMk cId="2405055553" sldId="311"/>
        </pc:sldMkLst>
        <pc:spChg chg="mod">
          <ac:chgData name="Pudelski, Sasha" userId="21fbafd8-1366-4d84-95ea-7395f023f2e7" providerId="ADAL" clId="{4ED77AAB-99D0-4A51-8FCA-1B902B1B70C6}" dt="2019-10-18T19:51:47.380" v="13" actId="20577"/>
          <ac:spMkLst>
            <pc:docMk/>
            <pc:sldMk cId="2405055553" sldId="311"/>
            <ac:spMk id="4" creationId="{0B2E751A-82CA-4058-843E-6CDF091E70D4}"/>
          </ac:spMkLst>
        </pc:spChg>
      </pc:sldChg>
      <pc:sldChg chg="modSp">
        <pc:chgData name="Pudelski, Sasha" userId="21fbafd8-1366-4d84-95ea-7395f023f2e7" providerId="ADAL" clId="{4ED77AAB-99D0-4A51-8FCA-1B902B1B70C6}" dt="2019-10-18T19:52:03.015" v="14" actId="207"/>
        <pc:sldMkLst>
          <pc:docMk/>
          <pc:sldMk cId="104770349" sldId="346"/>
        </pc:sldMkLst>
        <pc:spChg chg="mod">
          <ac:chgData name="Pudelski, Sasha" userId="21fbafd8-1366-4d84-95ea-7395f023f2e7" providerId="ADAL" clId="{4ED77AAB-99D0-4A51-8FCA-1B902B1B70C6}" dt="2019-10-18T19:52:03.015" v="14" actId="207"/>
          <ac:spMkLst>
            <pc:docMk/>
            <pc:sldMk cId="104770349" sldId="346"/>
            <ac:spMk id="3" creationId="{ADCB4205-DFEF-4647-9B79-96108EA9B73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5BF9B22-3810-482F-A475-47B879B357EF}" type="datetimeFigureOut">
              <a:rPr lang="en-US" smtClean="0"/>
              <a:t>10/19/2019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3771110-9540-4DEA-BCFF-359AD76A639B}" type="slidenum">
              <a:rPr lang="en-US" smtClean="0"/>
              <a:t>‹#›</a:t>
            </a:fld>
            <a:endParaRPr lang="en-US"/>
          </a:p>
        </p:txBody>
      </p:sp>
    </p:spTree>
    <p:extLst>
      <p:ext uri="{BB962C8B-B14F-4D97-AF65-F5344CB8AC3E}">
        <p14:creationId xmlns:p14="http://schemas.microsoft.com/office/powerpoint/2010/main" val="4074984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E3C29A11-2E35-44EB-AE5D-08ACB8EF260B}" type="datetimeFigureOut">
              <a:rPr lang="en-US" smtClean="0"/>
              <a:t>10/19/2019</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71437D97-FB8C-457C-8068-DC078F049AE8}" type="slidenum">
              <a:rPr lang="en-US" smtClean="0"/>
              <a:t>‹#›</a:t>
            </a:fld>
            <a:endParaRPr lang="en-US"/>
          </a:p>
        </p:txBody>
      </p:sp>
    </p:spTree>
    <p:extLst>
      <p:ext uri="{BB962C8B-B14F-4D97-AF65-F5344CB8AC3E}">
        <p14:creationId xmlns:p14="http://schemas.microsoft.com/office/powerpoint/2010/main" val="1459424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C29A11-2E35-44EB-AE5D-08ACB8EF260B}" type="datetimeFigureOut">
              <a:rPr lang="en-US" smtClean="0"/>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437D97-FB8C-457C-8068-DC078F049AE8}" type="slidenum">
              <a:rPr lang="en-US" smtClean="0"/>
              <a:t>‹#›</a:t>
            </a:fld>
            <a:endParaRPr lang="en-US"/>
          </a:p>
        </p:txBody>
      </p:sp>
    </p:spTree>
    <p:extLst>
      <p:ext uri="{BB962C8B-B14F-4D97-AF65-F5344CB8AC3E}">
        <p14:creationId xmlns:p14="http://schemas.microsoft.com/office/powerpoint/2010/main" val="3573309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E3C29A11-2E35-44EB-AE5D-08ACB8EF260B}" type="datetimeFigureOut">
              <a:rPr lang="en-US" smtClean="0"/>
              <a:t>10/19/2019</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71437D97-FB8C-457C-8068-DC078F049AE8}" type="slidenum">
              <a:rPr lang="en-US" smtClean="0"/>
              <a:t>‹#›</a:t>
            </a:fld>
            <a:endParaRPr lang="en-US"/>
          </a:p>
        </p:txBody>
      </p:sp>
    </p:spTree>
    <p:extLst>
      <p:ext uri="{BB962C8B-B14F-4D97-AF65-F5344CB8AC3E}">
        <p14:creationId xmlns:p14="http://schemas.microsoft.com/office/powerpoint/2010/main" val="900160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C29A11-2E35-44EB-AE5D-08ACB8EF260B}" type="datetimeFigureOut">
              <a:rPr lang="en-US" smtClean="0"/>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71437D97-FB8C-457C-8068-DC078F049AE8}" type="slidenum">
              <a:rPr lang="en-US" smtClean="0"/>
              <a:t>‹#›</a:t>
            </a:fld>
            <a:endParaRPr lang="en-US"/>
          </a:p>
        </p:txBody>
      </p:sp>
    </p:spTree>
    <p:extLst>
      <p:ext uri="{BB962C8B-B14F-4D97-AF65-F5344CB8AC3E}">
        <p14:creationId xmlns:p14="http://schemas.microsoft.com/office/powerpoint/2010/main" val="3335416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3C29A11-2E35-44EB-AE5D-08ACB8EF260B}" type="datetimeFigureOut">
              <a:rPr lang="en-US" smtClean="0"/>
              <a:t>10/19/2019</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71437D97-FB8C-457C-8068-DC078F049AE8}" type="slidenum">
              <a:rPr lang="en-US" smtClean="0"/>
              <a:t>‹#›</a:t>
            </a:fld>
            <a:endParaRPr lang="en-US"/>
          </a:p>
        </p:txBody>
      </p:sp>
    </p:spTree>
    <p:extLst>
      <p:ext uri="{BB962C8B-B14F-4D97-AF65-F5344CB8AC3E}">
        <p14:creationId xmlns:p14="http://schemas.microsoft.com/office/powerpoint/2010/main" val="2542045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C29A11-2E35-44EB-AE5D-08ACB8EF260B}" type="datetimeFigureOut">
              <a:rPr lang="en-US" smtClean="0"/>
              <a:t>10/19/2019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437D97-FB8C-457C-8068-DC078F049AE8}" type="slidenum">
              <a:rPr lang="en-US" smtClean="0"/>
              <a:t>‹#›</a:t>
            </a:fld>
            <a:endParaRPr lang="en-US"/>
          </a:p>
        </p:txBody>
      </p:sp>
    </p:spTree>
    <p:extLst>
      <p:ext uri="{BB962C8B-B14F-4D97-AF65-F5344CB8AC3E}">
        <p14:creationId xmlns:p14="http://schemas.microsoft.com/office/powerpoint/2010/main" val="2184811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C29A11-2E35-44EB-AE5D-08ACB8EF260B}" type="datetimeFigureOut">
              <a:rPr lang="en-US" smtClean="0"/>
              <a:t>10/19/2019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437D97-FB8C-457C-8068-DC078F049AE8}" type="slidenum">
              <a:rPr lang="en-US" smtClean="0"/>
              <a:t>‹#›</a:t>
            </a:fld>
            <a:endParaRPr lang="en-US"/>
          </a:p>
        </p:txBody>
      </p:sp>
    </p:spTree>
    <p:extLst>
      <p:ext uri="{BB962C8B-B14F-4D97-AF65-F5344CB8AC3E}">
        <p14:creationId xmlns:p14="http://schemas.microsoft.com/office/powerpoint/2010/main" val="368512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3C29A11-2E35-44EB-AE5D-08ACB8EF260B}" type="datetimeFigureOut">
              <a:rPr lang="en-US" smtClean="0"/>
              <a:t>10/19/2019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437D97-FB8C-457C-8068-DC078F049AE8}" type="slidenum">
              <a:rPr lang="en-US" smtClean="0"/>
              <a:t>‹#›</a:t>
            </a:fld>
            <a:endParaRPr lang="en-US"/>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727957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C29A11-2E35-44EB-AE5D-08ACB8EF260B}" type="datetimeFigureOut">
              <a:rPr lang="en-US" smtClean="0"/>
              <a:t>10/19/2019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437D97-FB8C-457C-8068-DC078F049AE8}" type="slidenum">
              <a:rPr lang="en-US" smtClean="0"/>
              <a:t>‹#›</a:t>
            </a:fld>
            <a:endParaRPr lang="en-US"/>
          </a:p>
        </p:txBody>
      </p:sp>
    </p:spTree>
    <p:extLst>
      <p:ext uri="{BB962C8B-B14F-4D97-AF65-F5344CB8AC3E}">
        <p14:creationId xmlns:p14="http://schemas.microsoft.com/office/powerpoint/2010/main" val="202950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E3C29A11-2E35-44EB-AE5D-08ACB8EF260B}" type="datetimeFigureOut">
              <a:rPr lang="en-US" smtClean="0"/>
              <a:t>10/19/2019</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71437D97-FB8C-457C-8068-DC078F049AE8}" type="slidenum">
              <a:rPr lang="en-US" smtClean="0"/>
              <a:t>‹#›</a:t>
            </a:fld>
            <a:endParaRPr lang="en-US"/>
          </a:p>
        </p:txBody>
      </p:sp>
    </p:spTree>
    <p:extLst>
      <p:ext uri="{BB962C8B-B14F-4D97-AF65-F5344CB8AC3E}">
        <p14:creationId xmlns:p14="http://schemas.microsoft.com/office/powerpoint/2010/main" val="3943917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C29A11-2E35-44EB-AE5D-08ACB8EF260B}" type="datetimeFigureOut">
              <a:rPr lang="en-US" smtClean="0"/>
              <a:t>10/19/2019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437D97-FB8C-457C-8068-DC078F049AE8}" type="slidenum">
              <a:rPr lang="en-US" smtClean="0"/>
              <a:t>‹#›</a:t>
            </a:fld>
            <a:endParaRPr lang="en-US"/>
          </a:p>
        </p:txBody>
      </p:sp>
    </p:spTree>
    <p:extLst>
      <p:ext uri="{BB962C8B-B14F-4D97-AF65-F5344CB8AC3E}">
        <p14:creationId xmlns:p14="http://schemas.microsoft.com/office/powerpoint/2010/main" val="1310135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E3C29A11-2E35-44EB-AE5D-08ACB8EF260B}" type="datetimeFigureOut">
              <a:rPr lang="en-US" smtClean="0"/>
              <a:t>10/19/2019</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71437D97-FB8C-457C-8068-DC078F049AE8}"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0276929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politico.com/tipsheets/morning-education" TargetMode="External"/><Relationship Id="rId2" Type="http://schemas.openxmlformats.org/officeDocument/2006/relationships/hyperlink" Target="http://blogs.edweek.org/edweek/campaign-k-12/" TargetMode="External"/><Relationship Id="rId1" Type="http://schemas.openxmlformats.org/officeDocument/2006/relationships/slideLayout" Target="../slideLayouts/slideLayout2.xml"/><Relationship Id="rId5" Type="http://schemas.openxmlformats.org/officeDocument/2006/relationships/hyperlink" Target="http://cabinetreport.com/" TargetMode="External"/><Relationship Id="rId4" Type="http://schemas.openxmlformats.org/officeDocument/2006/relationships/hyperlink" Target="http://www.realcleareducation.co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spudelski@aasa.org" TargetMode="External"/><Relationship Id="rId2" Type="http://schemas.openxmlformats.org/officeDocument/2006/relationships/hyperlink" Target="mailto:nellerson@aasa.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BAFB7C-E143-4503-B8B8-10897007F491}"/>
              </a:ext>
            </a:extLst>
          </p:cNvPr>
          <p:cNvSpPr>
            <a:spLocks noGrp="1"/>
          </p:cNvSpPr>
          <p:nvPr>
            <p:ph type="ctrTitle"/>
          </p:nvPr>
        </p:nvSpPr>
        <p:spPr/>
        <p:txBody>
          <a:bodyPr>
            <a:noAutofit/>
          </a:bodyPr>
          <a:lstStyle/>
          <a:p>
            <a:pPr algn="ctr"/>
            <a:r>
              <a:rPr lang="en-US" sz="6000" dirty="0"/>
              <a:t>VASS</a:t>
            </a:r>
            <a:br>
              <a:rPr lang="en-US" sz="6000" dirty="0"/>
            </a:br>
            <a:r>
              <a:rPr lang="en-US" sz="6000" dirty="0"/>
              <a:t>Federal Education Update</a:t>
            </a:r>
          </a:p>
        </p:txBody>
      </p:sp>
      <p:sp>
        <p:nvSpPr>
          <p:cNvPr id="3" name="Subtitle 2">
            <a:extLst>
              <a:ext uri="{FF2B5EF4-FFF2-40B4-BE49-F238E27FC236}">
                <a16:creationId xmlns:a16="http://schemas.microsoft.com/office/drawing/2014/main" xmlns="" id="{3EFEC527-8976-4E5C-9795-85CC974C7F20}"/>
              </a:ext>
            </a:extLst>
          </p:cNvPr>
          <p:cNvSpPr>
            <a:spLocks noGrp="1"/>
          </p:cNvSpPr>
          <p:nvPr>
            <p:ph type="subTitle" idx="1"/>
          </p:nvPr>
        </p:nvSpPr>
        <p:spPr>
          <a:xfrm>
            <a:off x="581194" y="2495445"/>
            <a:ext cx="10993546" cy="3079732"/>
          </a:xfrm>
        </p:spPr>
        <p:txBody>
          <a:bodyPr>
            <a:normAutofit lnSpcReduction="10000"/>
          </a:bodyPr>
          <a:lstStyle/>
          <a:p>
            <a:pPr algn="ctr"/>
            <a:r>
              <a:rPr lang="en-US" sz="2800" dirty="0"/>
              <a:t>                                         </a:t>
            </a:r>
          </a:p>
          <a:p>
            <a:pPr algn="ctr"/>
            <a:endParaRPr lang="en-US" sz="2800" dirty="0"/>
          </a:p>
          <a:p>
            <a:pPr algn="ctr"/>
            <a:r>
              <a:rPr lang="en-US" sz="2800" dirty="0"/>
              <a:t>								   Sasha pudelski													</a:t>
            </a:r>
          </a:p>
          <a:p>
            <a:endParaRPr lang="en-US" sz="2800" dirty="0"/>
          </a:p>
          <a:p>
            <a:r>
              <a:rPr lang="en-US" sz="2800" dirty="0"/>
              <a:t>									October 2019</a:t>
            </a:r>
          </a:p>
        </p:txBody>
      </p:sp>
    </p:spTree>
    <p:extLst>
      <p:ext uri="{BB962C8B-B14F-4D97-AF65-F5344CB8AC3E}">
        <p14:creationId xmlns:p14="http://schemas.microsoft.com/office/powerpoint/2010/main" val="180761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09E43D-2E75-4DDC-9AAC-53024734D10C}"/>
              </a:ext>
            </a:extLst>
          </p:cNvPr>
          <p:cNvSpPr>
            <a:spLocks noGrp="1"/>
          </p:cNvSpPr>
          <p:nvPr>
            <p:ph type="title"/>
          </p:nvPr>
        </p:nvSpPr>
        <p:spPr/>
        <p:txBody>
          <a:bodyPr/>
          <a:lstStyle/>
          <a:p>
            <a:pPr algn="ctr"/>
            <a:r>
              <a:rPr lang="en-US" b="1" dirty="0" err="1"/>
              <a:t>Fcc</a:t>
            </a:r>
            <a:r>
              <a:rPr lang="en-US" b="1" dirty="0"/>
              <a:t>: The Battle over e-rate</a:t>
            </a:r>
          </a:p>
        </p:txBody>
      </p:sp>
      <p:sp>
        <p:nvSpPr>
          <p:cNvPr id="3" name="Content Placeholder 2">
            <a:extLst>
              <a:ext uri="{FF2B5EF4-FFF2-40B4-BE49-F238E27FC236}">
                <a16:creationId xmlns:a16="http://schemas.microsoft.com/office/drawing/2014/main" xmlns="" id="{ADCB4205-DFEF-4647-9B79-96108EA9B734}"/>
              </a:ext>
            </a:extLst>
          </p:cNvPr>
          <p:cNvSpPr>
            <a:spLocks noGrp="1"/>
          </p:cNvSpPr>
          <p:nvPr>
            <p:ph idx="1"/>
          </p:nvPr>
        </p:nvSpPr>
        <p:spPr>
          <a:xfrm>
            <a:off x="581192" y="2180496"/>
            <a:ext cx="11029615" cy="4394475"/>
          </a:xfrm>
        </p:spPr>
        <p:txBody>
          <a:bodyPr>
            <a:normAutofit/>
          </a:bodyPr>
          <a:lstStyle/>
          <a:p>
            <a:r>
              <a:rPr lang="en-US" dirty="0">
                <a:solidFill>
                  <a:schemeClr val="tx1"/>
                </a:solidFill>
              </a:rPr>
              <a:t>E-Rate is the fourth largest stream of federal support in the nation’s public schools</a:t>
            </a:r>
          </a:p>
          <a:p>
            <a:r>
              <a:rPr lang="en-US" dirty="0">
                <a:solidFill>
                  <a:schemeClr val="tx1"/>
                </a:solidFill>
              </a:rPr>
              <a:t>A recent proposal from the Federal Communications Commission (FCC), under the leadership of Chairman </a:t>
            </a:r>
            <a:r>
              <a:rPr lang="en-US" dirty="0" err="1">
                <a:solidFill>
                  <a:schemeClr val="tx1"/>
                </a:solidFill>
              </a:rPr>
              <a:t>Ajit</a:t>
            </a:r>
            <a:r>
              <a:rPr lang="en-US" dirty="0">
                <a:solidFill>
                  <a:schemeClr val="tx1"/>
                </a:solidFill>
              </a:rPr>
              <a:t> Pai (Republican), would place limits on the amount of money the E-Rate program could make available to support school and library efforts to improve internet access.  The FCC's proposal would set a cap for the overall USF. The proposed cap is nearly $2 billion above current levels. Specific to E-Rate, the proposal would pair E-Rate with Rural Health Care under a single cap. </a:t>
            </a:r>
          </a:p>
          <a:p>
            <a:r>
              <a:rPr lang="en-US" dirty="0">
                <a:solidFill>
                  <a:schemeClr val="tx1"/>
                </a:solidFill>
              </a:rPr>
              <a:t>Even if connectivity prices continue to fall, the reality of increasing demand and skyrocketing costs with Rural Health Care create a scenario whereby USF programs are pitted against each other, with rural schools competing with rural health care for connectivity needs. This should not be an “either, or” funding approach</a:t>
            </a:r>
          </a:p>
          <a:p>
            <a:r>
              <a:rPr lang="en-US" dirty="0">
                <a:solidFill>
                  <a:schemeClr val="tx1"/>
                </a:solidFill>
              </a:rPr>
              <a:t>This establishes a troubling precedent of one program taking from another that may lead to a permanent change in the E-Rate’s cap level</a:t>
            </a:r>
          </a:p>
          <a:p>
            <a:r>
              <a:rPr lang="en-US" dirty="0">
                <a:solidFill>
                  <a:schemeClr val="tx1"/>
                </a:solidFill>
              </a:rPr>
              <a:t>Talk to your representatives and senators about the importance of the E-Rate program and how much more you can accomplish with the program in its current format and at its current funding level</a:t>
            </a:r>
            <a:r>
              <a:rPr lang="en-US" dirty="0"/>
              <a:t>. </a:t>
            </a:r>
          </a:p>
          <a:p>
            <a:endParaRPr lang="en-US" dirty="0"/>
          </a:p>
        </p:txBody>
      </p:sp>
    </p:spTree>
    <p:extLst>
      <p:ext uri="{BB962C8B-B14F-4D97-AF65-F5344CB8AC3E}">
        <p14:creationId xmlns:p14="http://schemas.microsoft.com/office/powerpoint/2010/main" val="104770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93E4CCEA-F31A-475E-BC6D-47A9BCEE11D0}"/>
              </a:ext>
            </a:extLst>
          </p:cNvPr>
          <p:cNvSpPr>
            <a:spLocks noGrp="1"/>
          </p:cNvSpPr>
          <p:nvPr>
            <p:ph type="title"/>
          </p:nvPr>
        </p:nvSpPr>
        <p:spPr/>
        <p:txBody>
          <a:bodyPr/>
          <a:lstStyle/>
          <a:p>
            <a:r>
              <a:rPr lang="en-US" b="1" dirty="0"/>
              <a:t>AASA Federal Advocacy</a:t>
            </a:r>
          </a:p>
        </p:txBody>
      </p:sp>
      <p:sp>
        <p:nvSpPr>
          <p:cNvPr id="2" name="Content Placeholder 1">
            <a:extLst>
              <a:ext uri="{FF2B5EF4-FFF2-40B4-BE49-F238E27FC236}">
                <a16:creationId xmlns:a16="http://schemas.microsoft.com/office/drawing/2014/main" xmlns="" id="{99E4A8E1-8C4F-45BC-86CF-8D287CECEA59}"/>
              </a:ext>
            </a:extLst>
          </p:cNvPr>
          <p:cNvSpPr>
            <a:spLocks noGrp="1"/>
          </p:cNvSpPr>
          <p:nvPr>
            <p:ph idx="1"/>
          </p:nvPr>
        </p:nvSpPr>
        <p:spPr>
          <a:xfrm>
            <a:off x="1244600" y="1775884"/>
            <a:ext cx="5168900" cy="3850216"/>
          </a:xfrm>
        </p:spPr>
        <p:txBody>
          <a:bodyPr>
            <a:normAutofit lnSpcReduction="10000"/>
          </a:bodyPr>
          <a:lstStyle/>
          <a:p>
            <a:pPr>
              <a:buFont typeface="Arial" panose="020B0604020202020204" pitchFamily="34" charset="0"/>
              <a:buChar char="•"/>
              <a:defRPr/>
            </a:pPr>
            <a:r>
              <a:rPr lang="en-US" sz="2400" b="0" dirty="0">
                <a:solidFill>
                  <a:schemeClr val="accent1"/>
                </a:solidFill>
              </a:rPr>
              <a:t>ESSA</a:t>
            </a:r>
          </a:p>
          <a:p>
            <a:pPr>
              <a:buFont typeface="Arial" panose="020B0604020202020204" pitchFamily="34" charset="0"/>
              <a:buChar char="•"/>
              <a:defRPr/>
            </a:pPr>
            <a:r>
              <a:rPr lang="en-US" sz="2400" b="0" dirty="0">
                <a:solidFill>
                  <a:schemeClr val="accent1"/>
                </a:solidFill>
              </a:rPr>
              <a:t>School Nutrition</a:t>
            </a:r>
          </a:p>
          <a:p>
            <a:pPr>
              <a:buFont typeface="Arial" panose="020B0604020202020204" pitchFamily="34" charset="0"/>
              <a:buChar char="•"/>
              <a:defRPr/>
            </a:pPr>
            <a:r>
              <a:rPr lang="en-US" sz="2400" b="0" dirty="0">
                <a:solidFill>
                  <a:schemeClr val="accent1"/>
                </a:solidFill>
              </a:rPr>
              <a:t>Perkins Career/Tech</a:t>
            </a:r>
          </a:p>
          <a:p>
            <a:pPr>
              <a:buFont typeface="Arial" panose="020B0604020202020204" pitchFamily="34" charset="0"/>
              <a:buChar char="•"/>
              <a:defRPr/>
            </a:pPr>
            <a:r>
              <a:rPr lang="en-US" sz="2400" b="0" dirty="0">
                <a:solidFill>
                  <a:schemeClr val="accent1"/>
                </a:solidFill>
              </a:rPr>
              <a:t>IDEA</a:t>
            </a:r>
          </a:p>
          <a:p>
            <a:pPr>
              <a:buFont typeface="Arial" panose="020B0604020202020204" pitchFamily="34" charset="0"/>
              <a:buChar char="•"/>
              <a:defRPr/>
            </a:pPr>
            <a:r>
              <a:rPr lang="en-US" sz="2400" b="0" dirty="0">
                <a:solidFill>
                  <a:schemeClr val="accent1"/>
                </a:solidFill>
              </a:rPr>
              <a:t>Rural Education (REAP, Forest Counties, Impact Aid)</a:t>
            </a:r>
          </a:p>
          <a:p>
            <a:pPr>
              <a:buFont typeface="Arial" panose="020B0604020202020204" pitchFamily="34" charset="0"/>
              <a:buChar char="•"/>
              <a:defRPr/>
            </a:pPr>
            <a:r>
              <a:rPr lang="en-US" sz="2400" b="0" dirty="0">
                <a:solidFill>
                  <a:schemeClr val="accent1"/>
                </a:solidFill>
              </a:rPr>
              <a:t>School Vouchers</a:t>
            </a:r>
          </a:p>
          <a:p>
            <a:pPr>
              <a:buFont typeface="Arial" panose="020B0604020202020204" pitchFamily="34" charset="0"/>
              <a:buChar char="•"/>
              <a:defRPr/>
            </a:pPr>
            <a:r>
              <a:rPr lang="en-US" sz="2400" b="0" dirty="0">
                <a:solidFill>
                  <a:schemeClr val="accent1"/>
                </a:solidFill>
              </a:rPr>
              <a:t>E-Rate/Lifeline/EBS</a:t>
            </a:r>
          </a:p>
        </p:txBody>
      </p:sp>
      <p:sp>
        <p:nvSpPr>
          <p:cNvPr id="4" name="Content Placeholder 1">
            <a:extLst>
              <a:ext uri="{FF2B5EF4-FFF2-40B4-BE49-F238E27FC236}">
                <a16:creationId xmlns:a16="http://schemas.microsoft.com/office/drawing/2014/main" xmlns="" id="{CA57C37B-69F3-4EFF-A3E1-176736D6868E}"/>
              </a:ext>
            </a:extLst>
          </p:cNvPr>
          <p:cNvSpPr txBox="1">
            <a:spLocks/>
          </p:cNvSpPr>
          <p:nvPr/>
        </p:nvSpPr>
        <p:spPr bwMode="auto">
          <a:xfrm>
            <a:off x="6327781" y="2030861"/>
            <a:ext cx="4343400" cy="3850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43930" indent="-143930" algn="l" rtl="0" eaLnBrk="1" fontAlgn="base" hangingPunct="1">
              <a:spcBef>
                <a:spcPts val="400"/>
              </a:spcBef>
              <a:spcAft>
                <a:spcPct val="0"/>
              </a:spcAft>
              <a:buClr>
                <a:srgbClr val="9BBB59"/>
              </a:buClr>
              <a:buFont typeface="Georgia" panose="02040502050405020303" pitchFamily="18" charset="0"/>
              <a:defRPr sz="2000" b="1" kern="1200">
                <a:solidFill>
                  <a:srgbClr val="008000"/>
                </a:solidFill>
                <a:latin typeface="Calibri" panose="020F0502020204030204" pitchFamily="34" charset="0"/>
                <a:ea typeface="Geneva" charset="0"/>
                <a:cs typeface="Roboto Light"/>
              </a:defRPr>
            </a:lvl1pPr>
            <a:lvl2pPr marL="546086" indent="63498" algn="l" rtl="0" eaLnBrk="1" fontAlgn="base" hangingPunct="1">
              <a:spcBef>
                <a:spcPts val="400"/>
              </a:spcBef>
              <a:spcAft>
                <a:spcPct val="0"/>
              </a:spcAft>
              <a:buClr>
                <a:schemeClr val="accent2"/>
              </a:buClr>
              <a:buFont typeface="Georgia" panose="02040502050405020303" pitchFamily="18" charset="0"/>
              <a:defRPr sz="2000" b="0" kern="1200">
                <a:solidFill>
                  <a:srgbClr val="595959"/>
                </a:solidFill>
                <a:latin typeface="Calibri" panose="020F0502020204030204" pitchFamily="34" charset="0"/>
                <a:ea typeface="Roboto Light" panose="02000000000000000000" pitchFamily="2" charset="0"/>
                <a:cs typeface="Roboto Bold"/>
              </a:defRPr>
            </a:lvl2pPr>
            <a:lvl3pPr marL="937661" indent="281510" algn="l" rtl="0" eaLnBrk="1" fontAlgn="base" hangingPunct="1">
              <a:spcBef>
                <a:spcPts val="400"/>
              </a:spcBef>
              <a:spcAft>
                <a:spcPct val="0"/>
              </a:spcAft>
              <a:buClr>
                <a:schemeClr val="accent1"/>
              </a:buClr>
              <a:buFont typeface="Wingdings 2" panose="05020102010507070707" pitchFamily="18" charset="2"/>
              <a:defRPr sz="1800" kern="1200">
                <a:solidFill>
                  <a:srgbClr val="595959"/>
                </a:solidFill>
                <a:latin typeface="Calibri" panose="020F0502020204030204" pitchFamily="34" charset="0"/>
                <a:ea typeface="Geneva" charset="0"/>
                <a:cs typeface="Roboto Light"/>
              </a:defRPr>
            </a:lvl3pPr>
            <a:lvl4pPr marL="1305951" indent="522804" algn="l" rtl="0" eaLnBrk="1" fontAlgn="base" hangingPunct="1">
              <a:spcBef>
                <a:spcPts val="400"/>
              </a:spcBef>
              <a:spcAft>
                <a:spcPct val="0"/>
              </a:spcAft>
              <a:buClr>
                <a:schemeClr val="accent1"/>
              </a:buClr>
              <a:buFont typeface="Wingdings 2" panose="05020102010507070707" pitchFamily="18" charset="2"/>
              <a:defRPr sz="1600" b="0" kern="1200">
                <a:solidFill>
                  <a:srgbClr val="28508F"/>
                </a:solidFill>
                <a:latin typeface="Calibri" panose="020F0502020204030204" pitchFamily="34" charset="0"/>
                <a:ea typeface="Roboto Light" panose="02000000000000000000" pitchFamily="2" charset="0"/>
                <a:cs typeface="Roboto Bold"/>
              </a:defRPr>
            </a:lvl4pPr>
            <a:lvl5pPr marL="1608626" indent="829713" algn="l" rtl="0" eaLnBrk="1" fontAlgn="base" hangingPunct="1">
              <a:spcBef>
                <a:spcPts val="400"/>
              </a:spcBef>
              <a:spcAft>
                <a:spcPct val="0"/>
              </a:spcAft>
              <a:buClr>
                <a:srgbClr val="9BBB59"/>
              </a:buClr>
              <a:buFont typeface="Georgia" panose="02040502050405020303" pitchFamily="18" charset="0"/>
              <a:defRPr sz="2667" kern="1200">
                <a:solidFill>
                  <a:srgbClr val="9BBB59"/>
                </a:solidFill>
                <a:latin typeface="+mn-lt"/>
                <a:ea typeface="Roboto Bold" charset="0"/>
                <a:cs typeface="Roboto Bold" charset="0"/>
              </a:defRPr>
            </a:lvl5pPr>
            <a:lvl6pPr marL="2145738" indent="-243834" algn="l" rtl="0" eaLnBrk="1" latinLnBrk="0" hangingPunct="1">
              <a:spcBef>
                <a:spcPts val="400"/>
              </a:spcBef>
              <a:buClr>
                <a:schemeClr val="accent3"/>
              </a:buClr>
              <a:buFont typeface="Georgia"/>
              <a:buChar char="▫"/>
              <a:defRPr kumimoji="0" sz="2400" kern="1200">
                <a:solidFill>
                  <a:schemeClr val="accent3"/>
                </a:solidFill>
                <a:latin typeface="+mn-lt"/>
                <a:ea typeface="+mn-ea"/>
                <a:cs typeface="+mn-cs"/>
              </a:defRPr>
            </a:lvl6pPr>
            <a:lvl7pPr marL="2438339" indent="-243834" algn="l" rtl="0" eaLnBrk="1" latinLnBrk="0" hangingPunct="1">
              <a:spcBef>
                <a:spcPts val="400"/>
              </a:spcBef>
              <a:buClr>
                <a:schemeClr val="accent3"/>
              </a:buClr>
              <a:buFont typeface="Georgia"/>
              <a:buChar char="▫"/>
              <a:defRPr kumimoji="0" sz="2133" kern="1200">
                <a:solidFill>
                  <a:schemeClr val="accent3"/>
                </a:solidFill>
                <a:latin typeface="+mn-lt"/>
                <a:ea typeface="+mn-ea"/>
                <a:cs typeface="+mn-cs"/>
              </a:defRPr>
            </a:lvl7pPr>
            <a:lvl8pPr marL="2706556" indent="-243834" algn="l" rtl="0" eaLnBrk="1" latinLnBrk="0" hangingPunct="1">
              <a:spcBef>
                <a:spcPts val="400"/>
              </a:spcBef>
              <a:buClr>
                <a:schemeClr val="accent3"/>
              </a:buClr>
              <a:buFont typeface="Georgia"/>
              <a:buChar char="◦"/>
              <a:defRPr kumimoji="0" sz="2000" kern="1200">
                <a:solidFill>
                  <a:schemeClr val="accent3"/>
                </a:solidFill>
                <a:latin typeface="+mn-lt"/>
                <a:ea typeface="+mn-ea"/>
                <a:cs typeface="+mn-cs"/>
              </a:defRPr>
            </a:lvl8pPr>
            <a:lvl9pPr marL="2986965" indent="-243834" algn="l" rtl="0" eaLnBrk="1" latinLnBrk="0" hangingPunct="1">
              <a:spcBef>
                <a:spcPts val="400"/>
              </a:spcBef>
              <a:buClr>
                <a:schemeClr val="accent3"/>
              </a:buClr>
              <a:buFont typeface="Georgia"/>
              <a:buChar char="◦"/>
              <a:defRPr kumimoji="0" sz="1867" kern="1200" baseline="0">
                <a:solidFill>
                  <a:schemeClr val="accent3"/>
                </a:solidFill>
                <a:latin typeface="+mn-lt"/>
                <a:ea typeface="+mn-ea"/>
                <a:cs typeface="+mn-cs"/>
              </a:defRPr>
            </a:lvl9pPr>
          </a:lstStyle>
          <a:p>
            <a:pPr>
              <a:buFont typeface="Arial" panose="020B0604020202020204" pitchFamily="34" charset="0"/>
              <a:buChar char="•"/>
              <a:defRPr/>
            </a:pPr>
            <a:r>
              <a:rPr lang="en-US" sz="2400" b="0" dirty="0">
                <a:solidFill>
                  <a:schemeClr val="accent1"/>
                </a:solidFill>
                <a:latin typeface="+mn-lt"/>
              </a:rPr>
              <a:t>Student Data &amp; Privacy</a:t>
            </a:r>
          </a:p>
          <a:p>
            <a:pPr>
              <a:buFont typeface="Arial" panose="020B0604020202020204" pitchFamily="34" charset="0"/>
              <a:buChar char="•"/>
              <a:defRPr/>
            </a:pPr>
            <a:r>
              <a:rPr lang="en-US" sz="2400" b="0" dirty="0">
                <a:solidFill>
                  <a:schemeClr val="accent1"/>
                </a:solidFill>
                <a:latin typeface="+mn-lt"/>
              </a:rPr>
              <a:t>Medicaid/CHIP</a:t>
            </a:r>
          </a:p>
          <a:p>
            <a:pPr>
              <a:buFont typeface="Arial" panose="020B0604020202020204" pitchFamily="34" charset="0"/>
              <a:buChar char="•"/>
              <a:defRPr/>
            </a:pPr>
            <a:r>
              <a:rPr lang="en-US" sz="2400" b="0" dirty="0">
                <a:solidFill>
                  <a:schemeClr val="accent1"/>
                </a:solidFill>
                <a:latin typeface="+mn-lt"/>
              </a:rPr>
              <a:t>Higher Education Act</a:t>
            </a:r>
          </a:p>
          <a:p>
            <a:pPr>
              <a:buFont typeface="Arial" panose="020B0604020202020204" pitchFamily="34" charset="0"/>
              <a:buChar char="•"/>
              <a:defRPr/>
            </a:pPr>
            <a:r>
              <a:rPr lang="en-US" sz="2400" b="0" dirty="0">
                <a:solidFill>
                  <a:schemeClr val="accent1"/>
                </a:solidFill>
                <a:latin typeface="+mn-lt"/>
              </a:rPr>
              <a:t>Early Education</a:t>
            </a:r>
          </a:p>
          <a:p>
            <a:pPr>
              <a:buFont typeface="Arial" panose="020B0604020202020204" pitchFamily="34" charset="0"/>
              <a:buChar char="•"/>
              <a:defRPr/>
            </a:pPr>
            <a:r>
              <a:rPr lang="en-US" sz="2400" b="0" dirty="0">
                <a:solidFill>
                  <a:schemeClr val="accent1"/>
                </a:solidFill>
                <a:latin typeface="+mn-lt"/>
              </a:rPr>
              <a:t>Affordable Care Act</a:t>
            </a:r>
          </a:p>
          <a:p>
            <a:pPr>
              <a:buFont typeface="Arial" panose="020B0604020202020204" pitchFamily="34" charset="0"/>
              <a:buChar char="•"/>
              <a:defRPr/>
            </a:pPr>
            <a:r>
              <a:rPr lang="en-US" sz="2400" b="0" dirty="0">
                <a:solidFill>
                  <a:schemeClr val="accent1"/>
                </a:solidFill>
                <a:latin typeface="+mn-lt"/>
              </a:rPr>
              <a:t>Regulations: </a:t>
            </a:r>
            <a:r>
              <a:rPr lang="en-US" sz="2400" b="0" dirty="0" err="1">
                <a:solidFill>
                  <a:schemeClr val="accent1"/>
                </a:solidFill>
                <a:latin typeface="+mn-lt"/>
              </a:rPr>
              <a:t>DoL</a:t>
            </a:r>
            <a:r>
              <a:rPr lang="en-US" sz="2400" b="0" dirty="0">
                <a:solidFill>
                  <a:schemeClr val="accent1"/>
                </a:solidFill>
                <a:latin typeface="+mn-lt"/>
              </a:rPr>
              <a:t> and EPA</a:t>
            </a:r>
          </a:p>
          <a:p>
            <a:pPr>
              <a:buFont typeface="Arial" panose="020B0604020202020204" pitchFamily="34" charset="0"/>
              <a:buChar char="•"/>
              <a:defRPr/>
            </a:pPr>
            <a:r>
              <a:rPr lang="en-US" sz="2400" b="0" dirty="0">
                <a:solidFill>
                  <a:schemeClr val="accent1"/>
                </a:solidFill>
                <a:latin typeface="+mn-lt"/>
              </a:rPr>
              <a:t>Immigration / DACA</a:t>
            </a:r>
          </a:p>
          <a:p>
            <a:pPr>
              <a:buFont typeface="Arial" panose="020B0604020202020204" pitchFamily="34" charset="0"/>
              <a:buChar char="•"/>
              <a:defRPr/>
            </a:pPr>
            <a:r>
              <a:rPr lang="en-US" sz="2400" b="0" dirty="0">
                <a:solidFill>
                  <a:schemeClr val="accent1"/>
                </a:solidFill>
                <a:latin typeface="+mn-lt"/>
              </a:rPr>
              <a:t>Taxes</a:t>
            </a:r>
          </a:p>
          <a:p>
            <a:pPr>
              <a:buFont typeface="Arial" panose="020B0604020202020204" pitchFamily="34" charset="0"/>
              <a:buChar char="•"/>
              <a:defRPr/>
            </a:pPr>
            <a:endParaRPr lang="en-US" sz="2400" b="0" dirty="0">
              <a:solidFill>
                <a:schemeClr val="accent1"/>
              </a:solidFill>
            </a:endParaRPr>
          </a:p>
          <a:p>
            <a:endParaRPr lang="en-US" sz="2400" b="0" dirty="0">
              <a:solidFill>
                <a:schemeClr val="accent1"/>
              </a:solidFill>
            </a:endParaRPr>
          </a:p>
        </p:txBody>
      </p:sp>
    </p:spTree>
    <p:extLst>
      <p:ext uri="{BB962C8B-B14F-4D97-AF65-F5344CB8AC3E}">
        <p14:creationId xmlns:p14="http://schemas.microsoft.com/office/powerpoint/2010/main" val="808705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C637616F-FED7-4218-BD28-C240D07022A2}"/>
              </a:ext>
            </a:extLst>
          </p:cNvPr>
          <p:cNvSpPr>
            <a:spLocks noGrp="1"/>
          </p:cNvSpPr>
          <p:nvPr>
            <p:ph type="title"/>
          </p:nvPr>
        </p:nvSpPr>
        <p:spPr>
          <a:xfrm>
            <a:off x="1179226" y="345718"/>
            <a:ext cx="9833548" cy="1325563"/>
          </a:xfrm>
        </p:spPr>
        <p:txBody>
          <a:bodyPr>
            <a:normAutofit/>
          </a:bodyPr>
          <a:lstStyle/>
          <a:p>
            <a:pPr algn="ctr"/>
            <a:r>
              <a:rPr lang="en-US" sz="4000" b="1" dirty="0"/>
              <a:t>Get Involved, Stay Engaged!</a:t>
            </a:r>
          </a:p>
        </p:txBody>
      </p:sp>
      <p:sp>
        <p:nvSpPr>
          <p:cNvPr id="2" name="Content Placeholder 1">
            <a:extLst>
              <a:ext uri="{FF2B5EF4-FFF2-40B4-BE49-F238E27FC236}">
                <a16:creationId xmlns:a16="http://schemas.microsoft.com/office/drawing/2014/main" xmlns="" id="{6510BF0A-5B21-4E4B-86E9-599243BAFB76}"/>
              </a:ext>
            </a:extLst>
          </p:cNvPr>
          <p:cNvSpPr>
            <a:spLocks noGrp="1"/>
          </p:cNvSpPr>
          <p:nvPr>
            <p:ph idx="1"/>
          </p:nvPr>
        </p:nvSpPr>
        <p:spPr>
          <a:xfrm>
            <a:off x="845669" y="2697366"/>
            <a:ext cx="10000051" cy="3814916"/>
          </a:xfrm>
        </p:spPr>
        <p:txBody>
          <a:bodyPr>
            <a:noAutofit/>
          </a:bodyPr>
          <a:lstStyle/>
          <a:p>
            <a:pPr marL="342900" indent="-342900">
              <a:buFont typeface="Arial" panose="020B0604020202020204" pitchFamily="34" charset="0"/>
              <a:buChar char="•"/>
            </a:pPr>
            <a:r>
              <a:rPr lang="en-US" altLang="en-US" dirty="0">
                <a:solidFill>
                  <a:schemeClr val="accent1"/>
                </a:solidFill>
              </a:rPr>
              <a:t>AASA Legislative Team on Twitter</a:t>
            </a:r>
          </a:p>
          <a:p>
            <a:pPr marL="342900" indent="-342900">
              <a:buFont typeface="Arial" panose="020B0604020202020204" pitchFamily="34" charset="0"/>
              <a:buChar char="•"/>
            </a:pPr>
            <a:r>
              <a:rPr lang="en-US" altLang="en-US" dirty="0">
                <a:solidFill>
                  <a:schemeClr val="accent1"/>
                </a:solidFill>
              </a:rPr>
              <a:t>AASA PEP Talk Podcast</a:t>
            </a:r>
          </a:p>
          <a:p>
            <a:pPr marL="342900" indent="-342900">
              <a:buFont typeface="Arial" panose="020B0604020202020204" pitchFamily="34" charset="0"/>
              <a:buChar char="•"/>
            </a:pPr>
            <a:r>
              <a:rPr lang="en-US" altLang="en-US" dirty="0">
                <a:solidFill>
                  <a:schemeClr val="accent1"/>
                </a:solidFill>
              </a:rPr>
              <a:t>AASA Policy Blog, The Leading Edge</a:t>
            </a:r>
          </a:p>
          <a:p>
            <a:pPr marL="342900" indent="-342900">
              <a:buFont typeface="Arial" panose="020B0604020202020204" pitchFamily="34" charset="0"/>
              <a:buChar char="•"/>
            </a:pPr>
            <a:r>
              <a:rPr lang="en-US" altLang="en-US" dirty="0">
                <a:solidFill>
                  <a:schemeClr val="accent1"/>
                </a:solidFill>
              </a:rPr>
              <a:t>Weekly &amp; Monthly Updates</a:t>
            </a:r>
          </a:p>
          <a:p>
            <a:pPr marL="342900" indent="-342900">
              <a:buFont typeface="Arial" panose="020B0604020202020204" pitchFamily="34" charset="0"/>
              <a:buChar char="•"/>
            </a:pPr>
            <a:r>
              <a:rPr lang="en-US" dirty="0">
                <a:solidFill>
                  <a:schemeClr val="accent1"/>
                </a:solidFill>
              </a:rPr>
              <a:t>Websites &amp; Newsletters</a:t>
            </a:r>
          </a:p>
          <a:p>
            <a:pPr marL="888986" lvl="1" indent="-342900">
              <a:buFont typeface="Arial" panose="020B0604020202020204" pitchFamily="34" charset="0"/>
              <a:buChar char="•"/>
            </a:pPr>
            <a:r>
              <a:rPr lang="en-US" sz="1800" dirty="0" err="1">
                <a:solidFill>
                  <a:schemeClr val="accent1"/>
                </a:solidFill>
              </a:rPr>
              <a:t>EdWeek</a:t>
            </a:r>
            <a:endParaRPr lang="en-US" sz="1800" dirty="0">
              <a:solidFill>
                <a:schemeClr val="accent1"/>
              </a:solidFill>
            </a:endParaRPr>
          </a:p>
          <a:p>
            <a:pPr marL="888986" lvl="1" indent="-342900">
              <a:buFont typeface="Arial" panose="020B0604020202020204" pitchFamily="34" charset="0"/>
              <a:buChar char="•"/>
            </a:pPr>
            <a:r>
              <a:rPr lang="en-US" sz="1800" dirty="0">
                <a:solidFill>
                  <a:schemeClr val="accent1"/>
                </a:solidFill>
                <a:hlinkClick r:id="rId2">
                  <a:extLst>
                    <a:ext uri="{A12FA001-AC4F-418D-AE19-62706E023703}">
                      <ahyp:hlinkClr xmlns:ahyp="http://schemas.microsoft.com/office/drawing/2018/hyperlinkcolor" xmlns="" val="tx"/>
                    </a:ext>
                  </a:extLst>
                </a:hlinkClick>
              </a:rPr>
              <a:t>Politics K12</a:t>
            </a:r>
            <a:endParaRPr lang="en-US" sz="1800" dirty="0">
              <a:solidFill>
                <a:schemeClr val="accent1"/>
              </a:solidFill>
            </a:endParaRPr>
          </a:p>
          <a:p>
            <a:pPr marL="888986" lvl="1" indent="-342900">
              <a:buFont typeface="Arial" panose="020B0604020202020204" pitchFamily="34" charset="0"/>
              <a:buChar char="•"/>
            </a:pPr>
            <a:r>
              <a:rPr lang="en-US" sz="1800" dirty="0">
                <a:solidFill>
                  <a:schemeClr val="accent1"/>
                </a:solidFill>
                <a:hlinkClick r:id="rId3">
                  <a:extLst>
                    <a:ext uri="{A12FA001-AC4F-418D-AE19-62706E023703}">
                      <ahyp:hlinkClr xmlns:ahyp="http://schemas.microsoft.com/office/drawing/2018/hyperlinkcolor" xmlns="" val="tx"/>
                    </a:ext>
                  </a:extLst>
                </a:hlinkClick>
              </a:rPr>
              <a:t>Morning Education </a:t>
            </a:r>
            <a:r>
              <a:rPr lang="en-US" sz="1800" dirty="0">
                <a:solidFill>
                  <a:schemeClr val="accent1"/>
                </a:solidFill>
              </a:rPr>
              <a:t>(Politico)</a:t>
            </a:r>
          </a:p>
          <a:p>
            <a:pPr marL="888986" lvl="1" indent="-342900">
              <a:buFont typeface="Arial" panose="020B0604020202020204" pitchFamily="34" charset="0"/>
              <a:buChar char="•"/>
            </a:pPr>
            <a:r>
              <a:rPr lang="en-US" sz="1800" dirty="0">
                <a:solidFill>
                  <a:schemeClr val="accent1"/>
                </a:solidFill>
                <a:hlinkClick r:id="rId4">
                  <a:extLst>
                    <a:ext uri="{A12FA001-AC4F-418D-AE19-62706E023703}">
                      <ahyp:hlinkClr xmlns:ahyp="http://schemas.microsoft.com/office/drawing/2018/hyperlinkcolor" xmlns="" val="tx"/>
                    </a:ext>
                  </a:extLst>
                </a:hlinkClick>
              </a:rPr>
              <a:t>Real Clear Education</a:t>
            </a:r>
            <a:endParaRPr lang="en-US" sz="1800" dirty="0">
              <a:solidFill>
                <a:schemeClr val="accent1"/>
              </a:solidFill>
            </a:endParaRPr>
          </a:p>
          <a:p>
            <a:pPr marL="888986" lvl="1" indent="-342900">
              <a:buFont typeface="Arial" panose="020B0604020202020204" pitchFamily="34" charset="0"/>
              <a:buChar char="•"/>
            </a:pPr>
            <a:r>
              <a:rPr lang="en-US" sz="1800" dirty="0">
                <a:solidFill>
                  <a:schemeClr val="accent1"/>
                </a:solidFill>
                <a:hlinkClick r:id="rId5">
                  <a:extLst>
                    <a:ext uri="{A12FA001-AC4F-418D-AE19-62706E023703}">
                      <ahyp:hlinkClr xmlns:ahyp="http://schemas.microsoft.com/office/drawing/2018/hyperlinkcolor" xmlns="" val="tx"/>
                    </a:ext>
                  </a:extLst>
                </a:hlinkClick>
              </a:rPr>
              <a:t>Cabinet Report</a:t>
            </a:r>
            <a:endParaRPr lang="en-US" sz="1800" dirty="0">
              <a:solidFill>
                <a:schemeClr val="accent1"/>
              </a:solidFill>
            </a:endParaRPr>
          </a:p>
          <a:p>
            <a:endParaRPr lang="en-US" altLang="en-US" dirty="0">
              <a:solidFill>
                <a:schemeClr val="accent1"/>
              </a:solidFill>
            </a:endParaRPr>
          </a:p>
          <a:p>
            <a:pPr marL="0" indent="0">
              <a:buNone/>
            </a:pPr>
            <a:endParaRPr lang="en-US" altLang="en-US" dirty="0">
              <a:solidFill>
                <a:schemeClr val="accent1"/>
              </a:solidFill>
            </a:endParaRPr>
          </a:p>
          <a:p>
            <a:endParaRPr lang="en-US" dirty="0">
              <a:solidFill>
                <a:schemeClr val="accent1"/>
              </a:solidFill>
            </a:endParaRPr>
          </a:p>
        </p:txBody>
      </p:sp>
    </p:spTree>
    <p:extLst>
      <p:ext uri="{BB962C8B-B14F-4D97-AF65-F5344CB8AC3E}">
        <p14:creationId xmlns:p14="http://schemas.microsoft.com/office/powerpoint/2010/main" val="1513866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4F8AF90A-69E8-4571-9B59-D9D13ABC4F8B}"/>
              </a:ext>
            </a:extLst>
          </p:cNvPr>
          <p:cNvSpPr>
            <a:spLocks noGrp="1"/>
          </p:cNvSpPr>
          <p:nvPr>
            <p:ph type="title"/>
          </p:nvPr>
        </p:nvSpPr>
        <p:spPr>
          <a:xfrm>
            <a:off x="4354971" y="300876"/>
            <a:ext cx="3232789" cy="1320800"/>
          </a:xfrm>
        </p:spPr>
        <p:txBody>
          <a:bodyPr/>
          <a:lstStyle/>
          <a:p>
            <a:pPr algn="ctr"/>
            <a:r>
              <a:rPr lang="en-US" b="1" dirty="0"/>
              <a:t>Questions?</a:t>
            </a:r>
          </a:p>
        </p:txBody>
      </p:sp>
      <p:sp>
        <p:nvSpPr>
          <p:cNvPr id="5" name="Content Placeholder 1">
            <a:extLst>
              <a:ext uri="{FF2B5EF4-FFF2-40B4-BE49-F238E27FC236}">
                <a16:creationId xmlns:a16="http://schemas.microsoft.com/office/drawing/2014/main" xmlns="" id="{AD514B71-AFBB-47C8-BDE8-936A5DB7FB2D}"/>
              </a:ext>
            </a:extLst>
          </p:cNvPr>
          <p:cNvSpPr txBox="1">
            <a:spLocks/>
          </p:cNvSpPr>
          <p:nvPr/>
        </p:nvSpPr>
        <p:spPr>
          <a:xfrm>
            <a:off x="1326277" y="2412984"/>
            <a:ext cx="3418011" cy="203203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endParaRPr lang="en-US" dirty="0"/>
          </a:p>
          <a:p>
            <a:pPr marL="0" indent="0" algn="ctr">
              <a:buFont typeface="Wingdings 3" charset="2"/>
              <a:buNone/>
            </a:pPr>
            <a:r>
              <a:rPr lang="en-US" sz="2400" dirty="0"/>
              <a:t>Noelle Ellerson Ng</a:t>
            </a:r>
          </a:p>
          <a:p>
            <a:pPr marL="0" indent="0" algn="ctr">
              <a:buFont typeface="Wingdings 3" charset="2"/>
              <a:buNone/>
            </a:pPr>
            <a:r>
              <a:rPr lang="en-US" sz="2400" dirty="0">
                <a:hlinkClick r:id="rId2"/>
              </a:rPr>
              <a:t>nellerson@aasa.org</a:t>
            </a:r>
            <a:endParaRPr lang="en-US" sz="2400" dirty="0"/>
          </a:p>
          <a:p>
            <a:pPr marL="0" indent="0" algn="ctr">
              <a:buFont typeface="Wingdings 3" charset="2"/>
              <a:buNone/>
            </a:pPr>
            <a:r>
              <a:rPr lang="en-US" sz="2400" dirty="0"/>
              <a:t>@</a:t>
            </a:r>
            <a:r>
              <a:rPr lang="en-US" sz="2400" dirty="0" err="1"/>
              <a:t>Noellerson</a:t>
            </a:r>
            <a:endParaRPr lang="en-US" sz="2400" dirty="0"/>
          </a:p>
        </p:txBody>
      </p:sp>
      <p:sp>
        <p:nvSpPr>
          <p:cNvPr id="4" name="Content Placeholder 1">
            <a:extLst>
              <a:ext uri="{FF2B5EF4-FFF2-40B4-BE49-F238E27FC236}">
                <a16:creationId xmlns:a16="http://schemas.microsoft.com/office/drawing/2014/main" xmlns="" id="{4972D38C-37F6-482F-B557-4AE12789699E}"/>
              </a:ext>
            </a:extLst>
          </p:cNvPr>
          <p:cNvSpPr txBox="1">
            <a:spLocks/>
          </p:cNvSpPr>
          <p:nvPr/>
        </p:nvSpPr>
        <p:spPr>
          <a:xfrm>
            <a:off x="6096000" y="2412984"/>
            <a:ext cx="3418011" cy="203203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endParaRPr lang="en-US" dirty="0"/>
          </a:p>
          <a:p>
            <a:pPr marL="0" indent="0" algn="ctr">
              <a:buFont typeface="Wingdings 3" charset="2"/>
              <a:buNone/>
            </a:pPr>
            <a:r>
              <a:rPr lang="en-US" sz="2400" dirty="0">
                <a:solidFill>
                  <a:srgbClr val="FF0000"/>
                </a:solidFill>
              </a:rPr>
              <a:t>Sasha Pudelski</a:t>
            </a:r>
          </a:p>
          <a:p>
            <a:pPr marL="0" indent="0" algn="ctr">
              <a:buFont typeface="Wingdings 3" charset="2"/>
              <a:buNone/>
            </a:pPr>
            <a:r>
              <a:rPr lang="en-US" sz="2400" dirty="0">
                <a:solidFill>
                  <a:srgbClr val="FF0000"/>
                </a:solidFill>
                <a:hlinkClick r:id="rId3">
                  <a:extLst>
                    <a:ext uri="{A12FA001-AC4F-418D-AE19-62706E023703}">
                      <ahyp:hlinkClr xmlns:ahyp="http://schemas.microsoft.com/office/drawing/2018/hyperlinkcolor" xmlns="" val="tx"/>
                    </a:ext>
                  </a:extLst>
                </a:hlinkClick>
              </a:rPr>
              <a:t>spudelski@aasa.org</a:t>
            </a:r>
            <a:endParaRPr lang="en-US" sz="2400" dirty="0">
              <a:solidFill>
                <a:srgbClr val="FF0000"/>
              </a:solidFill>
            </a:endParaRPr>
          </a:p>
          <a:p>
            <a:pPr marL="0" indent="0" algn="ctr">
              <a:buFont typeface="Wingdings 3" charset="2"/>
              <a:buNone/>
            </a:pPr>
            <a:r>
              <a:rPr lang="en-US" sz="2400" dirty="0">
                <a:solidFill>
                  <a:srgbClr val="FF0000"/>
                </a:solidFill>
              </a:rPr>
              <a:t>@</a:t>
            </a:r>
            <a:r>
              <a:rPr lang="en-US" sz="2400" dirty="0" err="1">
                <a:solidFill>
                  <a:srgbClr val="FF0000"/>
                </a:solidFill>
              </a:rPr>
              <a:t>SPudelski</a:t>
            </a:r>
            <a:endParaRPr lang="en-US" sz="2400" dirty="0">
              <a:solidFill>
                <a:srgbClr val="FF0000"/>
              </a:solidFill>
            </a:endParaRPr>
          </a:p>
        </p:txBody>
      </p:sp>
      <p:sp>
        <p:nvSpPr>
          <p:cNvPr id="6" name="Content Placeholder 1">
            <a:extLst>
              <a:ext uri="{FF2B5EF4-FFF2-40B4-BE49-F238E27FC236}">
                <a16:creationId xmlns:a16="http://schemas.microsoft.com/office/drawing/2014/main" xmlns="" id="{CBCB0A56-DE89-4E47-9F5E-5B123764F3A3}"/>
              </a:ext>
            </a:extLst>
          </p:cNvPr>
          <p:cNvSpPr txBox="1">
            <a:spLocks/>
          </p:cNvSpPr>
          <p:nvPr/>
        </p:nvSpPr>
        <p:spPr>
          <a:xfrm>
            <a:off x="4082410" y="4306261"/>
            <a:ext cx="3418011" cy="203203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endParaRPr lang="en-US" dirty="0"/>
          </a:p>
          <a:p>
            <a:pPr marL="0" indent="0" algn="ctr">
              <a:buFont typeface="Wingdings 3" charset="2"/>
              <a:buNone/>
            </a:pPr>
            <a:r>
              <a:rPr lang="en-US" sz="2400" dirty="0"/>
              <a:t>Chris Rogers</a:t>
            </a:r>
          </a:p>
          <a:p>
            <a:pPr marL="0" indent="0" algn="ctr">
              <a:buFont typeface="Wingdings 3" charset="2"/>
              <a:buNone/>
            </a:pPr>
            <a:r>
              <a:rPr lang="en-US" sz="2400" dirty="0">
                <a:hlinkClick r:id="rId2"/>
              </a:rPr>
              <a:t>crogers@aasa.org</a:t>
            </a:r>
            <a:endParaRPr lang="en-US" sz="2400" dirty="0"/>
          </a:p>
          <a:p>
            <a:pPr marL="0" indent="0" algn="ctr">
              <a:buFont typeface="Wingdings 3" charset="2"/>
              <a:buNone/>
            </a:pPr>
            <a:r>
              <a:rPr lang="en-US" sz="2400" dirty="0"/>
              <a:t>@CXRogers16</a:t>
            </a:r>
          </a:p>
        </p:txBody>
      </p:sp>
    </p:spTree>
    <p:extLst>
      <p:ext uri="{BB962C8B-B14F-4D97-AF65-F5344CB8AC3E}">
        <p14:creationId xmlns:p14="http://schemas.microsoft.com/office/powerpoint/2010/main" val="4117679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6116FC82-5EA8-4405-B24B-33F35203EA6C}"/>
              </a:ext>
            </a:extLst>
          </p:cNvPr>
          <p:cNvSpPr>
            <a:spLocks noGrp="1"/>
          </p:cNvSpPr>
          <p:nvPr>
            <p:ph type="title"/>
          </p:nvPr>
        </p:nvSpPr>
        <p:spPr/>
        <p:txBody>
          <a:bodyPr>
            <a:normAutofit/>
          </a:bodyPr>
          <a:lstStyle/>
          <a:p>
            <a:r>
              <a:rPr lang="en-US" b="1" dirty="0"/>
              <a:t>Edu-Policy 101</a:t>
            </a:r>
          </a:p>
        </p:txBody>
      </p:sp>
      <p:sp>
        <p:nvSpPr>
          <p:cNvPr id="4" name="Content Placeholder 3">
            <a:extLst>
              <a:ext uri="{FF2B5EF4-FFF2-40B4-BE49-F238E27FC236}">
                <a16:creationId xmlns:a16="http://schemas.microsoft.com/office/drawing/2014/main" xmlns="" id="{0B2E751A-82CA-4058-843E-6CDF091E70D4}"/>
              </a:ext>
            </a:extLst>
          </p:cNvPr>
          <p:cNvSpPr>
            <a:spLocks noGrp="1"/>
          </p:cNvSpPr>
          <p:nvPr>
            <p:ph idx="1"/>
          </p:nvPr>
        </p:nvSpPr>
        <p:spPr>
          <a:xfrm>
            <a:off x="581192" y="1802167"/>
            <a:ext cx="11029615" cy="4820575"/>
          </a:xfrm>
        </p:spPr>
        <p:txBody>
          <a:bodyPr>
            <a:normAutofit/>
          </a:bodyPr>
          <a:lstStyle/>
          <a:p>
            <a:pPr>
              <a:buFont typeface="Arial" panose="020B0604020202020204" pitchFamily="34" charset="0"/>
              <a:buChar char="•"/>
            </a:pPr>
            <a:r>
              <a:rPr lang="en-US" dirty="0">
                <a:solidFill>
                  <a:schemeClr val="tx1"/>
                </a:solidFill>
              </a:rPr>
              <a:t>AASA Advocacy engages with all three branches of the federal government:</a:t>
            </a:r>
          </a:p>
          <a:p>
            <a:pPr lvl="1">
              <a:buFont typeface="Arial" panose="020B0604020202020204" pitchFamily="34" charset="0"/>
              <a:buChar char="•"/>
            </a:pPr>
            <a:r>
              <a:rPr lang="en-US" dirty="0">
                <a:solidFill>
                  <a:schemeClr val="tx1"/>
                </a:solidFill>
              </a:rPr>
              <a:t>Legislative</a:t>
            </a:r>
          </a:p>
          <a:p>
            <a:pPr lvl="2">
              <a:buFont typeface="Arial" panose="020B0604020202020204" pitchFamily="34" charset="0"/>
              <a:buChar char="•"/>
            </a:pPr>
            <a:r>
              <a:rPr lang="en-US" dirty="0" err="1">
                <a:solidFill>
                  <a:schemeClr val="tx1"/>
                </a:solidFill>
              </a:rPr>
              <a:t>Approps</a:t>
            </a:r>
            <a:endParaRPr lang="en-US" dirty="0">
              <a:solidFill>
                <a:schemeClr val="tx1"/>
              </a:solidFill>
            </a:endParaRPr>
          </a:p>
          <a:p>
            <a:pPr lvl="2">
              <a:buFont typeface="Arial" panose="020B0604020202020204" pitchFamily="34" charset="0"/>
              <a:buChar char="•"/>
            </a:pPr>
            <a:r>
              <a:rPr lang="en-US" dirty="0">
                <a:solidFill>
                  <a:schemeClr val="tx1"/>
                </a:solidFill>
              </a:rPr>
              <a:t>School safety</a:t>
            </a:r>
          </a:p>
          <a:p>
            <a:pPr lvl="2">
              <a:buFont typeface="Arial" panose="020B0604020202020204" pitchFamily="34" charset="0"/>
              <a:buChar char="•"/>
            </a:pPr>
            <a:r>
              <a:rPr lang="en-US" dirty="0">
                <a:solidFill>
                  <a:schemeClr val="tx1"/>
                </a:solidFill>
              </a:rPr>
              <a:t>Child nutrition </a:t>
            </a:r>
          </a:p>
          <a:p>
            <a:pPr lvl="1">
              <a:buFont typeface="Arial" panose="020B0604020202020204" pitchFamily="34" charset="0"/>
              <a:buChar char="•"/>
            </a:pPr>
            <a:r>
              <a:rPr lang="en-US" dirty="0">
                <a:solidFill>
                  <a:schemeClr val="tx1"/>
                </a:solidFill>
              </a:rPr>
              <a:t>Judicial</a:t>
            </a:r>
          </a:p>
          <a:p>
            <a:pPr lvl="2">
              <a:buFont typeface="Arial" panose="020B0604020202020204" pitchFamily="34" charset="0"/>
              <a:buChar char="•"/>
            </a:pPr>
            <a:r>
              <a:rPr lang="en-US" dirty="0">
                <a:solidFill>
                  <a:schemeClr val="tx1"/>
                </a:solidFill>
              </a:rPr>
              <a:t>DACA</a:t>
            </a:r>
          </a:p>
          <a:p>
            <a:pPr lvl="2">
              <a:buFont typeface="Arial" panose="020B0604020202020204" pitchFamily="34" charset="0"/>
              <a:buChar char="•"/>
            </a:pPr>
            <a:r>
              <a:rPr lang="en-US" dirty="0">
                <a:solidFill>
                  <a:schemeClr val="tx1"/>
                </a:solidFill>
              </a:rPr>
              <a:t>Espinoza v. Montana Department of Revenue</a:t>
            </a:r>
          </a:p>
          <a:p>
            <a:pPr lvl="1">
              <a:buFont typeface="Arial" panose="020B0604020202020204" pitchFamily="34" charset="0"/>
              <a:buChar char="•"/>
            </a:pPr>
            <a:r>
              <a:rPr lang="en-US" dirty="0">
                <a:solidFill>
                  <a:schemeClr val="tx1"/>
                </a:solidFill>
              </a:rPr>
              <a:t>Administrative</a:t>
            </a:r>
          </a:p>
          <a:p>
            <a:pPr lvl="2">
              <a:buFont typeface="Arial" panose="020B0604020202020204" pitchFamily="34" charset="0"/>
              <a:buChar char="•"/>
            </a:pPr>
            <a:r>
              <a:rPr lang="en-US" dirty="0">
                <a:solidFill>
                  <a:schemeClr val="tx1"/>
                </a:solidFill>
              </a:rPr>
              <a:t>IRS regulations</a:t>
            </a:r>
          </a:p>
          <a:p>
            <a:pPr lvl="2">
              <a:buFont typeface="Arial" panose="020B0604020202020204" pitchFamily="34" charset="0"/>
              <a:buChar char="•"/>
            </a:pPr>
            <a:r>
              <a:rPr lang="en-US" dirty="0">
                <a:solidFill>
                  <a:schemeClr val="tx1"/>
                </a:solidFill>
              </a:rPr>
              <a:t>Public charge regulations</a:t>
            </a:r>
          </a:p>
          <a:p>
            <a:endParaRPr lang="en-US" dirty="0">
              <a:solidFill>
                <a:schemeClr val="tx1"/>
              </a:solidFill>
            </a:endParaRPr>
          </a:p>
        </p:txBody>
      </p:sp>
    </p:spTree>
    <p:extLst>
      <p:ext uri="{BB962C8B-B14F-4D97-AF65-F5344CB8AC3E}">
        <p14:creationId xmlns:p14="http://schemas.microsoft.com/office/powerpoint/2010/main" val="2405055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F3D1E1-F62F-4A7D-9FC7-7BD063535882}"/>
              </a:ext>
            </a:extLst>
          </p:cNvPr>
          <p:cNvSpPr>
            <a:spLocks noGrp="1"/>
          </p:cNvSpPr>
          <p:nvPr>
            <p:ph type="title"/>
          </p:nvPr>
        </p:nvSpPr>
        <p:spPr>
          <a:xfrm>
            <a:off x="838200" y="631825"/>
            <a:ext cx="10515600" cy="906829"/>
          </a:xfrm>
        </p:spPr>
        <p:txBody>
          <a:bodyPr>
            <a:normAutofit/>
          </a:bodyPr>
          <a:lstStyle/>
          <a:p>
            <a:r>
              <a:rPr lang="en-US" b="1" dirty="0"/>
              <a:t>Fy19 funding (19/20 school year)</a:t>
            </a:r>
          </a:p>
        </p:txBody>
      </p:sp>
      <p:sp>
        <p:nvSpPr>
          <p:cNvPr id="3" name="Content Placeholder 2">
            <a:extLst>
              <a:ext uri="{FF2B5EF4-FFF2-40B4-BE49-F238E27FC236}">
                <a16:creationId xmlns:a16="http://schemas.microsoft.com/office/drawing/2014/main" xmlns="" id="{A5FDBFDC-D27E-40A1-B3F4-66F11859E7A8}"/>
              </a:ext>
            </a:extLst>
          </p:cNvPr>
          <p:cNvSpPr>
            <a:spLocks noGrp="1"/>
          </p:cNvSpPr>
          <p:nvPr>
            <p:ph idx="1"/>
          </p:nvPr>
        </p:nvSpPr>
        <p:spPr>
          <a:xfrm>
            <a:off x="838200" y="2057400"/>
            <a:ext cx="10515600" cy="3871762"/>
          </a:xfrm>
        </p:spPr>
        <p:txBody>
          <a:bodyPr>
            <a:normAutofit fontScale="92500" lnSpcReduction="20000"/>
          </a:bodyPr>
          <a:lstStyle/>
          <a:p>
            <a:pPr marL="342900" indent="-342900">
              <a:buFont typeface="Arial" panose="020B0604020202020204" pitchFamily="34" charset="0"/>
              <a:buChar char="•"/>
            </a:pPr>
            <a:r>
              <a:rPr lang="en-US" sz="1700" dirty="0">
                <a:solidFill>
                  <a:schemeClr val="tx1"/>
                </a:solidFill>
              </a:rPr>
              <a:t>The final bill provided a $581m increase in funding for USED, bringing the total to nearly $71.5 billion. </a:t>
            </a:r>
          </a:p>
          <a:p>
            <a:pPr marL="342900" indent="-342900">
              <a:buFont typeface="Arial" panose="020B0604020202020204" pitchFamily="34" charset="0"/>
              <a:buChar char="•"/>
            </a:pPr>
            <a:r>
              <a:rPr lang="en-US" sz="1700" dirty="0">
                <a:solidFill>
                  <a:schemeClr val="tx1"/>
                </a:solidFill>
              </a:rPr>
              <a:t>The bill rejected the Trump administration’s proposals to fund vouchers and privatization priorities, as well as proposed program eliminations and the proposal to consolidate USED with the Department of Labor. </a:t>
            </a:r>
          </a:p>
          <a:p>
            <a:pPr marL="342900" indent="-342900">
              <a:buFont typeface="Arial" panose="020B0604020202020204" pitchFamily="34" charset="0"/>
              <a:buChar char="•"/>
            </a:pPr>
            <a:r>
              <a:rPr lang="en-US" sz="1700" dirty="0">
                <a:solidFill>
                  <a:schemeClr val="tx1"/>
                </a:solidFill>
              </a:rPr>
              <a:t>Tracking a few key programs, here are some that received increases</a:t>
            </a:r>
          </a:p>
          <a:p>
            <a:pPr marL="888986" lvl="1" indent="-342900">
              <a:buFont typeface="Arial" panose="020B0604020202020204" pitchFamily="34" charset="0"/>
              <a:buChar char="•"/>
            </a:pPr>
            <a:r>
              <a:rPr lang="en-US" sz="1700" dirty="0">
                <a:solidFill>
                  <a:schemeClr val="tx1"/>
                </a:solidFill>
              </a:rPr>
              <a:t>Title I, $100m;</a:t>
            </a:r>
          </a:p>
          <a:p>
            <a:pPr marL="888986" lvl="1" indent="-342900">
              <a:buFont typeface="Arial" panose="020B0604020202020204" pitchFamily="34" charset="0"/>
              <a:buChar char="•"/>
            </a:pPr>
            <a:r>
              <a:rPr lang="en-US" sz="1700" dirty="0">
                <a:solidFill>
                  <a:schemeClr val="tx1"/>
                </a:solidFill>
              </a:rPr>
              <a:t>Title II I is level funded; </a:t>
            </a:r>
          </a:p>
          <a:p>
            <a:pPr marL="888986" lvl="1" indent="-342900">
              <a:buFont typeface="Arial" panose="020B0604020202020204" pitchFamily="34" charset="0"/>
              <a:buChar char="•"/>
            </a:pPr>
            <a:r>
              <a:rPr lang="en-US" sz="1700" dirty="0">
                <a:solidFill>
                  <a:schemeClr val="tx1"/>
                </a:solidFill>
              </a:rPr>
              <a:t>IDEA, $87m</a:t>
            </a:r>
          </a:p>
          <a:p>
            <a:pPr marL="888986" lvl="1" indent="-342900">
              <a:buFont typeface="Arial" panose="020B0604020202020204" pitchFamily="34" charset="0"/>
              <a:buChar char="•"/>
            </a:pPr>
            <a:r>
              <a:rPr lang="en-US" sz="1700" dirty="0">
                <a:solidFill>
                  <a:schemeClr val="tx1"/>
                </a:solidFill>
              </a:rPr>
              <a:t>Title IV, $70m</a:t>
            </a:r>
          </a:p>
          <a:p>
            <a:pPr marL="888986" lvl="1" indent="-342900">
              <a:buFont typeface="Arial" panose="020B0604020202020204" pitchFamily="34" charset="0"/>
              <a:buChar char="•"/>
            </a:pPr>
            <a:r>
              <a:rPr lang="en-US" sz="1700" dirty="0">
                <a:solidFill>
                  <a:schemeClr val="tx1"/>
                </a:solidFill>
              </a:rPr>
              <a:t>21</a:t>
            </a:r>
            <a:r>
              <a:rPr lang="en-US" sz="1700" baseline="30000" dirty="0">
                <a:solidFill>
                  <a:schemeClr val="tx1"/>
                </a:solidFill>
              </a:rPr>
              <a:t>st</a:t>
            </a:r>
            <a:r>
              <a:rPr lang="en-US" sz="1700" dirty="0">
                <a:solidFill>
                  <a:schemeClr val="tx1"/>
                </a:solidFill>
              </a:rPr>
              <a:t> Century, $10m</a:t>
            </a:r>
          </a:p>
          <a:p>
            <a:pPr marL="888986" lvl="1" indent="-342900">
              <a:buFont typeface="Arial" panose="020B0604020202020204" pitchFamily="34" charset="0"/>
              <a:buChar char="•"/>
            </a:pPr>
            <a:r>
              <a:rPr lang="en-US" sz="1700" dirty="0">
                <a:solidFill>
                  <a:schemeClr val="tx1"/>
                </a:solidFill>
              </a:rPr>
              <a:t>Impact Aid, $32m</a:t>
            </a:r>
          </a:p>
          <a:p>
            <a:pPr marL="888986" lvl="1" indent="-342900">
              <a:buFont typeface="Arial" panose="020B0604020202020204" pitchFamily="34" charset="0"/>
              <a:buChar char="•"/>
            </a:pPr>
            <a:r>
              <a:rPr lang="en-US" sz="1700" dirty="0">
                <a:solidFill>
                  <a:schemeClr val="tx1"/>
                </a:solidFill>
              </a:rPr>
              <a:t>Perkins Career &amp; Technical Education, $95m; and </a:t>
            </a:r>
          </a:p>
          <a:p>
            <a:pPr marL="888986" lvl="1" indent="-342900">
              <a:buFont typeface="Arial" panose="020B0604020202020204" pitchFamily="34" charset="0"/>
              <a:buChar char="•"/>
            </a:pPr>
            <a:r>
              <a:rPr lang="en-US" sz="1700" dirty="0">
                <a:solidFill>
                  <a:schemeClr val="tx1"/>
                </a:solidFill>
              </a:rPr>
              <a:t>Head Start, $200 m</a:t>
            </a:r>
          </a:p>
          <a:p>
            <a:pPr marL="342900" indent="-342900">
              <a:buFont typeface="Arial" panose="020B0604020202020204" pitchFamily="34" charset="0"/>
              <a:buChar char="•"/>
            </a:pPr>
            <a:endParaRPr lang="en-US" sz="1700" dirty="0"/>
          </a:p>
        </p:txBody>
      </p:sp>
    </p:spTree>
    <p:extLst>
      <p:ext uri="{BB962C8B-B14F-4D97-AF65-F5344CB8AC3E}">
        <p14:creationId xmlns:p14="http://schemas.microsoft.com/office/powerpoint/2010/main" val="2105622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2836B6-AFE5-4E92-AAE5-2FB398D55DEE}"/>
              </a:ext>
            </a:extLst>
          </p:cNvPr>
          <p:cNvSpPr>
            <a:spLocks noGrp="1"/>
          </p:cNvSpPr>
          <p:nvPr>
            <p:ph type="title"/>
          </p:nvPr>
        </p:nvSpPr>
        <p:spPr/>
        <p:txBody>
          <a:bodyPr/>
          <a:lstStyle/>
          <a:p>
            <a:r>
              <a:rPr lang="en-US" b="1" dirty="0"/>
              <a:t>FY 20 (for 20/21 school year)</a:t>
            </a:r>
          </a:p>
        </p:txBody>
      </p:sp>
      <p:sp>
        <p:nvSpPr>
          <p:cNvPr id="3" name="Content Placeholder 2">
            <a:extLst>
              <a:ext uri="{FF2B5EF4-FFF2-40B4-BE49-F238E27FC236}">
                <a16:creationId xmlns:a16="http://schemas.microsoft.com/office/drawing/2014/main" xmlns="" id="{24F8B2C8-91DF-45D1-9441-942D5541B915}"/>
              </a:ext>
            </a:extLst>
          </p:cNvPr>
          <p:cNvSpPr>
            <a:spLocks noGrp="1"/>
          </p:cNvSpPr>
          <p:nvPr>
            <p:ph idx="1"/>
          </p:nvPr>
        </p:nvSpPr>
        <p:spPr/>
        <p:txBody>
          <a:bodyPr>
            <a:normAutofit lnSpcReduction="10000"/>
          </a:bodyPr>
          <a:lstStyle/>
          <a:p>
            <a:pPr>
              <a:buFont typeface="Arial" panose="020B0604020202020204" pitchFamily="34" charset="0"/>
              <a:buChar char="•"/>
            </a:pPr>
            <a:r>
              <a:rPr lang="en-US" dirty="0">
                <a:solidFill>
                  <a:schemeClr val="tx1"/>
                </a:solidFill>
              </a:rPr>
              <a:t>President Trump released his FY20 budget on March 11. It is built on a premise of cuts to non-defense discretionary funding. It is described as ‘dead on arrival’ and ‘non-starter’, with Congress expected to do their own work.</a:t>
            </a:r>
          </a:p>
          <a:p>
            <a:pPr lvl="1">
              <a:buFont typeface="Arial" panose="020B0604020202020204" pitchFamily="34" charset="0"/>
              <a:buChar char="•"/>
            </a:pPr>
            <a:r>
              <a:rPr lang="en-US" dirty="0">
                <a:solidFill>
                  <a:schemeClr val="tx1"/>
                </a:solidFill>
              </a:rPr>
              <a:t>Eliminates 29 education programs (incl. Title II and IV), and cuts </a:t>
            </a:r>
            <a:r>
              <a:rPr lang="en-US" dirty="0" err="1">
                <a:solidFill>
                  <a:schemeClr val="tx1"/>
                </a:solidFill>
              </a:rPr>
              <a:t>edu</a:t>
            </a:r>
            <a:r>
              <a:rPr lang="en-US" dirty="0">
                <a:solidFill>
                  <a:schemeClr val="tx1"/>
                </a:solidFill>
              </a:rPr>
              <a:t> by more than $8b (10%),but has $5b for a new tax credit voucher program.</a:t>
            </a:r>
          </a:p>
          <a:p>
            <a:pPr>
              <a:buFont typeface="Arial" panose="020B0604020202020204" pitchFamily="34" charset="0"/>
              <a:buChar char="•"/>
            </a:pPr>
            <a:r>
              <a:rPr lang="en-US" dirty="0">
                <a:solidFill>
                  <a:schemeClr val="tx1"/>
                </a:solidFill>
              </a:rPr>
              <a:t>Congress reached a caps deal in August, but negotiations are ongoing and above our punching weight. </a:t>
            </a:r>
          </a:p>
          <a:p>
            <a:pPr>
              <a:buFont typeface="Arial" panose="020B0604020202020204" pitchFamily="34" charset="0"/>
              <a:buChar char="•"/>
            </a:pPr>
            <a:r>
              <a:rPr lang="en-US" dirty="0">
                <a:solidFill>
                  <a:schemeClr val="tx1"/>
                </a:solidFill>
              </a:rPr>
              <a:t>House-passed </a:t>
            </a:r>
            <a:r>
              <a:rPr lang="en-US" dirty="0" err="1">
                <a:solidFill>
                  <a:schemeClr val="tx1"/>
                </a:solidFill>
              </a:rPr>
              <a:t>approps</a:t>
            </a:r>
            <a:r>
              <a:rPr lang="en-US" dirty="0">
                <a:solidFill>
                  <a:schemeClr val="tx1"/>
                </a:solidFill>
              </a:rPr>
              <a:t> bill exceeds caps and provides an increase of $4b to education,</a:t>
            </a:r>
          </a:p>
          <a:p>
            <a:pPr>
              <a:buFont typeface="Arial" panose="020B0604020202020204" pitchFamily="34" charset="0"/>
              <a:buChar char="•"/>
            </a:pPr>
            <a:r>
              <a:rPr lang="en-US" dirty="0">
                <a:solidFill>
                  <a:schemeClr val="tx1"/>
                </a:solidFill>
              </a:rPr>
              <a:t>Senate process has broken down over funding levels. GOP only wants 1% increase to ED (compared to 10% increase proposed in House bill) </a:t>
            </a:r>
          </a:p>
          <a:p>
            <a:pPr>
              <a:buFont typeface="Arial" panose="020B0604020202020204" pitchFamily="34" charset="0"/>
              <a:buChar char="•"/>
            </a:pPr>
            <a:r>
              <a:rPr lang="en-US" dirty="0">
                <a:solidFill>
                  <a:schemeClr val="tx1"/>
                </a:solidFill>
              </a:rPr>
              <a:t>President Trump signed a Continuing Resolution (CR) until mid-November.</a:t>
            </a:r>
          </a:p>
          <a:p>
            <a:pPr>
              <a:buFont typeface="Arial" panose="020B0604020202020204" pitchFamily="34" charset="0"/>
              <a:buChar char="•"/>
            </a:pPr>
            <a:r>
              <a:rPr lang="en-US" dirty="0">
                <a:solidFill>
                  <a:schemeClr val="tx1"/>
                </a:solidFill>
              </a:rPr>
              <a:t>Threat of shutdown for FY20, and safe path for </a:t>
            </a:r>
            <a:r>
              <a:rPr lang="en-US" dirty="0" err="1">
                <a:solidFill>
                  <a:schemeClr val="tx1"/>
                </a:solidFill>
              </a:rPr>
              <a:t>edu</a:t>
            </a:r>
            <a:r>
              <a:rPr lang="en-US" dirty="0">
                <a:solidFill>
                  <a:schemeClr val="tx1"/>
                </a:solidFill>
              </a:rPr>
              <a:t> is anything but certain.</a:t>
            </a:r>
          </a:p>
        </p:txBody>
      </p:sp>
    </p:spTree>
    <p:extLst>
      <p:ext uri="{BB962C8B-B14F-4D97-AF65-F5344CB8AC3E}">
        <p14:creationId xmlns:p14="http://schemas.microsoft.com/office/powerpoint/2010/main" val="2525291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33CC75-DE23-4CFC-A2CC-5391BC646F58}"/>
              </a:ext>
            </a:extLst>
          </p:cNvPr>
          <p:cNvSpPr>
            <a:spLocks noGrp="1"/>
          </p:cNvSpPr>
          <p:nvPr>
            <p:ph type="title"/>
          </p:nvPr>
        </p:nvSpPr>
        <p:spPr>
          <a:xfrm>
            <a:off x="596117" y="980979"/>
            <a:ext cx="8539005" cy="707144"/>
          </a:xfrm>
        </p:spPr>
        <p:txBody>
          <a:bodyPr>
            <a:normAutofit/>
          </a:bodyPr>
          <a:lstStyle/>
          <a:p>
            <a:r>
              <a:rPr lang="en-US" b="1" dirty="0"/>
              <a:t>Medicaid and mental health services</a:t>
            </a:r>
          </a:p>
        </p:txBody>
      </p:sp>
      <p:sp>
        <p:nvSpPr>
          <p:cNvPr id="3" name="Content Placeholder 2">
            <a:extLst>
              <a:ext uri="{FF2B5EF4-FFF2-40B4-BE49-F238E27FC236}">
                <a16:creationId xmlns:a16="http://schemas.microsoft.com/office/drawing/2014/main" xmlns="" id="{8028B210-EF8F-45FF-B7E6-7642507DE87E}"/>
              </a:ext>
            </a:extLst>
          </p:cNvPr>
          <p:cNvSpPr>
            <a:spLocks noGrp="1"/>
          </p:cNvSpPr>
          <p:nvPr>
            <p:ph idx="1"/>
          </p:nvPr>
        </p:nvSpPr>
        <p:spPr>
          <a:xfrm>
            <a:off x="808893" y="1890346"/>
            <a:ext cx="10970152" cy="4967654"/>
          </a:xfrm>
        </p:spPr>
        <p:txBody>
          <a:bodyPr anchor="ctr">
            <a:normAutofit/>
          </a:bodyPr>
          <a:lstStyle/>
          <a:p>
            <a:r>
              <a:rPr lang="en-US" sz="1900" dirty="0">
                <a:solidFill>
                  <a:schemeClr val="tx1"/>
                </a:solidFill>
              </a:rPr>
              <a:t>AASA looking to advance bill that would reduce administrative obstacles to billing Medicaid called </a:t>
            </a:r>
            <a:r>
              <a:rPr lang="en-US" sz="1900" i="1" dirty="0">
                <a:solidFill>
                  <a:schemeClr val="tx1"/>
                </a:solidFill>
              </a:rPr>
              <a:t>The Improving Medicaid in Schools Act</a:t>
            </a:r>
          </a:p>
          <a:p>
            <a:r>
              <a:rPr lang="en-US" sz="1900" dirty="0">
                <a:solidFill>
                  <a:schemeClr val="tx1"/>
                </a:solidFill>
              </a:rPr>
              <a:t>STOP treating school districts like they are hospitals and clinics</a:t>
            </a:r>
          </a:p>
          <a:p>
            <a:r>
              <a:rPr lang="en-US" sz="1900" dirty="0">
                <a:solidFill>
                  <a:schemeClr val="tx1"/>
                </a:solidFill>
              </a:rPr>
              <a:t>Small and rural districts much less likely to participate in Medicaid due to 1) inability to take on the administrative and compliance related paperwork, 2) inability to find a qualified healthcare provider for provision of services and 3) inability to afford a third-party biller to handle paperwork.</a:t>
            </a:r>
          </a:p>
          <a:p>
            <a:r>
              <a:rPr lang="en-US" sz="1900" dirty="0">
                <a:solidFill>
                  <a:schemeClr val="tx1"/>
                </a:solidFill>
              </a:rPr>
              <a:t>AASA solution: use one uniform claiming methodology (a cost report) for both direct service and admin claiming. </a:t>
            </a:r>
          </a:p>
          <a:p>
            <a:r>
              <a:rPr lang="en-US" sz="1900" dirty="0">
                <a:solidFill>
                  <a:schemeClr val="tx1"/>
                </a:solidFill>
              </a:rPr>
              <a:t>Desired outcome: By streamlining the Medicaid program paperwork to ensure districts of all sizes can capacities can participate in the program and guarantee more equitable participation in Medicaid program by rural/small districts. </a:t>
            </a:r>
          </a:p>
          <a:p>
            <a:pPr marL="0" indent="0">
              <a:buNone/>
            </a:pPr>
            <a:endParaRPr lang="en-US" sz="1800" dirty="0">
              <a:solidFill>
                <a:schemeClr val="accent1"/>
              </a:solidFill>
            </a:endParaRPr>
          </a:p>
        </p:txBody>
      </p:sp>
    </p:spTree>
    <p:extLst>
      <p:ext uri="{BB962C8B-B14F-4D97-AF65-F5344CB8AC3E}">
        <p14:creationId xmlns:p14="http://schemas.microsoft.com/office/powerpoint/2010/main" val="343813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E9B26F-FB68-47DD-84A8-75ED933E2AFE}"/>
              </a:ext>
            </a:extLst>
          </p:cNvPr>
          <p:cNvSpPr>
            <a:spLocks noGrp="1"/>
          </p:cNvSpPr>
          <p:nvPr>
            <p:ph type="title"/>
          </p:nvPr>
        </p:nvSpPr>
        <p:spPr/>
        <p:txBody>
          <a:bodyPr/>
          <a:lstStyle/>
          <a:p>
            <a:r>
              <a:rPr lang="en-US" b="1" dirty="0"/>
              <a:t>Higher education act- AASA priorities </a:t>
            </a:r>
          </a:p>
        </p:txBody>
      </p:sp>
      <p:sp>
        <p:nvSpPr>
          <p:cNvPr id="3" name="Content Placeholder 2">
            <a:extLst>
              <a:ext uri="{FF2B5EF4-FFF2-40B4-BE49-F238E27FC236}">
                <a16:creationId xmlns:a16="http://schemas.microsoft.com/office/drawing/2014/main" xmlns="" id="{3C1F9A74-F5A3-4685-92AB-E0D1579D8A32}"/>
              </a:ext>
            </a:extLst>
          </p:cNvPr>
          <p:cNvSpPr>
            <a:spLocks noGrp="1"/>
          </p:cNvSpPr>
          <p:nvPr>
            <p:ph idx="1"/>
          </p:nvPr>
        </p:nvSpPr>
        <p:spPr/>
        <p:txBody>
          <a:bodyPr/>
          <a:lstStyle/>
          <a:p>
            <a:r>
              <a:rPr lang="en-US" dirty="0">
                <a:solidFill>
                  <a:schemeClr val="tx1"/>
                </a:solidFill>
              </a:rPr>
              <a:t>Support the preservation and expansion of resources in Title II of the Higher Education Act for future and current teachers to address the ongoing teacher shortage </a:t>
            </a:r>
          </a:p>
          <a:p>
            <a:r>
              <a:rPr lang="en-US" dirty="0">
                <a:solidFill>
                  <a:schemeClr val="tx1"/>
                </a:solidFill>
              </a:rPr>
              <a:t>Support programs that assist and develop students entering and completing college and postsecondary programs</a:t>
            </a:r>
          </a:p>
          <a:p>
            <a:r>
              <a:rPr lang="en-US" dirty="0">
                <a:solidFill>
                  <a:schemeClr val="tx1"/>
                </a:solidFill>
              </a:rPr>
              <a:t>Reduce and simplify the paperwork and application requirements for FASFA</a:t>
            </a:r>
          </a:p>
          <a:p>
            <a:r>
              <a:rPr lang="en-US" dirty="0">
                <a:solidFill>
                  <a:schemeClr val="tx1"/>
                </a:solidFill>
              </a:rPr>
              <a:t>Support the maintenance of the 2001 Title IX Guidance to ensure each and every student has a safe and healthy learning environment.</a:t>
            </a:r>
          </a:p>
          <a:p>
            <a:r>
              <a:rPr lang="en-US" dirty="0">
                <a:solidFill>
                  <a:schemeClr val="tx1"/>
                </a:solidFill>
              </a:rPr>
              <a:t>Ensure flexibility of Pell grants to be available for students regardless of age or current school enrollment</a:t>
            </a:r>
          </a:p>
          <a:p>
            <a:pPr marL="0" indent="0">
              <a:buNone/>
            </a:pPr>
            <a:r>
              <a:rPr lang="en-US" dirty="0"/>
              <a:t/>
            </a:r>
            <a:br>
              <a:rPr lang="en-US" dirty="0"/>
            </a:br>
            <a:endParaRPr lang="en-US" dirty="0"/>
          </a:p>
        </p:txBody>
      </p:sp>
    </p:spTree>
    <p:extLst>
      <p:ext uri="{BB962C8B-B14F-4D97-AF65-F5344CB8AC3E}">
        <p14:creationId xmlns:p14="http://schemas.microsoft.com/office/powerpoint/2010/main" val="69162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618690-9244-4EA7-A902-C067F9C21949}"/>
              </a:ext>
            </a:extLst>
          </p:cNvPr>
          <p:cNvSpPr>
            <a:spLocks noGrp="1"/>
          </p:cNvSpPr>
          <p:nvPr>
            <p:ph type="title"/>
          </p:nvPr>
        </p:nvSpPr>
        <p:spPr>
          <a:xfrm>
            <a:off x="581193" y="603544"/>
            <a:ext cx="11029616" cy="1013800"/>
          </a:xfrm>
        </p:spPr>
        <p:txBody>
          <a:bodyPr/>
          <a:lstStyle/>
          <a:p>
            <a:r>
              <a:rPr lang="en-US" b="1" dirty="0"/>
              <a:t>Higher Education reauthorization </a:t>
            </a:r>
          </a:p>
        </p:txBody>
      </p:sp>
      <p:sp>
        <p:nvSpPr>
          <p:cNvPr id="3" name="Content Placeholder 2">
            <a:extLst>
              <a:ext uri="{FF2B5EF4-FFF2-40B4-BE49-F238E27FC236}">
                <a16:creationId xmlns:a16="http://schemas.microsoft.com/office/drawing/2014/main" xmlns="" id="{9580C493-AF2A-468B-9995-DC100F747ADD}"/>
              </a:ext>
            </a:extLst>
          </p:cNvPr>
          <p:cNvSpPr>
            <a:spLocks noGrp="1"/>
          </p:cNvSpPr>
          <p:nvPr>
            <p:ph idx="1"/>
          </p:nvPr>
        </p:nvSpPr>
        <p:spPr>
          <a:xfrm>
            <a:off x="581194" y="2271885"/>
            <a:ext cx="11029615" cy="4855057"/>
          </a:xfrm>
        </p:spPr>
        <p:txBody>
          <a:bodyPr>
            <a:normAutofit fontScale="92500" lnSpcReduction="10000"/>
          </a:bodyPr>
          <a:lstStyle/>
          <a:p>
            <a:r>
              <a:rPr lang="en-US" dirty="0">
                <a:solidFill>
                  <a:schemeClr val="tx1"/>
                </a:solidFill>
              </a:rPr>
              <a:t>Earlier this year all eye all eyes were on Sens. Lamar Alexander (R-TN) and Patty Murray (D-WA) as they worked towards reauthorizing the Higher Education Act. Thus far, negations have stalled.  Alexander has taken the unprecedented step of introducing a package of smaller, bipartisan higher education bills and calling on colleagues to work on this package rather than attempt to craft a comprehensive bill. Senate Dems are not interested in this approach.</a:t>
            </a:r>
          </a:p>
          <a:p>
            <a:r>
              <a:rPr lang="en-US" dirty="0">
                <a:solidFill>
                  <a:schemeClr val="tx1"/>
                </a:solidFill>
              </a:rPr>
              <a:t>Last week, House Dems introduced their comprehensive vision of a higher education reauthorization. All of AASA’s major policy priorities are addressed in their bill. Here are some specifics:</a:t>
            </a:r>
          </a:p>
          <a:p>
            <a:pPr lvl="1"/>
            <a:r>
              <a:rPr lang="en-US" dirty="0">
                <a:solidFill>
                  <a:schemeClr val="tx1"/>
                </a:solidFill>
              </a:rPr>
              <a:t>Expands the Teacher Quality Partnership Grant program, which enables Institutes of Higher Education (IHE) and State Education Agencies (SEA) to partner with a high needs Local Education Agency (LEA) to create cohort-based teacher residency models that offer students clinical experience in school settings and enables recipients to develop "Grow Your Own" partnerships between high-need LEAs and higher ed institutions.</a:t>
            </a:r>
          </a:p>
          <a:p>
            <a:pPr lvl="1"/>
            <a:r>
              <a:rPr lang="en-US" dirty="0">
                <a:solidFill>
                  <a:schemeClr val="tx1"/>
                </a:solidFill>
              </a:rPr>
              <a:t>Maintains and cleans up the TEACH grant program; expands the PSLF program to provide forgiveness to individuals who may have been denied PSLF previously. It also allows teachers to count teacher loan payments toward the teacher loan forgiveness program at the same time as PSLF, reducing the number of monthly payments needed towards PSLF.  This change allows teacher borrowers to get their loans forgiven through PSLF faster. </a:t>
            </a:r>
          </a:p>
          <a:p>
            <a:pPr lvl="1"/>
            <a:r>
              <a:rPr lang="en-US" dirty="0">
                <a:solidFill>
                  <a:schemeClr val="tx1"/>
                </a:solidFill>
              </a:rPr>
              <a:t>The legislation also increases funding for the TRIO and GEAR UP program.  </a:t>
            </a:r>
          </a:p>
          <a:p>
            <a:pPr lvl="1"/>
            <a:r>
              <a:rPr lang="en-US" dirty="0">
                <a:solidFill>
                  <a:schemeClr val="tx1"/>
                </a:solidFill>
              </a:rPr>
              <a:t>Provides states with funding to increase student access to early credit pathways, including dual enrollment, early college high schools, and Advanced Placement and International Baccalaureate programs. </a:t>
            </a:r>
          </a:p>
          <a:p>
            <a:pPr lvl="1"/>
            <a:r>
              <a:rPr lang="en-US" dirty="0">
                <a:solidFill>
                  <a:schemeClr val="tx1"/>
                </a:solidFill>
              </a:rPr>
              <a:t>Negates the proposed Title IX regulation </a:t>
            </a:r>
          </a:p>
          <a:p>
            <a:pPr lvl="1"/>
            <a:endParaRPr lang="en-US" dirty="0">
              <a:solidFill>
                <a:schemeClr val="tx1"/>
              </a:solidFill>
            </a:endParaRPr>
          </a:p>
          <a:p>
            <a:pPr lvl="1"/>
            <a:endParaRPr lang="en-US" dirty="0"/>
          </a:p>
        </p:txBody>
      </p:sp>
    </p:spTree>
    <p:extLst>
      <p:ext uri="{BB962C8B-B14F-4D97-AF65-F5344CB8AC3E}">
        <p14:creationId xmlns:p14="http://schemas.microsoft.com/office/powerpoint/2010/main" val="2681495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4681D5-FC6F-4ED9-A61D-D0DF7566E25B}"/>
              </a:ext>
            </a:extLst>
          </p:cNvPr>
          <p:cNvSpPr>
            <a:spLocks noGrp="1"/>
          </p:cNvSpPr>
          <p:nvPr>
            <p:ph type="title"/>
          </p:nvPr>
        </p:nvSpPr>
        <p:spPr/>
        <p:txBody>
          <a:bodyPr/>
          <a:lstStyle/>
          <a:p>
            <a:r>
              <a:rPr lang="en-US" b="1" dirty="0"/>
              <a:t>Proposed Title ix regulation    </a:t>
            </a:r>
            <a:r>
              <a:rPr lang="en-US" sz="2400" b="1" dirty="0"/>
              <a:t>(</a:t>
            </a:r>
            <a:r>
              <a:rPr lang="en-US" sz="2000" b="1" dirty="0"/>
              <a:t>expected any day)</a:t>
            </a:r>
            <a:endParaRPr lang="en-US" b="1" dirty="0"/>
          </a:p>
        </p:txBody>
      </p:sp>
      <p:sp>
        <p:nvSpPr>
          <p:cNvPr id="3" name="Content Placeholder 2">
            <a:extLst>
              <a:ext uri="{FF2B5EF4-FFF2-40B4-BE49-F238E27FC236}">
                <a16:creationId xmlns:a16="http://schemas.microsoft.com/office/drawing/2014/main" xmlns="" id="{DC47AF2B-205B-4D14-B178-CE8BC0F1346D}"/>
              </a:ext>
            </a:extLst>
          </p:cNvPr>
          <p:cNvSpPr>
            <a:spLocks noGrp="1"/>
          </p:cNvSpPr>
          <p:nvPr>
            <p:ph idx="1"/>
          </p:nvPr>
        </p:nvSpPr>
        <p:spPr>
          <a:xfrm>
            <a:off x="581192" y="2180496"/>
            <a:ext cx="11029615" cy="4121692"/>
          </a:xfrm>
        </p:spPr>
        <p:txBody>
          <a:bodyPr>
            <a:normAutofit/>
          </a:bodyPr>
          <a:lstStyle/>
          <a:p>
            <a:r>
              <a:rPr lang="en-US" dirty="0">
                <a:solidFill>
                  <a:srgbClr val="000000"/>
                </a:solidFill>
              </a:rPr>
              <a:t>Dramatically change practices employed by districts under 2001 Guidance</a:t>
            </a:r>
          </a:p>
          <a:p>
            <a:r>
              <a:rPr lang="en-US" dirty="0">
                <a:solidFill>
                  <a:srgbClr val="000000"/>
                </a:solidFill>
              </a:rPr>
              <a:t>Allows districts to ignore sexual harassment/abuse reported by a student unless the student reports it to a teacher, Title IX coordinator or administrator  </a:t>
            </a:r>
          </a:p>
          <a:p>
            <a:r>
              <a:rPr lang="en-US" dirty="0">
                <a:solidFill>
                  <a:srgbClr val="000000"/>
                </a:solidFill>
              </a:rPr>
              <a:t>Does not require district to investigate or implement corrective action if a child reports harassment or abuse by a teacher to another teacher, instead of an employee with authority to institute corrective measures, such as a Title IX coordinator or school principal. </a:t>
            </a:r>
          </a:p>
          <a:p>
            <a:r>
              <a:rPr lang="en-US" dirty="0">
                <a:solidFill>
                  <a:srgbClr val="000000"/>
                </a:solidFill>
              </a:rPr>
              <a:t>Requires districts to dismiss a formal Title IX complaint by a student if the alleged conduct occurred off-campus or online</a:t>
            </a:r>
          </a:p>
          <a:p>
            <a:r>
              <a:rPr lang="en-US" dirty="0">
                <a:solidFill>
                  <a:srgbClr val="000000"/>
                </a:solidFill>
              </a:rPr>
              <a:t>Opens districts up to requests by parents and students that they employ “live hearings” where students would be cross-examined by the other’s “advisor of choice” on alleged misconduct</a:t>
            </a:r>
          </a:p>
          <a:p>
            <a:r>
              <a:rPr lang="en-US" dirty="0">
                <a:solidFill>
                  <a:srgbClr val="000000"/>
                </a:solidFill>
              </a:rPr>
              <a:t>Requires a separate and higher standard to be used for claims of student harassment and misconduct when compared to employee harassment and misconduct</a:t>
            </a:r>
          </a:p>
          <a:p>
            <a:endParaRPr lang="en-US" dirty="0"/>
          </a:p>
        </p:txBody>
      </p:sp>
    </p:spTree>
    <p:extLst>
      <p:ext uri="{BB962C8B-B14F-4D97-AF65-F5344CB8AC3E}">
        <p14:creationId xmlns:p14="http://schemas.microsoft.com/office/powerpoint/2010/main" val="482163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1202D1-0D7B-41FC-87C6-223BCF1F49C9}"/>
              </a:ext>
            </a:extLst>
          </p:cNvPr>
          <p:cNvSpPr>
            <a:spLocks noGrp="1"/>
          </p:cNvSpPr>
          <p:nvPr>
            <p:ph type="title"/>
          </p:nvPr>
        </p:nvSpPr>
        <p:spPr/>
        <p:txBody>
          <a:bodyPr/>
          <a:lstStyle/>
          <a:p>
            <a:r>
              <a:rPr lang="en-US" b="1" dirty="0"/>
              <a:t>School nutrition </a:t>
            </a:r>
          </a:p>
        </p:txBody>
      </p:sp>
      <p:sp>
        <p:nvSpPr>
          <p:cNvPr id="3" name="Content Placeholder 2">
            <a:extLst>
              <a:ext uri="{FF2B5EF4-FFF2-40B4-BE49-F238E27FC236}">
                <a16:creationId xmlns:a16="http://schemas.microsoft.com/office/drawing/2014/main" xmlns="" id="{B2E5CE3D-678D-4456-961D-01AF4C6256BD}"/>
              </a:ext>
            </a:extLst>
          </p:cNvPr>
          <p:cNvSpPr>
            <a:spLocks noGrp="1"/>
          </p:cNvSpPr>
          <p:nvPr>
            <p:ph idx="1"/>
          </p:nvPr>
        </p:nvSpPr>
        <p:spPr>
          <a:xfrm>
            <a:off x="581192" y="2180496"/>
            <a:ext cx="11029615" cy="4238059"/>
          </a:xfrm>
        </p:spPr>
        <p:txBody>
          <a:bodyPr>
            <a:normAutofit/>
          </a:bodyPr>
          <a:lstStyle/>
          <a:p>
            <a:r>
              <a:rPr lang="en-US" dirty="0">
                <a:solidFill>
                  <a:schemeClr val="tx1"/>
                </a:solidFill>
              </a:rPr>
              <a:t>Senate Agriculture (AG) Committee is in the process of reauthorizing the Healthy Hunger Free Kids Act. They have yet to introduce priorities or an official release date for the bill. We are optimistic the Senate bill will exclude provisions that give us pause. </a:t>
            </a:r>
          </a:p>
          <a:p>
            <a:r>
              <a:rPr lang="en-US" dirty="0">
                <a:solidFill>
                  <a:schemeClr val="tx1"/>
                </a:solidFill>
              </a:rPr>
              <a:t>This summer, USDA released a Notice of Proposed Rulemaking (NPRM) that will the Categorical Eligibility Program. More than 900,000 students will lose their automatic eligibility for free school meals as a result of the change. </a:t>
            </a:r>
            <a:r>
              <a:rPr lang="en-US" b="1" dirty="0">
                <a:solidFill>
                  <a:schemeClr val="accent2"/>
                </a:solidFill>
              </a:rPr>
              <a:t>STILL TIME TO COMMENT! </a:t>
            </a:r>
          </a:p>
          <a:p>
            <a:r>
              <a:rPr lang="en-US" dirty="0">
                <a:solidFill>
                  <a:schemeClr val="tx1"/>
                </a:solidFill>
              </a:rPr>
              <a:t>AASA Priorities for Child Nutrition Reauthorization: </a:t>
            </a:r>
          </a:p>
          <a:p>
            <a:pPr lvl="1"/>
            <a:r>
              <a:rPr lang="en-US" dirty="0">
                <a:solidFill>
                  <a:schemeClr val="tx1"/>
                </a:solidFill>
              </a:rPr>
              <a:t>(1) Return to a Five-Year Administrative Review Cycle, </a:t>
            </a:r>
          </a:p>
          <a:p>
            <a:pPr lvl="1"/>
            <a:r>
              <a:rPr lang="en-US" dirty="0">
                <a:solidFill>
                  <a:schemeClr val="tx1"/>
                </a:solidFill>
              </a:rPr>
              <a:t>(2) modify the Smart Snacks in Schools Rule </a:t>
            </a:r>
          </a:p>
          <a:p>
            <a:pPr lvl="1"/>
            <a:r>
              <a:rPr lang="en-US" dirty="0">
                <a:solidFill>
                  <a:schemeClr val="tx1"/>
                </a:solidFill>
              </a:rPr>
              <a:t>(3) increase USDA Foods (Commodities) support for the School Breakfast Program, and </a:t>
            </a:r>
          </a:p>
          <a:p>
            <a:pPr lvl="1"/>
            <a:r>
              <a:rPr lang="en-US" dirty="0">
                <a:solidFill>
                  <a:schemeClr val="tx1"/>
                </a:solidFill>
              </a:rPr>
              <a:t>(4) oppose any effort to block grant the School Meals Programs</a:t>
            </a:r>
          </a:p>
          <a:p>
            <a:endParaRPr lang="en-US" dirty="0"/>
          </a:p>
        </p:txBody>
      </p:sp>
    </p:spTree>
    <p:extLst>
      <p:ext uri="{BB962C8B-B14F-4D97-AF65-F5344CB8AC3E}">
        <p14:creationId xmlns:p14="http://schemas.microsoft.com/office/powerpoint/2010/main" val="24790172"/>
      </p:ext>
    </p:extLst>
  </p:cSld>
  <p:clrMapOvr>
    <a:masterClrMapping/>
  </p:clrMapOvr>
</p:sld>
</file>

<file path=ppt/theme/theme1.xml><?xml version="1.0" encoding="utf-8"?>
<a:theme xmlns:a="http://schemas.openxmlformats.org/drawingml/2006/main" name="Dividen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53D550B2D8994E81F339E5242EFD28" ma:contentTypeVersion="10" ma:contentTypeDescription="Create a new document." ma:contentTypeScope="" ma:versionID="08af2ca0b833fe268e2ec375a304588b">
  <xsd:schema xmlns:xsd="http://www.w3.org/2001/XMLSchema" xmlns:xs="http://www.w3.org/2001/XMLSchema" xmlns:p="http://schemas.microsoft.com/office/2006/metadata/properties" xmlns:ns2="34b16050-41ae-41ea-ae08-597315b30d4d" targetNamespace="http://schemas.microsoft.com/office/2006/metadata/properties" ma:root="true" ma:fieldsID="06d80ccb7d986863c53a02d9767590c8" ns2:_="">
    <xsd:import namespace="34b16050-41ae-41ea-ae08-597315b30d4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b16050-41ae-41ea-ae08-597315b30d4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F8C5FF4-E5D4-4023-8B31-0252039F49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b16050-41ae-41ea-ae08-597315b30d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3879B37-D9C6-408C-93C8-7269379126E2}">
  <ds:schemaRefs>
    <ds:schemaRef ds:uri="http://schemas.microsoft.com/sharepoint/v3/contenttype/forms"/>
  </ds:schemaRefs>
</ds:datastoreItem>
</file>

<file path=customXml/itemProps3.xml><?xml version="1.0" encoding="utf-8"?>
<ds:datastoreItem xmlns:ds="http://schemas.openxmlformats.org/officeDocument/2006/customXml" ds:itemID="{A01F38A0-2A92-4A29-A4F3-CDADE020DA49}">
  <ds:schemaRefs>
    <ds:schemaRef ds:uri="http://schemas.microsoft.com/office/2006/metadata/properties"/>
    <ds:schemaRef ds:uri="http://purl.org/dc/dcmitype/"/>
    <ds:schemaRef ds:uri="http://schemas.microsoft.com/office/2006/documentManagement/types"/>
    <ds:schemaRef ds:uri="http://purl.org/dc/elements/1.1/"/>
    <ds:schemaRef ds:uri="http://purl.org/dc/terms/"/>
    <ds:schemaRef ds:uri="http://schemas.openxmlformats.org/package/2006/metadata/core-properties"/>
    <ds:schemaRef ds:uri="34b16050-41ae-41ea-ae08-597315b30d4d"/>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16775</TotalTime>
  <Words>1365</Words>
  <Application>Microsoft Office PowerPoint</Application>
  <PresentationFormat>Custom</PresentationFormat>
  <Paragraphs>121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Dividend</vt:lpstr>
      <vt:lpstr>VASS Federal Education Update</vt:lpstr>
      <vt:lpstr>Edu-Policy 101</vt:lpstr>
      <vt:lpstr>Fy19 funding (19/20 school year)</vt:lpstr>
      <vt:lpstr>FY 20 (for 20/21 school year)</vt:lpstr>
      <vt:lpstr>Medicaid and mental health services</vt:lpstr>
      <vt:lpstr>Higher education act- AASA priorities </vt:lpstr>
      <vt:lpstr>Higher Education reauthorization </vt:lpstr>
      <vt:lpstr>Proposed Title ix regulation    (expected any day)</vt:lpstr>
      <vt:lpstr>School nutrition </vt:lpstr>
      <vt:lpstr>Fcc: The Battle over e-rate</vt:lpstr>
      <vt:lpstr>AASA Federal Advocacy</vt:lpstr>
      <vt:lpstr>Get Involved, Stay Engaged!</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Education Update</dc:title>
  <dc:creator>Noelle Ellerson Ng</dc:creator>
  <cp:lastModifiedBy>John A. Stamp</cp:lastModifiedBy>
  <cp:revision>33</cp:revision>
  <cp:lastPrinted>2019-09-16T14:15:12Z</cp:lastPrinted>
  <dcterms:created xsi:type="dcterms:W3CDTF">2019-03-14T11:03:19Z</dcterms:created>
  <dcterms:modified xsi:type="dcterms:W3CDTF">2019-10-19T16:42:57Z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0x0101007C53D550B2D8994E81F339E5242EFD28</vt:lpwstr>
  </property>
</Properties>
</file>