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28"/>
  </p:notesMasterIdLst>
  <p:handoutMasterIdLst>
    <p:handoutMasterId r:id="rId29"/>
  </p:handoutMasterIdLst>
  <p:sldIdLst>
    <p:sldId id="292" r:id="rId4"/>
    <p:sldId id="270" r:id="rId5"/>
    <p:sldId id="274" r:id="rId6"/>
    <p:sldId id="275" r:id="rId7"/>
    <p:sldId id="273" r:id="rId8"/>
    <p:sldId id="288" r:id="rId9"/>
    <p:sldId id="290" r:id="rId10"/>
    <p:sldId id="260" r:id="rId11"/>
    <p:sldId id="286" r:id="rId12"/>
    <p:sldId id="257" r:id="rId13"/>
    <p:sldId id="258" r:id="rId14"/>
    <p:sldId id="278" r:id="rId15"/>
    <p:sldId id="279" r:id="rId16"/>
    <p:sldId id="276" r:id="rId17"/>
    <p:sldId id="281" r:id="rId18"/>
    <p:sldId id="283" r:id="rId19"/>
    <p:sldId id="284" r:id="rId20"/>
    <p:sldId id="287" r:id="rId21"/>
    <p:sldId id="256" r:id="rId22"/>
    <p:sldId id="280" r:id="rId23"/>
    <p:sldId id="259" r:id="rId24"/>
    <p:sldId id="285" r:id="rId25"/>
    <p:sldId id="291" r:id="rId26"/>
    <p:sldId id="293" r:id="rId27"/>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57">
          <p15:clr>
            <a:srgbClr val="A4A3A4"/>
          </p15:clr>
        </p15:guide>
        <p15:guide id="2" pos="22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60" y="114"/>
      </p:cViewPr>
      <p:guideLst>
        <p:guide orient="horz" pos="2160"/>
        <p:guide pos="3840"/>
      </p:guideLst>
    </p:cSldViewPr>
  </p:slideViewPr>
  <p:notesTextViewPr>
    <p:cViewPr>
      <p:scale>
        <a:sx n="1" d="1"/>
        <a:sy n="1" d="1"/>
      </p:scale>
      <p:origin x="0" y="0"/>
    </p:cViewPr>
  </p:notesTextViewPr>
  <p:sorterViewPr>
    <p:cViewPr>
      <p:scale>
        <a:sx n="71" d="100"/>
        <a:sy n="71" d="100"/>
      </p:scale>
      <p:origin x="0" y="702"/>
    </p:cViewPr>
  </p:sorterViewPr>
  <p:notesViewPr>
    <p:cSldViewPr>
      <p:cViewPr>
        <p:scale>
          <a:sx n="118" d="100"/>
          <a:sy n="118" d="100"/>
        </p:scale>
        <p:origin x="-1158" y="792"/>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4022725" y="0"/>
            <a:ext cx="3078163" cy="469900"/>
          </a:xfrm>
          <a:prstGeom prst="rect">
            <a:avLst/>
          </a:prstGeom>
        </p:spPr>
        <p:txBody>
          <a:bodyPr vert="horz" lIns="91440" tIns="45720" rIns="91440" bIns="45720" rtlCol="0"/>
          <a:lstStyle>
            <a:lvl1pPr algn="r">
              <a:defRPr sz="1200"/>
            </a:lvl1pPr>
          </a:lstStyle>
          <a:p>
            <a:fld id="{1ED3540E-F24A-4441-B04D-F28385167AB2}" type="datetimeFigureOut">
              <a:rPr lang="en-US" smtClean="0"/>
              <a:t>1/7/2019</a:t>
            </a:fld>
            <a:endParaRPr lang="en-US" dirty="0"/>
          </a:p>
        </p:txBody>
      </p:sp>
      <p:sp>
        <p:nvSpPr>
          <p:cNvPr id="4" name="Footer Placeholder 3"/>
          <p:cNvSpPr>
            <a:spLocks noGrp="1"/>
          </p:cNvSpPr>
          <p:nvPr>
            <p:ph type="ftr" sz="quarter" idx="2"/>
          </p:nvPr>
        </p:nvSpPr>
        <p:spPr>
          <a:xfrm>
            <a:off x="0" y="8916988"/>
            <a:ext cx="3078163" cy="4699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2725" y="8916988"/>
            <a:ext cx="3078163" cy="469900"/>
          </a:xfrm>
          <a:prstGeom prst="rect">
            <a:avLst/>
          </a:prstGeom>
        </p:spPr>
        <p:txBody>
          <a:bodyPr vert="horz" lIns="91440" tIns="45720" rIns="91440" bIns="45720" rtlCol="0" anchor="b"/>
          <a:lstStyle>
            <a:lvl1pPr algn="r">
              <a:defRPr sz="1200"/>
            </a:lvl1pPr>
          </a:lstStyle>
          <a:p>
            <a:fld id="{88C5595E-4645-409A-958A-9C122948D469}" type="slidenum">
              <a:rPr lang="en-US" smtClean="0"/>
              <a:t>‹#›</a:t>
            </a:fld>
            <a:endParaRPr lang="en-US" dirty="0"/>
          </a:p>
        </p:txBody>
      </p:sp>
    </p:spTree>
    <p:extLst>
      <p:ext uri="{BB962C8B-B14F-4D97-AF65-F5344CB8AC3E}">
        <p14:creationId xmlns:p14="http://schemas.microsoft.com/office/powerpoint/2010/main" val="1894397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idx="1"/>
          </p:nvPr>
        </p:nvSpPr>
        <p:spPr>
          <a:xfrm>
            <a:off x="4023092" y="0"/>
            <a:ext cx="3077739" cy="469424"/>
          </a:xfrm>
          <a:prstGeom prst="rect">
            <a:avLst/>
          </a:prstGeom>
        </p:spPr>
        <p:txBody>
          <a:bodyPr vert="horz" lIns="94229" tIns="47114" rIns="94229" bIns="47114" rtlCol="0"/>
          <a:lstStyle>
            <a:lvl1pPr algn="r">
              <a:defRPr sz="1200"/>
            </a:lvl1pPr>
          </a:lstStyle>
          <a:p>
            <a:fld id="{D2B8F44B-DBAF-4D4E-A563-7041E15A2B8F}" type="datetimeFigureOut">
              <a:rPr lang="en-US" smtClean="0"/>
              <a:t>1/7/2019</a:t>
            </a:fld>
            <a:endParaRPr lang="en-US" dirty="0"/>
          </a:p>
        </p:txBody>
      </p:sp>
      <p:sp>
        <p:nvSpPr>
          <p:cNvPr id="4" name="Slide Image Placeholder 3"/>
          <p:cNvSpPr>
            <a:spLocks noGrp="1" noRot="1" noChangeAspect="1"/>
          </p:cNvSpPr>
          <p:nvPr>
            <p:ph type="sldImg" idx="2"/>
          </p:nvPr>
        </p:nvSpPr>
        <p:spPr>
          <a:xfrm>
            <a:off x="423863" y="704850"/>
            <a:ext cx="6254750" cy="3519488"/>
          </a:xfrm>
          <a:prstGeom prst="rect">
            <a:avLst/>
          </a:prstGeom>
          <a:noFill/>
          <a:ln w="12700">
            <a:solidFill>
              <a:prstClr val="black"/>
            </a:solidFill>
          </a:ln>
        </p:spPr>
        <p:txBody>
          <a:bodyPr vert="horz" lIns="94229" tIns="47114" rIns="94229" bIns="47114" rtlCol="0" anchor="ctr"/>
          <a:lstStyle/>
          <a:p>
            <a:endParaRPr lang="en-US" dirty="0"/>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9" tIns="47114" rIns="94229" bIns="4711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4229" tIns="47114" rIns="94229" bIns="47114" rtlCol="0" anchor="b"/>
          <a:lstStyle>
            <a:lvl1pPr algn="r">
              <a:defRPr sz="1200"/>
            </a:lvl1pPr>
          </a:lstStyle>
          <a:p>
            <a:fld id="{5FB0EDFA-1A56-4C5B-9393-6B07C0EA12A6}" type="slidenum">
              <a:rPr lang="en-US" smtClean="0"/>
              <a:t>‹#›</a:t>
            </a:fld>
            <a:endParaRPr lang="en-US" dirty="0"/>
          </a:p>
        </p:txBody>
      </p:sp>
    </p:spTree>
    <p:extLst>
      <p:ext uri="{BB962C8B-B14F-4D97-AF65-F5344CB8AC3E}">
        <p14:creationId xmlns:p14="http://schemas.microsoft.com/office/powerpoint/2010/main" val="31611033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704850"/>
            <a:ext cx="6254750" cy="3519488"/>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600" b="1" dirty="0" smtClean="0">
                <a:latin typeface="Arial" panose="020B0604020202020204" pitchFamily="34" charset="0"/>
                <a:cs typeface="Arial" panose="020B0604020202020204" pitchFamily="34" charset="0"/>
              </a:rPr>
              <a:t>GOOD AFTERNOON</a:t>
            </a:r>
          </a:p>
          <a:p>
            <a:pPr marL="171450" indent="-171450">
              <a:buFont typeface="Arial" panose="020B0604020202020204" pitchFamily="34" charset="0"/>
              <a:buChar char="•"/>
            </a:pPr>
            <a:endParaRPr lang="en-US" sz="1600"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600" b="1" dirty="0" smtClean="0">
                <a:latin typeface="Arial" panose="020B0604020202020204" pitchFamily="34" charset="0"/>
                <a:cs typeface="Arial" panose="020B0604020202020204" pitchFamily="34" charset="0"/>
              </a:rPr>
              <a:t>YOU HAVE HEARD A LOT TODAY ABOUT THE BUDGET.  MY RESPONSIBILITY IS TO PROVIDE YOU WITH SOME IDEAS ABOUT HOW TO INFLUENCE YOUR LEGISLATORS REGARDING STATE FUNDING TO PUBLIC EDUCATION.  IN ORDER TO DO THAT, WE WILL REVIEW SOME OF THE KEY ACTIONS THAT PUT US IN THIS SITUATION.</a:t>
            </a:r>
          </a:p>
          <a:p>
            <a:pPr marL="171450" indent="-171450">
              <a:buFont typeface="Arial" panose="020B0604020202020204" pitchFamily="34" charset="0"/>
              <a:buChar char="•"/>
            </a:pPr>
            <a:endParaRPr lang="en-US" sz="1600"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600" b="1" dirty="0" smtClean="0">
                <a:latin typeface="Arial" panose="020B0604020202020204" pitchFamily="34" charset="0"/>
                <a:cs typeface="Arial" panose="020B0604020202020204" pitchFamily="34" charset="0"/>
              </a:rPr>
              <a:t>PLEASE STOP ME AT ANY TIME TO ASK QUESTIONS</a:t>
            </a:r>
          </a:p>
          <a:p>
            <a:pPr marL="171450" indent="-171450">
              <a:buFont typeface="Arial" panose="020B0604020202020204" pitchFamily="34" charset="0"/>
              <a:buChar char="•"/>
            </a:pPr>
            <a:endParaRPr lang="en-US" sz="1600" b="1"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5FB0EDFA-1A56-4C5B-9393-6B07C0EA12A6}" type="slidenum">
              <a:rPr lang="en-US" smtClean="0"/>
              <a:t>2</a:t>
            </a:fld>
            <a:endParaRPr lang="en-US" dirty="0"/>
          </a:p>
        </p:txBody>
      </p:sp>
    </p:spTree>
    <p:extLst>
      <p:ext uri="{BB962C8B-B14F-4D97-AF65-F5344CB8AC3E}">
        <p14:creationId xmlns:p14="http://schemas.microsoft.com/office/powerpoint/2010/main" val="35847062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704850"/>
            <a:ext cx="6254750" cy="3519488"/>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1" dirty="0" smtClean="0">
                <a:latin typeface="Arial" panose="020B0604020202020204" pitchFamily="34" charset="0"/>
                <a:cs typeface="Arial" panose="020B0604020202020204" pitchFamily="34" charset="0"/>
              </a:rPr>
              <a:t>NOT ONLY WAS THE SUPPORT CAP A FINANCIAL VICTORY FOR FUNDING REDUCTION, BUT IT TURNED OUT TO BE THE GIFT THAT KEPT ON GIVING.</a:t>
            </a:r>
          </a:p>
          <a:p>
            <a:pPr marL="171450" indent="-171450">
              <a:buFont typeface="Arial" panose="020B0604020202020204" pitchFamily="34" charset="0"/>
              <a:buChar char="•"/>
            </a:pPr>
            <a:endParaRPr lang="en-US"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b="1" dirty="0" smtClean="0">
                <a:latin typeface="Arial" panose="020B0604020202020204" pitchFamily="34" charset="0"/>
                <a:cs typeface="Arial" panose="020B0604020202020204" pitchFamily="34" charset="0"/>
              </a:rPr>
              <a:t>SEE HERE THE SAVINGS FOR THE STATE EACH BIENNIUM BASED ON THE CAP RATIO….IT INCREASES EVERY YEAR.</a:t>
            </a:r>
          </a:p>
          <a:p>
            <a:pPr marL="171450" indent="-171450">
              <a:buFont typeface="Arial" panose="020B0604020202020204" pitchFamily="34" charset="0"/>
              <a:buChar char="•"/>
            </a:pPr>
            <a:endParaRPr lang="en-US"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b="1" dirty="0" smtClean="0">
                <a:latin typeface="Arial" panose="020B0604020202020204" pitchFamily="34" charset="0"/>
                <a:cs typeface="Arial" panose="020B0604020202020204" pitchFamily="34" charset="0"/>
              </a:rPr>
              <a:t>THIS IS OVER AND ABOVE THE ORIGINAL 754 MILLION ESTIMATE</a:t>
            </a:r>
          </a:p>
          <a:p>
            <a:pPr marL="171450" indent="-171450">
              <a:buFont typeface="Arial" panose="020B0604020202020204" pitchFamily="34" charset="0"/>
              <a:buChar char="•"/>
            </a:pPr>
            <a:endParaRPr lang="en-US"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b="1" dirty="0" smtClean="0">
                <a:latin typeface="Arial" panose="020B0604020202020204" pitchFamily="34" charset="0"/>
                <a:cs typeface="Arial" panose="020B0604020202020204" pitchFamily="34" charset="0"/>
              </a:rPr>
              <a:t>EVERY NUMBER WAS TAKEN FROM THE PRESENTATION MADE TO THE STATE BOARD BY THE VDOE STAFF EXCEPT FOR THE 12-14 INFORMATION.  I COULD NOT FIND THAT NUMBER BUT I USED AN ESTIMATE.</a:t>
            </a:r>
            <a:endParaRPr lang="en-US" b="1" dirty="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7FA6D4E5-E3BD-44B8-8F3B-AC3ED6ECD9B9}" type="slidenum">
              <a:rPr lang="en-US" smtClean="0"/>
              <a:t>11</a:t>
            </a:fld>
            <a:endParaRPr lang="en-US" dirty="0"/>
          </a:p>
        </p:txBody>
      </p:sp>
    </p:spTree>
    <p:extLst>
      <p:ext uri="{BB962C8B-B14F-4D97-AF65-F5344CB8AC3E}">
        <p14:creationId xmlns:p14="http://schemas.microsoft.com/office/powerpoint/2010/main" val="7061029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704850"/>
            <a:ext cx="6254750" cy="3519488"/>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1" dirty="0" smtClean="0">
                <a:latin typeface="Arial" panose="020B0604020202020204" pitchFamily="34" charset="0"/>
                <a:cs typeface="Arial" panose="020B0604020202020204" pitchFamily="34" charset="0"/>
              </a:rPr>
              <a:t>ON TOP OF THE SPECIFIC REDUCTIONS, WE ALL SHOULD RECOGNIZE THE LIMITATIONS THAT STATE FUNDING HAD EVEN BEFORE THE REDUCTIONS WERE MADE</a:t>
            </a:r>
            <a:r>
              <a:rPr lang="en-US" dirty="0" smtClean="0"/>
              <a:t> </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b="1" dirty="0" smtClean="0">
                <a:latin typeface="Arial" panose="020B0604020202020204" pitchFamily="34" charset="0"/>
                <a:cs typeface="Arial" panose="020B0604020202020204" pitchFamily="34" charset="0"/>
              </a:rPr>
              <a:t>MOST EVERY SCHOOL DIVISION (PROBABLY ALL) PROVIDES MORE STAFF THAN WHAT IS FUNDED BY THE STANDARDS OF QUALITY</a:t>
            </a:r>
          </a:p>
          <a:p>
            <a:pPr marL="171450" indent="-171450">
              <a:buFont typeface="Arial" panose="020B0604020202020204" pitchFamily="34" charset="0"/>
              <a:buChar char="•"/>
            </a:pPr>
            <a:endParaRPr lang="en-US"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b="1" dirty="0" smtClean="0">
                <a:latin typeface="Arial" panose="020B0604020202020204" pitchFamily="34" charset="0"/>
                <a:cs typeface="Arial" panose="020B0604020202020204" pitchFamily="34" charset="0"/>
              </a:rPr>
              <a:t>2008-2009 WAS NOT THE IDEAL FUNDING SYSTEM…LET THAT BE CLEAR, BUT IT IS OUR BASE USED TO COMPARE</a:t>
            </a:r>
          </a:p>
          <a:p>
            <a:pPr marL="171450" indent="-171450">
              <a:buFont typeface="Arial" panose="020B0604020202020204" pitchFamily="34" charset="0"/>
              <a:buChar char="•"/>
            </a:pPr>
            <a:endParaRPr lang="en-US"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b="1" dirty="0" smtClean="0">
                <a:latin typeface="Arial" panose="020B0604020202020204" pitchFamily="34" charset="0"/>
                <a:cs typeface="Arial" panose="020B0604020202020204" pitchFamily="34" charset="0"/>
              </a:rPr>
              <a:t>THERE ARE MANY OTHER ELEMENTS OF THE BASIC AID FORMULA THAT ARE USED TO CALCULATE OUR REVENUE…WE CERTAINLY CANNOT GET INTO ALL OF THAT HERE</a:t>
            </a:r>
          </a:p>
          <a:p>
            <a:pPr marL="171450" indent="-171450">
              <a:buFont typeface="Arial" panose="020B0604020202020204" pitchFamily="34" charset="0"/>
              <a:buChar char="•"/>
            </a:pPr>
            <a:endParaRPr lang="en-US"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5FB0EDFA-1A56-4C5B-9393-6B07C0EA12A6}" type="slidenum">
              <a:rPr lang="en-US" smtClean="0"/>
              <a:t>12</a:t>
            </a:fld>
            <a:endParaRPr lang="en-US" dirty="0"/>
          </a:p>
        </p:txBody>
      </p:sp>
    </p:spTree>
    <p:extLst>
      <p:ext uri="{BB962C8B-B14F-4D97-AF65-F5344CB8AC3E}">
        <p14:creationId xmlns:p14="http://schemas.microsoft.com/office/powerpoint/2010/main" val="37410150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704850"/>
            <a:ext cx="6254750" cy="3519488"/>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1" dirty="0" smtClean="0">
                <a:latin typeface="Arial" panose="020B0604020202020204" pitchFamily="34" charset="0"/>
                <a:cs typeface="Arial" panose="020B0604020202020204" pitchFamily="34" charset="0"/>
              </a:rPr>
              <a:t>THE BASIS OF THESE CALCULATIONS CAME FROM THE JLARC COMMISSIONS OF THE 1980’S AND THE REVISIONS IN 2001</a:t>
            </a:r>
          </a:p>
          <a:p>
            <a:pPr marL="171450" indent="-171450">
              <a:buFont typeface="Arial" panose="020B0604020202020204" pitchFamily="34" charset="0"/>
              <a:buChar char="•"/>
            </a:pPr>
            <a:endParaRPr lang="en-US"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b="1" dirty="0" smtClean="0">
                <a:latin typeface="Arial" panose="020B0604020202020204" pitchFamily="34" charset="0"/>
                <a:cs typeface="Arial" panose="020B0604020202020204" pitchFamily="34" charset="0"/>
              </a:rPr>
              <a:t>THE STATE BOARD HAS RECOMMENDED CHANGES IN THE PAST, BUT ALL CHANGES HAVE TO BE APPROVED BY THE GENERAL ASSEMBLY IN THE STATE BUDGET</a:t>
            </a:r>
          </a:p>
          <a:p>
            <a:pPr marL="171450" indent="-171450">
              <a:buFont typeface="Arial" panose="020B0604020202020204" pitchFamily="34" charset="0"/>
              <a:buChar char="•"/>
            </a:pPr>
            <a:endParaRPr lang="en-US"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b="1" dirty="0" smtClean="0">
                <a:latin typeface="Arial" panose="020B0604020202020204" pitchFamily="34" charset="0"/>
                <a:cs typeface="Arial" panose="020B0604020202020204" pitchFamily="34" charset="0"/>
              </a:rPr>
              <a:t>LET’S NEVER FORGET THAT THE FUNDING FROM THE STATE IS BASED ON “MINIMUM STANDARDS”   </a:t>
            </a:r>
          </a:p>
          <a:p>
            <a:pPr marL="171450" indent="-171450">
              <a:buFont typeface="Arial" panose="020B0604020202020204" pitchFamily="34" charset="0"/>
              <a:buChar char="•"/>
            </a:pPr>
            <a:endParaRPr lang="en-US"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b="1" dirty="0" smtClean="0">
                <a:latin typeface="Arial" panose="020B0604020202020204" pitchFamily="34" charset="0"/>
                <a:cs typeface="Arial" panose="020B0604020202020204" pitchFamily="34" charset="0"/>
              </a:rPr>
              <a:t>I DON’T THINK WE WANT TO TELL OUR STUDENTS, PARENTS, STAFF, AND COMMUNITY THAT OUR DIVISIONS PROVIDE FOR MINIMU STANDARDS</a:t>
            </a:r>
          </a:p>
          <a:p>
            <a:pPr marL="171450" indent="-171450">
              <a:buFont typeface="Arial" panose="020B0604020202020204" pitchFamily="34" charset="0"/>
              <a:buChar char="•"/>
            </a:pPr>
            <a:endParaRPr lang="en-US"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b="1" dirty="0" smtClean="0">
                <a:latin typeface="Arial" panose="020B0604020202020204" pitchFamily="34" charset="0"/>
                <a:cs typeface="Arial" panose="020B0604020202020204" pitchFamily="34" charset="0"/>
              </a:rPr>
              <a:t>THAT IS WHY OUR LOCALITIES PROVIDE MUCH MORE THAN REQUIRED</a:t>
            </a:r>
          </a:p>
          <a:p>
            <a:pPr marL="171450" indent="-171450">
              <a:buFont typeface="Arial" panose="020B0604020202020204" pitchFamily="34" charset="0"/>
              <a:buChar char="•"/>
            </a:pPr>
            <a:endParaRPr lang="en-US"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b="1" dirty="0" smtClean="0">
                <a:latin typeface="Arial" panose="020B0604020202020204" pitchFamily="34" charset="0"/>
                <a:cs typeface="Arial" panose="020B0604020202020204" pitchFamily="34" charset="0"/>
              </a:rPr>
              <a:t>DESPITE WHAT SOME GROUPS MAY SAY, PUBLIC SCHOOLS ARE A PRIMARY DRIVER OF ECONOMIC DEVELOPMENT</a:t>
            </a:r>
            <a:endParaRPr lang="en-US" b="1" dirty="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5FB0EDFA-1A56-4C5B-9393-6B07C0EA12A6}" type="slidenum">
              <a:rPr lang="en-US" smtClean="0"/>
              <a:t>13</a:t>
            </a:fld>
            <a:endParaRPr lang="en-US" dirty="0"/>
          </a:p>
        </p:txBody>
      </p:sp>
    </p:spTree>
    <p:extLst>
      <p:ext uri="{BB962C8B-B14F-4D97-AF65-F5344CB8AC3E}">
        <p14:creationId xmlns:p14="http://schemas.microsoft.com/office/powerpoint/2010/main" val="38599060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704850"/>
            <a:ext cx="6254750" cy="3519488"/>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1" dirty="0" smtClean="0">
                <a:latin typeface="Arial" panose="020B0604020202020204" pitchFamily="34" charset="0"/>
                <a:cs typeface="Arial" panose="020B0604020202020204" pitchFamily="34" charset="0"/>
              </a:rPr>
              <a:t>WE CANNOT IGNORE THE IMPACT OF MINIMUM STANDARDS</a:t>
            </a:r>
          </a:p>
          <a:p>
            <a:pPr marL="171450" indent="-171450">
              <a:buFont typeface="Arial" panose="020B0604020202020204" pitchFamily="34" charset="0"/>
              <a:buChar char="•"/>
            </a:pPr>
            <a:endParaRPr lang="en-US"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b="1" dirty="0" smtClean="0">
                <a:latin typeface="Arial" panose="020B0604020202020204" pitchFamily="34" charset="0"/>
                <a:cs typeface="Arial" panose="020B0604020202020204" pitchFamily="34" charset="0"/>
              </a:rPr>
              <a:t>KEEP IN MIND THAT MUCH OF THE BUDGET WORK IS DONE BY CERTAIN EXPERTS IN THE GOVERNOR’S OFFICE AND THE STAFF OF THE SENATE FINANCE AND HOUSE APPROPRIATIONS COMMITTEES</a:t>
            </a:r>
          </a:p>
          <a:p>
            <a:pPr marL="171450" indent="-171450">
              <a:buFont typeface="Arial" panose="020B0604020202020204" pitchFamily="34" charset="0"/>
              <a:buChar char="•"/>
            </a:pPr>
            <a:endParaRPr lang="en-US"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b="1" dirty="0" smtClean="0">
                <a:latin typeface="Arial" panose="020B0604020202020204" pitchFamily="34" charset="0"/>
                <a:cs typeface="Arial" panose="020B0604020202020204" pitchFamily="34" charset="0"/>
              </a:rPr>
              <a:t>WE NEED TO BE ABLE TO SPECIFY TO OUR LEGISLATORS EXACTLY WHAT WE WOULD LIKE TO HAVE CHANGED AND WHY</a:t>
            </a:r>
          </a:p>
          <a:p>
            <a:pPr marL="171450" indent="-171450">
              <a:buFont typeface="Arial" panose="020B0604020202020204" pitchFamily="34" charset="0"/>
              <a:buChar char="•"/>
            </a:pPr>
            <a:endParaRPr lang="en-US"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b="1" dirty="0" smtClean="0">
                <a:latin typeface="Arial" panose="020B0604020202020204" pitchFamily="34" charset="0"/>
                <a:cs typeface="Arial" panose="020B0604020202020204" pitchFamily="34" charset="0"/>
              </a:rPr>
              <a:t>THAT NEEDS TO BE SUBMITTED TO THE DECISION-MAKERS AND THESE “BEHIND THE SCENES” PROFESSIONALS…..HOPEFULLY THEY ARE SUPPORTERS OF PUBLIC EDUCATION, BUT RECENT EVENTS DO NOT SUGGEST SO</a:t>
            </a:r>
          </a:p>
          <a:p>
            <a:pPr marL="171450" indent="-171450">
              <a:buFont typeface="Arial" panose="020B0604020202020204" pitchFamily="34" charset="0"/>
              <a:buChar char="•"/>
            </a:pPr>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5FB0EDFA-1A56-4C5B-9393-6B07C0EA12A6}" type="slidenum">
              <a:rPr lang="en-US" smtClean="0"/>
              <a:t>14</a:t>
            </a:fld>
            <a:endParaRPr lang="en-US" dirty="0"/>
          </a:p>
        </p:txBody>
      </p:sp>
    </p:spTree>
    <p:extLst>
      <p:ext uri="{BB962C8B-B14F-4D97-AF65-F5344CB8AC3E}">
        <p14:creationId xmlns:p14="http://schemas.microsoft.com/office/powerpoint/2010/main" val="30894343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704850"/>
            <a:ext cx="6254750" cy="3519488"/>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1" dirty="0" smtClean="0">
                <a:latin typeface="Arial" panose="020B0604020202020204" pitchFamily="34" charset="0"/>
                <a:cs typeface="Arial" panose="020B0604020202020204" pitchFamily="34" charset="0"/>
              </a:rPr>
              <a:t>SO HOW DO WE ADDRESS THE ISSUE?</a:t>
            </a:r>
          </a:p>
          <a:p>
            <a:pPr marL="171450" indent="-171450">
              <a:buFont typeface="Arial" panose="020B0604020202020204" pitchFamily="34" charset="0"/>
              <a:buChar char="•"/>
            </a:pPr>
            <a:endParaRPr lang="en-US"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b="1" dirty="0" smtClean="0">
                <a:latin typeface="Arial" panose="020B0604020202020204" pitchFamily="34" charset="0"/>
                <a:cs typeface="Arial" panose="020B0604020202020204" pitchFamily="34" charset="0"/>
              </a:rPr>
              <a:t>RIGHT NOW, AS YOU HEARD THIS AFTERNOON, THE TEACHER SHORTAGE IS A CRITICAL COMPONENT OF OUR STORY….OUR JOB…OUR PRIMARY JOB….IS TO PUT THE BEST PROFESSIONAL IN OUR CLASSROOMS</a:t>
            </a:r>
          </a:p>
          <a:p>
            <a:pPr marL="171450" indent="-171450">
              <a:buFont typeface="Arial" panose="020B0604020202020204" pitchFamily="34" charset="0"/>
              <a:buChar char="•"/>
            </a:pPr>
            <a:endParaRPr lang="en-US"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b="1" dirty="0" smtClean="0">
                <a:latin typeface="Arial" panose="020B0604020202020204" pitchFamily="34" charset="0"/>
                <a:cs typeface="Arial" panose="020B0604020202020204" pitchFamily="34" charset="0"/>
              </a:rPr>
              <a:t>AND ALL OF THE SUPPORT COMPONENTS…MOST OF WHICH ARE THE SUPPORT POSITIONS THAT ARE NO LONGER FUNDED</a:t>
            </a:r>
          </a:p>
          <a:p>
            <a:pPr marL="171450" indent="-171450">
              <a:buFont typeface="Arial" panose="020B0604020202020204" pitchFamily="34" charset="0"/>
              <a:buChar char="•"/>
            </a:pPr>
            <a:endParaRPr lang="en-US"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b="1" dirty="0" smtClean="0">
                <a:latin typeface="Arial" panose="020B0604020202020204" pitchFamily="34" charset="0"/>
                <a:cs typeface="Arial" panose="020B0604020202020204" pitchFamily="34" charset="0"/>
              </a:rPr>
              <a:t>LOT OF TALK ABOUT FACILITY NEEDS</a:t>
            </a:r>
          </a:p>
          <a:p>
            <a:pPr marL="171450" indent="-171450">
              <a:buFont typeface="Arial" panose="020B0604020202020204" pitchFamily="34" charset="0"/>
              <a:buChar char="•"/>
            </a:pPr>
            <a:endParaRPr lang="en-US"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b="1" dirty="0" smtClean="0">
                <a:latin typeface="Arial" panose="020B0604020202020204" pitchFamily="34" charset="0"/>
                <a:cs typeface="Arial" panose="020B0604020202020204" pitchFamily="34" charset="0"/>
              </a:rPr>
              <a:t>SCHOOL SAFETY IS A KEY ITEM THESE DAYS…AND POSITIONS TO PROVIDE FOR THIS ARE IN THE SUPPORT AREA</a:t>
            </a:r>
          </a:p>
          <a:p>
            <a:pPr marL="171450" indent="-171450">
              <a:buFont typeface="Arial" panose="020B0604020202020204" pitchFamily="34" charset="0"/>
              <a:buChar char="•"/>
            </a:pPr>
            <a:endParaRPr lang="en-US"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b="1" dirty="0" smtClean="0">
                <a:latin typeface="Arial" panose="020B0604020202020204" pitchFamily="34" charset="0"/>
                <a:cs typeface="Arial" panose="020B0604020202020204" pitchFamily="34" charset="0"/>
              </a:rPr>
              <a:t>INFLATION FACTORS HAVE NOT BEEN INCLUDED IN SCHOOL FUNDING SINCE THE CUTBACKS</a:t>
            </a:r>
          </a:p>
          <a:p>
            <a:pPr marL="171450" indent="-171450">
              <a:buFont typeface="Arial" panose="020B0604020202020204" pitchFamily="34" charset="0"/>
              <a:buChar char="•"/>
            </a:pPr>
            <a:endParaRPr lang="en-US"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5FB0EDFA-1A56-4C5B-9393-6B07C0EA12A6}" type="slidenum">
              <a:rPr lang="en-US" smtClean="0"/>
              <a:t>15</a:t>
            </a:fld>
            <a:endParaRPr lang="en-US" dirty="0"/>
          </a:p>
        </p:txBody>
      </p:sp>
    </p:spTree>
    <p:extLst>
      <p:ext uri="{BB962C8B-B14F-4D97-AF65-F5344CB8AC3E}">
        <p14:creationId xmlns:p14="http://schemas.microsoft.com/office/powerpoint/2010/main" val="11758258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704850"/>
            <a:ext cx="6254750" cy="3519488"/>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b="1" dirty="0" smtClean="0">
                <a:latin typeface="Arial" panose="020B0604020202020204" pitchFamily="34" charset="0"/>
                <a:cs typeface="Arial" panose="020B0604020202020204" pitchFamily="34" charset="0"/>
              </a:rPr>
              <a:t>ON THE SUBJECT OF TEACHER SALARIES….JUST A COUPLE OF QUICK SLIDES….THIS ONE SHOWS INCREASES PRIOR TO THE CUTS</a:t>
            </a:r>
          </a:p>
          <a:p>
            <a:pPr marL="171450" indent="-171450">
              <a:buFont typeface="Arial" panose="020B0604020202020204" pitchFamily="34" charset="0"/>
              <a:buChar char="•"/>
            </a:pPr>
            <a:endParaRPr lang="en-US"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b="1" dirty="0" smtClean="0">
                <a:latin typeface="Arial" panose="020B0604020202020204" pitchFamily="34" charset="0"/>
                <a:cs typeface="Arial" panose="020B0604020202020204" pitchFamily="34" charset="0"/>
              </a:rPr>
              <a:t>THE REAL “EXPERIENCED” PERSONS IN THE ROOM CAN REMEMBER BACK IN THE 80’S THERE WERE REQUIRED STATE RAISES AS HIGH AS 10%...OF COURSE LOCALITIES HAD TO MATCH THEIR SHARE AND PAY FOR ALL NON-FUNDED SOQ AND SUPPORT POSITIONS</a:t>
            </a:r>
            <a:endParaRPr lang="en-US" dirty="0"/>
          </a:p>
        </p:txBody>
      </p:sp>
      <p:sp>
        <p:nvSpPr>
          <p:cNvPr id="4" name="Slide Number Placeholder 3"/>
          <p:cNvSpPr>
            <a:spLocks noGrp="1"/>
          </p:cNvSpPr>
          <p:nvPr>
            <p:ph type="sldNum" sz="quarter" idx="10"/>
          </p:nvPr>
        </p:nvSpPr>
        <p:spPr/>
        <p:txBody>
          <a:bodyPr/>
          <a:lstStyle/>
          <a:p>
            <a:fld id="{5FB0EDFA-1A56-4C5B-9393-6B07C0EA12A6}" type="slidenum">
              <a:rPr lang="en-US" smtClean="0"/>
              <a:t>16</a:t>
            </a:fld>
            <a:endParaRPr lang="en-US" dirty="0"/>
          </a:p>
        </p:txBody>
      </p:sp>
    </p:spTree>
    <p:extLst>
      <p:ext uri="{BB962C8B-B14F-4D97-AF65-F5344CB8AC3E}">
        <p14:creationId xmlns:p14="http://schemas.microsoft.com/office/powerpoint/2010/main" val="15914898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704850"/>
            <a:ext cx="6254750" cy="3519488"/>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1" dirty="0">
                <a:latin typeface="Arial" panose="020B0604020202020204" pitchFamily="34" charset="0"/>
                <a:cs typeface="Arial" panose="020B0604020202020204" pitchFamily="34" charset="0"/>
              </a:rPr>
              <a:t>TEACHER </a:t>
            </a:r>
            <a:r>
              <a:rPr lang="en-US" b="1" dirty="0" smtClean="0">
                <a:latin typeface="Arial" panose="020B0604020202020204" pitchFamily="34" charset="0"/>
                <a:cs typeface="Arial" panose="020B0604020202020204" pitchFamily="34" charset="0"/>
              </a:rPr>
              <a:t>SALARIES AFTER THE REDUCTIONS…ACTUALLY THE AVERAGE WENT DOWN….</a:t>
            </a:r>
          </a:p>
          <a:p>
            <a:pPr marL="171450" indent="-171450">
              <a:buFont typeface="Arial" panose="020B0604020202020204" pitchFamily="34" charset="0"/>
              <a:buChar char="•"/>
            </a:pPr>
            <a:endParaRPr lang="en-US"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b="1" dirty="0" smtClean="0">
                <a:latin typeface="Arial" panose="020B0604020202020204" pitchFamily="34" charset="0"/>
                <a:cs typeface="Arial" panose="020B0604020202020204" pitchFamily="34" charset="0"/>
              </a:rPr>
              <a:t>UNTIL THE 5% VRS CONTRIBUTION THAT MOST DIVISIONS PAID WAS CHANGED BY THE GENERAL ASSEMBLY, EVEN THOUGH THE LEGISLATION THAT ALLOWED DIVISIONS TO DO THIS USED THE WORD “IRREVOCABLE”….IT WAS INTERESTING TO SEE THE ACTUAL LEGISLATION WHERE THE WORD IRREVOCABLE HAD A LINE STRUCK THROUGH IT….ALSO IMPORTANT TO NOTE THAT THIS CHANGE COST THE STATE 22 TO 23 MILLION EVERY YEAR…AND LOCALITIES HAD TO PAY MORE AS WELL…IT WAS NOT A “WASH” AS IT WAS DISCRIBED</a:t>
            </a:r>
          </a:p>
          <a:p>
            <a:pPr marL="171450" indent="-171450">
              <a:buFont typeface="Arial" panose="020B0604020202020204" pitchFamily="34" charset="0"/>
              <a:buChar char="•"/>
            </a:pPr>
            <a:endParaRPr lang="en-US"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b="1" dirty="0" smtClean="0">
                <a:latin typeface="Arial" panose="020B0604020202020204" pitchFamily="34" charset="0"/>
                <a:cs typeface="Arial" panose="020B0604020202020204" pitchFamily="34" charset="0"/>
              </a:rPr>
              <a:t>SO IF YOU LOOK AT THE INCREASES SHOWN HERE…MUCH OF IT IS ATTRIBUTABLE TO THE REQUIRED SHIFT OF THE VRS TO SALARY</a:t>
            </a:r>
          </a:p>
          <a:p>
            <a:pPr marL="171450" indent="-171450">
              <a:buFont typeface="Arial" panose="020B0604020202020204" pitchFamily="34" charset="0"/>
              <a:buChar char="•"/>
            </a:pPr>
            <a:endParaRPr lang="en-US"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b="1" dirty="0" smtClean="0">
                <a:latin typeface="Arial" panose="020B0604020202020204" pitchFamily="34" charset="0"/>
                <a:cs typeface="Arial" panose="020B0604020202020204" pitchFamily="34" charset="0"/>
              </a:rPr>
              <a:t>DOES NOT TAKE INTO ACCOUNT LOCAL PROBLEMS (CUTS FROM LOCAL CONTRIBUTION, COMPETITION WITH OTHER LOCAL DIVISIONS)</a:t>
            </a:r>
          </a:p>
          <a:p>
            <a:pPr marL="171450" indent="-171450">
              <a:buFont typeface="Arial" panose="020B0604020202020204" pitchFamily="34" charset="0"/>
              <a:buChar char="•"/>
            </a:pPr>
            <a:endParaRPr lang="en-US"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b="1" dirty="0">
                <a:latin typeface="Arial" panose="020B0604020202020204" pitchFamily="34" charset="0"/>
                <a:cs typeface="Arial" panose="020B0604020202020204" pitchFamily="34" charset="0"/>
              </a:rPr>
              <a:t>I KNOW MONEY IS NOT THE ONLY REASON FOR THE LOSS OF TEACHER CANDIDATES AT COLLEGES AND UNIVERSITIES, BUT IT CERTAINLY IS A PRIMARY CONTRIBUTOR</a:t>
            </a:r>
            <a:endParaRPr lang="en-US" dirty="0"/>
          </a:p>
          <a:p>
            <a:endParaRPr lang="en-US" dirty="0"/>
          </a:p>
        </p:txBody>
      </p:sp>
      <p:sp>
        <p:nvSpPr>
          <p:cNvPr id="4" name="Slide Number Placeholder 3"/>
          <p:cNvSpPr>
            <a:spLocks noGrp="1"/>
          </p:cNvSpPr>
          <p:nvPr>
            <p:ph type="sldNum" sz="quarter" idx="10"/>
          </p:nvPr>
        </p:nvSpPr>
        <p:spPr/>
        <p:txBody>
          <a:bodyPr/>
          <a:lstStyle/>
          <a:p>
            <a:fld id="{5FB0EDFA-1A56-4C5B-9393-6B07C0EA12A6}" type="slidenum">
              <a:rPr lang="en-US" smtClean="0"/>
              <a:t>17</a:t>
            </a:fld>
            <a:endParaRPr lang="en-US" dirty="0"/>
          </a:p>
        </p:txBody>
      </p:sp>
    </p:spTree>
    <p:extLst>
      <p:ext uri="{BB962C8B-B14F-4D97-AF65-F5344CB8AC3E}">
        <p14:creationId xmlns:p14="http://schemas.microsoft.com/office/powerpoint/2010/main" val="37526239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704850"/>
            <a:ext cx="6254750" cy="3519488"/>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1" dirty="0" smtClean="0">
                <a:latin typeface="Arial" panose="020B0604020202020204" pitchFamily="34" charset="0"/>
                <a:cs typeface="Arial" panose="020B0604020202020204" pitchFamily="34" charset="0"/>
              </a:rPr>
              <a:t>I AM CERTAINLY NOT IN A POSITION TO SUGGEST A REQUEST WE SHOULD ALL FALL BEHIND, BUT MY OPINION IS THAT THE SUPPORT CAP WILL NOT ONLY CONTINUE TO COST US, BUT IT WILL CONTINUE TO HARM OUR RE-BENCHMARKING INCREASES…..</a:t>
            </a:r>
          </a:p>
          <a:p>
            <a:pPr marL="171450" indent="-171450">
              <a:buFont typeface="Arial" panose="020B0604020202020204" pitchFamily="34" charset="0"/>
              <a:buChar char="•"/>
            </a:pPr>
            <a:endParaRPr lang="en-US"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b="1" dirty="0" smtClean="0">
                <a:latin typeface="Arial" panose="020B0604020202020204" pitchFamily="34" charset="0"/>
                <a:cs typeface="Arial" panose="020B0604020202020204" pitchFamily="34" charset="0"/>
              </a:rPr>
              <a:t>IT IS PROBABLY TOO LARGE TO ASK FOR IN ONE BIENNIUM…ALTHOUGH WE HAD TO ABSORB THE CUT THAT WAY….</a:t>
            </a:r>
          </a:p>
          <a:p>
            <a:pPr marL="171450" indent="-171450">
              <a:buFont typeface="Arial" panose="020B0604020202020204" pitchFamily="34" charset="0"/>
              <a:buChar char="•"/>
            </a:pPr>
            <a:endParaRPr lang="en-US"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b="1" dirty="0" smtClean="0">
                <a:latin typeface="Arial" panose="020B0604020202020204" pitchFamily="34" charset="0"/>
                <a:cs typeface="Arial" panose="020B0604020202020204" pitchFamily="34" charset="0"/>
              </a:rPr>
              <a:t>THE LOTTERY STORY WAS FAIRLY SIMPLE TO TELL…VOTERS SUPPORTED IT BECAUSE THE MONEY WAS SUPPOSED TO GO TO SCHOOLS AND IT WAS SHIFTED AWAY…</a:t>
            </a:r>
          </a:p>
          <a:p>
            <a:pPr marL="171450" indent="-171450">
              <a:buFont typeface="Arial" panose="020B0604020202020204" pitchFamily="34" charset="0"/>
              <a:buChar char="•"/>
            </a:pPr>
            <a:endParaRPr lang="en-US"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b="1" dirty="0" smtClean="0">
                <a:latin typeface="Arial" panose="020B0604020202020204" pitchFamily="34" charset="0"/>
                <a:cs typeface="Arial" panose="020B0604020202020204" pitchFamily="34" charset="0"/>
              </a:rPr>
              <a:t>THE SUPPORT POSITION ISSUE IS MUCH MORE DIFFICULT, BUT STARTING WITH THE REDUCTION OF THE “CAP” RATIO WOULD CERTAINLY BE THE BEST ACTION </a:t>
            </a:r>
          </a:p>
          <a:p>
            <a:pPr marL="171450" indent="-171450">
              <a:buFont typeface="Arial" panose="020B0604020202020204" pitchFamily="34" charset="0"/>
              <a:buChar char="•"/>
            </a:pPr>
            <a:endParaRPr lang="en-US"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5FB0EDFA-1A56-4C5B-9393-6B07C0EA12A6}" type="slidenum">
              <a:rPr lang="en-US" smtClean="0"/>
              <a:t>18</a:t>
            </a:fld>
            <a:endParaRPr lang="en-US" dirty="0"/>
          </a:p>
        </p:txBody>
      </p:sp>
    </p:spTree>
    <p:extLst>
      <p:ext uri="{BB962C8B-B14F-4D97-AF65-F5344CB8AC3E}">
        <p14:creationId xmlns:p14="http://schemas.microsoft.com/office/powerpoint/2010/main" val="24323914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704850"/>
            <a:ext cx="6254750" cy="3519488"/>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1" dirty="0" smtClean="0">
                <a:latin typeface="Arial" panose="020B0604020202020204" pitchFamily="34" charset="0"/>
                <a:cs typeface="Arial" panose="020B0604020202020204" pitchFamily="34" charset="0"/>
              </a:rPr>
              <a:t>I STRONGLY SUGGEST YOU LOOK AT YOUR OWN LOSSES IN SUPPORT COSTS AND THERE IS AN EASY WAY TO DO IT</a:t>
            </a:r>
          </a:p>
          <a:p>
            <a:pPr marL="171450" indent="-171450">
              <a:buFont typeface="Arial" panose="020B0604020202020204" pitchFamily="34" charset="0"/>
              <a:buChar char="•"/>
            </a:pPr>
            <a:endParaRPr lang="en-US"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b="1" dirty="0" smtClean="0">
                <a:latin typeface="Arial" panose="020B0604020202020204" pitchFamily="34" charset="0"/>
                <a:cs typeface="Arial" panose="020B0604020202020204" pitchFamily="34" charset="0"/>
              </a:rPr>
              <a:t>WHEN THE GENERAL ASSEMBLY APPROVED THE CAP, THEY INSTRUCTED THE VDOE TO CALCULATE IT USING THE CAP BUT TO CONTINUE TO CALCULATE IT USING THE PREVAILING COST METHODOLOGY..</a:t>
            </a:r>
          </a:p>
          <a:p>
            <a:pPr marL="171450" indent="-171450">
              <a:buFont typeface="Arial" panose="020B0604020202020204" pitchFamily="34" charset="0"/>
              <a:buChar char="•"/>
            </a:pPr>
            <a:endParaRPr lang="en-US"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b="1" dirty="0" smtClean="0">
                <a:latin typeface="Arial" panose="020B0604020202020204" pitchFamily="34" charset="0"/>
                <a:cs typeface="Arial" panose="020B0604020202020204" pitchFamily="34" charset="0"/>
              </a:rPr>
              <a:t>QUITE BY ACCIDENT I DISCOVERED A WAY TO USE THE CALC TABLE TO BE ABLE TO SEE THE RESULTS OF BOTH METHODS FOR THE BIENNIUM FOR YOUR DIVISION….I WILL NOT WALK YOU THROUGH THIS BUT IF YOU FOLLOW THESE DIRECTIONS YOU WILL SEE THE IMPLACT ON YOUR DIVISIONS</a:t>
            </a:r>
          </a:p>
          <a:p>
            <a:pPr marL="171450" indent="-171450">
              <a:buFont typeface="Arial" panose="020B0604020202020204" pitchFamily="34" charset="0"/>
              <a:buChar char="•"/>
            </a:pPr>
            <a:endParaRPr lang="en-US"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b="1" dirty="0" smtClean="0">
                <a:latin typeface="Arial" panose="020B0604020202020204" pitchFamily="34" charset="0"/>
                <a:cs typeface="Arial" panose="020B0604020202020204" pitchFamily="34" charset="0"/>
              </a:rPr>
              <a:t>IF YOU HAVE ISSUES, CONTACT ME </a:t>
            </a:r>
            <a:endParaRPr lang="en-US" dirty="0"/>
          </a:p>
        </p:txBody>
      </p:sp>
      <p:sp>
        <p:nvSpPr>
          <p:cNvPr id="4" name="Slide Number Placeholder 3"/>
          <p:cNvSpPr>
            <a:spLocks noGrp="1"/>
          </p:cNvSpPr>
          <p:nvPr>
            <p:ph type="sldNum" sz="quarter" idx="10"/>
          </p:nvPr>
        </p:nvSpPr>
        <p:spPr/>
        <p:txBody>
          <a:bodyPr/>
          <a:lstStyle/>
          <a:p>
            <a:fld id="{5FB0EDFA-1A56-4C5B-9393-6B07C0EA12A6}" type="slidenum">
              <a:rPr lang="en-US" smtClean="0"/>
              <a:t>19</a:t>
            </a:fld>
            <a:endParaRPr lang="en-US" dirty="0"/>
          </a:p>
        </p:txBody>
      </p:sp>
    </p:spTree>
    <p:extLst>
      <p:ext uri="{BB962C8B-B14F-4D97-AF65-F5344CB8AC3E}">
        <p14:creationId xmlns:p14="http://schemas.microsoft.com/office/powerpoint/2010/main" val="13946216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704850"/>
            <a:ext cx="6254750" cy="3519488"/>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1" dirty="0" smtClean="0">
                <a:latin typeface="Arial" panose="020B0604020202020204" pitchFamily="34" charset="0"/>
                <a:cs typeface="Arial" panose="020B0604020202020204" pitchFamily="34" charset="0"/>
              </a:rPr>
              <a:t>AS I AM ALWAYS REMINDED BY MY COLLEAGUES…THERE ARE MANY OTHER ITEMS ON THE TABLE TO BE CONSIDERED….YOU SEE THOSE HERE….AND WE CANNOT BEAT OUR LEGISLATORS OVER THE HEAD WITH THE FUNDING ITEMS AND EXPECT TO BE HEARD ON THESE</a:t>
            </a:r>
          </a:p>
          <a:p>
            <a:pPr marL="171450" indent="-171450">
              <a:buFont typeface="Arial" panose="020B0604020202020204" pitchFamily="34" charset="0"/>
              <a:buChar char="•"/>
            </a:pPr>
            <a:endParaRPr lang="en-US"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b="1" dirty="0" smtClean="0">
                <a:latin typeface="Arial" panose="020B0604020202020204" pitchFamily="34" charset="0"/>
                <a:cs typeface="Arial" panose="020B0604020202020204" pitchFamily="34" charset="0"/>
              </a:rPr>
              <a:t>THIS HAS TO BE DONE CAREFULLY…AND WE HAVE TO EDUCATE OUR DECISION MAKERS SO THEY UNDERSTAND ALL AREAS…</a:t>
            </a:r>
          </a:p>
          <a:p>
            <a:pPr marL="171450" indent="-171450">
              <a:buFont typeface="Arial" panose="020B0604020202020204" pitchFamily="34" charset="0"/>
              <a:buChar char="•"/>
            </a:pPr>
            <a:endParaRPr lang="en-US"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b="1" dirty="0" smtClean="0">
                <a:latin typeface="Arial" panose="020B0604020202020204" pitchFamily="34" charset="0"/>
                <a:cs typeface="Arial" panose="020B0604020202020204" pitchFamily="34" charset="0"/>
              </a:rPr>
              <a:t>HOW DO WE DO IT?</a:t>
            </a:r>
            <a:endParaRPr lang="en-US" dirty="0"/>
          </a:p>
        </p:txBody>
      </p:sp>
      <p:sp>
        <p:nvSpPr>
          <p:cNvPr id="4" name="Slide Number Placeholder 3"/>
          <p:cNvSpPr>
            <a:spLocks noGrp="1"/>
          </p:cNvSpPr>
          <p:nvPr>
            <p:ph type="sldNum" sz="quarter" idx="10"/>
          </p:nvPr>
        </p:nvSpPr>
        <p:spPr/>
        <p:txBody>
          <a:bodyPr/>
          <a:lstStyle/>
          <a:p>
            <a:fld id="{5FB0EDFA-1A56-4C5B-9393-6B07C0EA12A6}" type="slidenum">
              <a:rPr lang="en-US" smtClean="0"/>
              <a:t>20</a:t>
            </a:fld>
            <a:endParaRPr lang="en-US" dirty="0"/>
          </a:p>
        </p:txBody>
      </p:sp>
    </p:spTree>
    <p:extLst>
      <p:ext uri="{BB962C8B-B14F-4D97-AF65-F5344CB8AC3E}">
        <p14:creationId xmlns:p14="http://schemas.microsoft.com/office/powerpoint/2010/main" val="22950859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704850"/>
            <a:ext cx="6254750" cy="3519488"/>
          </a:xfrm>
        </p:spPr>
      </p:sp>
      <p:sp>
        <p:nvSpPr>
          <p:cNvPr id="3" name="Notes Placeholder 2"/>
          <p:cNvSpPr>
            <a:spLocks noGrp="1"/>
          </p:cNvSpPr>
          <p:nvPr>
            <p:ph type="body" idx="1"/>
          </p:nvPr>
        </p:nvSpPr>
        <p:spPr/>
        <p:txBody>
          <a:bodyPr/>
          <a:lstStyle/>
          <a:p>
            <a:r>
              <a:rPr lang="en-US" b="1" dirty="0" smtClean="0">
                <a:latin typeface="Arial" panose="020B0604020202020204" pitchFamily="34" charset="0"/>
                <a:cs typeface="Arial" panose="020B0604020202020204" pitchFamily="34" charset="0"/>
              </a:rPr>
              <a:t>STRUGGLED WITH HOW TO START THIS PRESENTATION</a:t>
            </a:r>
          </a:p>
          <a:p>
            <a:endParaRPr lang="en-US" b="1" dirty="0">
              <a:latin typeface="Arial" panose="020B0604020202020204" pitchFamily="34" charset="0"/>
              <a:cs typeface="Arial" panose="020B0604020202020204" pitchFamily="34" charset="0"/>
            </a:endParaRPr>
          </a:p>
          <a:p>
            <a:r>
              <a:rPr lang="en-US" b="1" dirty="0" smtClean="0">
                <a:latin typeface="Arial" panose="020B0604020202020204" pitchFamily="34" charset="0"/>
                <a:cs typeface="Arial" panose="020B0604020202020204" pitchFamily="34" charset="0"/>
              </a:rPr>
              <a:t>DECIDED THIS WAS THE BEST START…AND PERHAPS THIS IS AS FAR AS I NEED TO GO TO SHOW WHAT HAS HAPPENED TO PUBLIC SCHOOLS IN VIRGINIA IN THE PAST 11 YEARS</a:t>
            </a:r>
          </a:p>
          <a:p>
            <a:endParaRPr lang="en-US" b="1" dirty="0">
              <a:latin typeface="Arial" panose="020B0604020202020204" pitchFamily="34" charset="0"/>
              <a:cs typeface="Arial" panose="020B0604020202020204" pitchFamily="34" charset="0"/>
            </a:endParaRPr>
          </a:p>
          <a:p>
            <a:r>
              <a:rPr lang="en-US" b="1" dirty="0" smtClean="0">
                <a:latin typeface="Arial" panose="020B0604020202020204" pitchFamily="34" charset="0"/>
                <a:cs typeface="Arial" panose="020B0604020202020204" pitchFamily="34" charset="0"/>
              </a:rPr>
              <a:t>ON THE LEFT IS THE TOTAL STATE OPERATING BUDGET</a:t>
            </a:r>
            <a:r>
              <a:rPr lang="en-US" b="1" dirty="0">
                <a:latin typeface="Arial" panose="020B0604020202020204" pitchFamily="34" charset="0"/>
                <a:cs typeface="Arial" panose="020B0604020202020204" pitchFamily="34" charset="0"/>
              </a:rPr>
              <a:t> </a:t>
            </a:r>
            <a:r>
              <a:rPr lang="en-US" b="1" dirty="0" smtClean="0">
                <a:latin typeface="Arial" panose="020B0604020202020204" pitchFamily="34" charset="0"/>
                <a:cs typeface="Arial" panose="020B0604020202020204" pitchFamily="34" charset="0"/>
              </a:rPr>
              <a:t>FOR 2008-2009 AND THEN 2018-2019.</a:t>
            </a:r>
          </a:p>
          <a:p>
            <a:endParaRPr lang="en-US" b="1" dirty="0">
              <a:latin typeface="Arial" panose="020B0604020202020204" pitchFamily="34" charset="0"/>
              <a:cs typeface="Arial" panose="020B0604020202020204" pitchFamily="34" charset="0"/>
            </a:endParaRPr>
          </a:p>
          <a:p>
            <a:r>
              <a:rPr lang="en-US" b="1" dirty="0" smtClean="0">
                <a:latin typeface="Arial" panose="020B0604020202020204" pitchFamily="34" charset="0"/>
                <a:cs typeface="Arial" panose="020B0604020202020204" pitchFamily="34" charset="0"/>
              </a:rPr>
              <a:t>ON THE RIGHT YOU SEE THE BASIC AID TOTAL FOR ALL SCHOOL DIVISIONS IN VIRGINIA FOR THE SAME YEARS.  </a:t>
            </a:r>
          </a:p>
          <a:p>
            <a:endParaRPr lang="en-US" b="1" dirty="0">
              <a:latin typeface="Arial" panose="020B0604020202020204" pitchFamily="34" charset="0"/>
              <a:cs typeface="Arial" panose="020B0604020202020204" pitchFamily="34" charset="0"/>
            </a:endParaRPr>
          </a:p>
          <a:p>
            <a:r>
              <a:rPr lang="en-US" b="1" dirty="0" smtClean="0">
                <a:latin typeface="Arial" panose="020B0604020202020204" pitchFamily="34" charset="0"/>
                <a:cs typeface="Arial" panose="020B0604020202020204" pitchFamily="34" charset="0"/>
              </a:rPr>
              <a:t>VERY SIMPLY, THE STATE BUDGET HAS INCREASED ALMOST 54% SINCE THE 0809 FY AND THE PAYMENTS TO BASIC AID HAVE DECREASED IN THE SAME PERIOD BY 3.34%.   SHOULD I JUST STOP NOW AND TAKE QUESTIONS?  </a:t>
            </a:r>
          </a:p>
          <a:p>
            <a:endParaRPr lang="en-US" b="1" dirty="0">
              <a:latin typeface="Arial" panose="020B0604020202020204" pitchFamily="34" charset="0"/>
              <a:cs typeface="Arial" panose="020B0604020202020204" pitchFamily="34" charset="0"/>
            </a:endParaRPr>
          </a:p>
          <a:p>
            <a:r>
              <a:rPr lang="en-US" b="1" dirty="0" smtClean="0">
                <a:latin typeface="Arial" panose="020B0604020202020204" pitchFamily="34" charset="0"/>
                <a:cs typeface="Arial" panose="020B0604020202020204" pitchFamily="34" charset="0"/>
              </a:rPr>
              <a:t>THERE ARE MANY OTHER THINGS THAT HAVE HAPPENED IN THOSE 10 YEARS, BUT BASIC AID INCLUDES STATE SHARE OF PAYMENTS FOR FUNDED TEACHERS, ADMINISTRATORS, GUIDANCE, LIBRARIANS AND OTHER SUPPORT POSITIONS.</a:t>
            </a:r>
            <a:endParaRPr lang="en-US" dirty="0"/>
          </a:p>
        </p:txBody>
      </p:sp>
      <p:sp>
        <p:nvSpPr>
          <p:cNvPr id="4" name="Slide Number Placeholder 3"/>
          <p:cNvSpPr>
            <a:spLocks noGrp="1"/>
          </p:cNvSpPr>
          <p:nvPr>
            <p:ph type="sldNum" sz="quarter" idx="10"/>
          </p:nvPr>
        </p:nvSpPr>
        <p:spPr/>
        <p:txBody>
          <a:bodyPr/>
          <a:lstStyle/>
          <a:p>
            <a:fld id="{BFD9218D-DF25-4B98-B1A7-35545E7D16F4}" type="slidenum">
              <a:rPr lang="en-US" smtClean="0"/>
              <a:t>3</a:t>
            </a:fld>
            <a:endParaRPr lang="en-US" dirty="0"/>
          </a:p>
        </p:txBody>
      </p:sp>
    </p:spTree>
    <p:extLst>
      <p:ext uri="{BB962C8B-B14F-4D97-AF65-F5344CB8AC3E}">
        <p14:creationId xmlns:p14="http://schemas.microsoft.com/office/powerpoint/2010/main" val="5587114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704850"/>
            <a:ext cx="6254750" cy="3519488"/>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1" dirty="0" smtClean="0">
                <a:latin typeface="Arial" panose="020B0604020202020204" pitchFamily="34" charset="0"/>
                <a:cs typeface="Arial" panose="020B0604020202020204" pitchFamily="34" charset="0"/>
              </a:rPr>
              <a:t>YOU HAVE YOUR OWN AREAS OF EXPERTISE….THESE ARE MY SUGGESTIONS REGARDING WHAT YOU CAN DO</a:t>
            </a:r>
          </a:p>
          <a:p>
            <a:pPr marL="171450" indent="-171450">
              <a:buFont typeface="Arial" panose="020B0604020202020204" pitchFamily="34" charset="0"/>
              <a:buChar char="•"/>
            </a:pPr>
            <a:endParaRPr lang="en-US"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b="1" dirty="0" smtClean="0">
                <a:latin typeface="Arial" panose="020B0604020202020204" pitchFamily="34" charset="0"/>
                <a:cs typeface="Arial" panose="020B0604020202020204" pitchFamily="34" charset="0"/>
              </a:rPr>
              <a:t>HAVE SOMEONE COMPARE YOUR 0809 BUDGET WITH THE 1819</a:t>
            </a:r>
          </a:p>
          <a:p>
            <a:pPr marL="628650" lvl="1" indent="-171450">
              <a:buFont typeface="Arial" panose="020B0604020202020204" pitchFamily="34" charset="0"/>
              <a:buChar char="•"/>
            </a:pPr>
            <a:r>
              <a:rPr lang="en-US" b="1" dirty="0" smtClean="0">
                <a:latin typeface="Arial" panose="020B0604020202020204" pitchFamily="34" charset="0"/>
                <a:cs typeface="Arial" panose="020B0604020202020204" pitchFamily="34" charset="0"/>
              </a:rPr>
              <a:t>WHERE WERE CUTS MADE</a:t>
            </a:r>
          </a:p>
          <a:p>
            <a:pPr marL="628650" lvl="1" indent="-171450">
              <a:buFont typeface="Arial" panose="020B0604020202020204" pitchFamily="34" charset="0"/>
              <a:buChar char="•"/>
            </a:pPr>
            <a:r>
              <a:rPr lang="en-US" b="1" dirty="0" smtClean="0">
                <a:latin typeface="Arial" panose="020B0604020202020204" pitchFamily="34" charset="0"/>
                <a:cs typeface="Arial" panose="020B0604020202020204" pitchFamily="34" charset="0"/>
              </a:rPr>
              <a:t>BIG PICTURE LOOK</a:t>
            </a:r>
          </a:p>
          <a:p>
            <a:pPr marL="171450" lvl="1" indent="-171450">
              <a:buFont typeface="Arial" panose="020B0604020202020204" pitchFamily="34" charset="0"/>
              <a:buChar char="•"/>
            </a:pPr>
            <a:r>
              <a:rPr lang="en-US" b="1" dirty="0">
                <a:latin typeface="Arial" panose="020B0604020202020204" pitchFamily="34" charset="0"/>
                <a:cs typeface="Arial" panose="020B0604020202020204" pitchFamily="34" charset="0"/>
              </a:rPr>
              <a:t>REVENUE GROWTH STATE VS CITY</a:t>
            </a:r>
          </a:p>
          <a:p>
            <a:pPr marL="171450" indent="-171450">
              <a:buFont typeface="Arial" panose="020B0604020202020204" pitchFamily="34" charset="0"/>
              <a:buChar char="•"/>
            </a:pPr>
            <a:r>
              <a:rPr lang="en-US" b="1" dirty="0">
                <a:latin typeface="Arial" panose="020B0604020202020204" pitchFamily="34" charset="0"/>
                <a:cs typeface="Arial" panose="020B0604020202020204" pitchFamily="34" charset="0"/>
              </a:rPr>
              <a:t>MAKE CONTACT WITH YOUR LEGISLATORS AND KEY DECISION </a:t>
            </a:r>
            <a:r>
              <a:rPr lang="en-US" b="1" dirty="0" smtClean="0">
                <a:latin typeface="Arial" panose="020B0604020202020204" pitchFamily="34" charset="0"/>
                <a:cs typeface="Arial" panose="020B0604020202020204" pitchFamily="34" charset="0"/>
              </a:rPr>
              <a:t>MAKERS</a:t>
            </a:r>
          </a:p>
          <a:p>
            <a:pPr marL="171450" indent="-171450">
              <a:buFont typeface="Arial" panose="020B0604020202020204" pitchFamily="34" charset="0"/>
              <a:buChar char="•"/>
            </a:pPr>
            <a:r>
              <a:rPr lang="en-US" b="1" dirty="0" smtClean="0">
                <a:latin typeface="Arial" panose="020B0604020202020204" pitchFamily="34" charset="0"/>
                <a:cs typeface="Arial" panose="020B0604020202020204" pitchFamily="34" charset="0"/>
              </a:rPr>
              <a:t>WORK WITH VASS, VSBA, OTHER DIVISIONS…OUR MESSAGE SHOULD BE CONSISTENT AND CLEARLY STATED</a:t>
            </a:r>
            <a:endParaRPr lang="en-US"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b="1" dirty="0">
                <a:latin typeface="Arial" panose="020B0604020202020204" pitchFamily="34" charset="0"/>
                <a:cs typeface="Arial" panose="020B0604020202020204" pitchFamily="34" charset="0"/>
              </a:rPr>
              <a:t>USE THE DATA YOU HAVE TO PROMOTE THE SITUATIONS WITH COMMUNITY AND PARENT GROUPS…..USE CLEAR CONCISE INFORMATION</a:t>
            </a:r>
          </a:p>
          <a:p>
            <a:pPr marL="171450" indent="-171450">
              <a:buFont typeface="Arial" panose="020B0604020202020204" pitchFamily="34" charset="0"/>
              <a:buChar char="•"/>
            </a:pPr>
            <a:r>
              <a:rPr lang="en-US" b="1" dirty="0">
                <a:latin typeface="Arial" panose="020B0604020202020204" pitchFamily="34" charset="0"/>
                <a:cs typeface="Arial" panose="020B0604020202020204" pitchFamily="34" charset="0"/>
              </a:rPr>
              <a:t>EMPHASIZE WHAT WE HAVE LOST AND WHAT IT WILL MEAN FOR THE FUTURE.</a:t>
            </a:r>
          </a:p>
        </p:txBody>
      </p:sp>
      <p:sp>
        <p:nvSpPr>
          <p:cNvPr id="4" name="Slide Number Placeholder 3"/>
          <p:cNvSpPr>
            <a:spLocks noGrp="1"/>
          </p:cNvSpPr>
          <p:nvPr>
            <p:ph type="sldNum" sz="quarter" idx="10"/>
          </p:nvPr>
        </p:nvSpPr>
        <p:spPr/>
        <p:txBody>
          <a:bodyPr/>
          <a:lstStyle/>
          <a:p>
            <a:fld id="{BFD9218D-DF25-4B98-B1A7-35545E7D16F4}" type="slidenum">
              <a:rPr lang="en-US" smtClean="0"/>
              <a:t>21</a:t>
            </a:fld>
            <a:endParaRPr lang="en-US" dirty="0"/>
          </a:p>
        </p:txBody>
      </p:sp>
    </p:spTree>
    <p:extLst>
      <p:ext uri="{BB962C8B-B14F-4D97-AF65-F5344CB8AC3E}">
        <p14:creationId xmlns:p14="http://schemas.microsoft.com/office/powerpoint/2010/main" val="6659655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704850"/>
            <a:ext cx="6254750" cy="3519488"/>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1" dirty="0" smtClean="0"/>
              <a:t>RESTORING FUNDING FOR SUPPORT POSITIONS PROVIDES THE MOST FLEXIBLE AND THE MOST FINANCIALLY BENEFICIAL SOLUTION</a:t>
            </a:r>
          </a:p>
          <a:p>
            <a:pPr marL="628650" lvl="1" indent="-171450">
              <a:buFont typeface="Arial" panose="020B0604020202020204" pitchFamily="34" charset="0"/>
              <a:buChar char="•"/>
            </a:pPr>
            <a:r>
              <a:rPr lang="en-US" b="1" dirty="0" smtClean="0"/>
              <a:t>PREVAILING COST METHODOLOGY IS GOAL</a:t>
            </a:r>
          </a:p>
          <a:p>
            <a:pPr marL="628650" lvl="1" indent="-171450">
              <a:buFont typeface="Arial" panose="020B0604020202020204" pitchFamily="34" charset="0"/>
              <a:buChar char="•"/>
            </a:pPr>
            <a:r>
              <a:rPr lang="en-US" b="1" dirty="0" smtClean="0"/>
              <a:t>NO LOCAL CONTRIBUTION…MOST IF NOT ALL DIVISIONS ARE ALREADY ABOVE FUNDED LEVELS</a:t>
            </a:r>
          </a:p>
          <a:p>
            <a:pPr marL="628650" lvl="1" indent="-171450">
              <a:buFont typeface="Arial" panose="020B0604020202020204" pitchFamily="34" charset="0"/>
              <a:buChar char="•"/>
            </a:pPr>
            <a:r>
              <a:rPr lang="en-US" b="1" dirty="0" smtClean="0"/>
              <a:t>NEW DOLLARS FOR 1920 OFFERS OPPORTUNITY</a:t>
            </a:r>
          </a:p>
          <a:p>
            <a:pPr marL="628650" lvl="1" indent="-171450">
              <a:buFont typeface="Arial" panose="020B0604020202020204" pitchFamily="34" charset="0"/>
              <a:buChar char="•"/>
            </a:pPr>
            <a:r>
              <a:rPr lang="en-US" b="1" dirty="0" smtClean="0"/>
              <a:t>AT SOME POINT, TAX REFORM MUST OCCUR..</a:t>
            </a:r>
          </a:p>
          <a:p>
            <a:pPr marL="628650" lvl="1" indent="-171450">
              <a:buFont typeface="Arial" panose="020B0604020202020204" pitchFamily="34" charset="0"/>
              <a:buChar char="•"/>
            </a:pPr>
            <a:r>
              <a:rPr lang="en-US" b="1" dirty="0" smtClean="0"/>
              <a:t>CANNOT CONTINUE TO INCREASE SERVICES WITHOUT LOOKING AT TAX STRUCTURE WHICH HAS NOT CHANGED FOR OVER 50 YEARS</a:t>
            </a:r>
            <a:endParaRPr lang="en-US" b="1" dirty="0"/>
          </a:p>
        </p:txBody>
      </p:sp>
      <p:sp>
        <p:nvSpPr>
          <p:cNvPr id="4" name="Slide Number Placeholder 3"/>
          <p:cNvSpPr>
            <a:spLocks noGrp="1"/>
          </p:cNvSpPr>
          <p:nvPr>
            <p:ph type="sldNum" sz="quarter" idx="10"/>
          </p:nvPr>
        </p:nvSpPr>
        <p:spPr/>
        <p:txBody>
          <a:bodyPr/>
          <a:lstStyle/>
          <a:p>
            <a:fld id="{5FB0EDFA-1A56-4C5B-9393-6B07C0EA12A6}" type="slidenum">
              <a:rPr lang="en-US" smtClean="0"/>
              <a:t>22</a:t>
            </a:fld>
            <a:endParaRPr lang="en-US" dirty="0"/>
          </a:p>
        </p:txBody>
      </p:sp>
    </p:spTree>
    <p:extLst>
      <p:ext uri="{BB962C8B-B14F-4D97-AF65-F5344CB8AC3E}">
        <p14:creationId xmlns:p14="http://schemas.microsoft.com/office/powerpoint/2010/main" val="7057935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704850"/>
            <a:ext cx="6254750" cy="35194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FB0EDFA-1A56-4C5B-9393-6B07C0EA12A6}" type="slidenum">
              <a:rPr lang="en-US" smtClean="0"/>
              <a:t>23</a:t>
            </a:fld>
            <a:endParaRPr lang="en-US" dirty="0"/>
          </a:p>
        </p:txBody>
      </p:sp>
    </p:spTree>
    <p:extLst>
      <p:ext uri="{BB962C8B-B14F-4D97-AF65-F5344CB8AC3E}">
        <p14:creationId xmlns:p14="http://schemas.microsoft.com/office/powerpoint/2010/main" val="31678058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704850"/>
            <a:ext cx="6254750" cy="3519488"/>
          </a:xfrm>
        </p:spPr>
      </p:sp>
      <p:sp>
        <p:nvSpPr>
          <p:cNvPr id="3" name="Notes Placeholder 2"/>
          <p:cNvSpPr>
            <a:spLocks noGrp="1"/>
          </p:cNvSpPr>
          <p:nvPr>
            <p:ph type="body" idx="1"/>
          </p:nvPr>
        </p:nvSpPr>
        <p:spPr/>
        <p:txBody>
          <a:bodyPr/>
          <a:lstStyle/>
          <a:p>
            <a:r>
              <a:rPr lang="en-US" sz="1400" b="1" dirty="0" smtClean="0">
                <a:latin typeface="Arial" panose="020B0604020202020204" pitchFamily="34" charset="0"/>
                <a:cs typeface="Arial" panose="020B0604020202020204" pitchFamily="34" charset="0"/>
              </a:rPr>
              <a:t>JUST TO BE SURE I AM FAIR….THIS SHOWS THE CHANGE FROM 0910 TO 1920 (PROJECTED)  </a:t>
            </a:r>
          </a:p>
          <a:p>
            <a:endParaRPr lang="en-US" sz="1400" b="1" dirty="0">
              <a:latin typeface="Arial" panose="020B0604020202020204" pitchFamily="34" charset="0"/>
              <a:cs typeface="Arial" panose="020B0604020202020204" pitchFamily="34" charset="0"/>
            </a:endParaRPr>
          </a:p>
          <a:p>
            <a:r>
              <a:rPr lang="en-US" sz="1400" b="1" dirty="0" smtClean="0">
                <a:latin typeface="Arial" panose="020B0604020202020204" pitchFamily="34" charset="0"/>
                <a:cs typeface="Arial" panose="020B0604020202020204" pitchFamily="34" charset="0"/>
              </a:rPr>
              <a:t>BUT PLEASE NOTICE THAT THE TOTAL BASIC AID IN 0910 IS OVER 300 MILLION LESS THAN 0809…MANY THINGS CAUSED THAT, BUT THE POINT IS THAT THE TOTAL STATE BUDGET HAS GROWN AT A RATHER RAPIDE RATE (NOT REALLY…JUST OVER 5% PER YEAR), BUT PUBLIC SCHOOL FUNDING HAS NOT.</a:t>
            </a:r>
          </a:p>
          <a:p>
            <a:endParaRPr lang="en-US" sz="1400" b="1" dirty="0">
              <a:latin typeface="Arial" panose="020B0604020202020204" pitchFamily="34" charset="0"/>
              <a:cs typeface="Arial" panose="020B0604020202020204" pitchFamily="34" charset="0"/>
            </a:endParaRPr>
          </a:p>
          <a:p>
            <a:r>
              <a:rPr lang="en-US" sz="1400" b="1" dirty="0" smtClean="0">
                <a:latin typeface="Arial" panose="020B0604020202020204" pitchFamily="34" charset="0"/>
                <a:cs typeface="Arial" panose="020B0604020202020204" pitchFamily="34" charset="0"/>
              </a:rPr>
              <a:t>MY JOB TODAY IS TO ASSIST YOU IN LETTING YOUR GENERAL ASSEMBLY MEMBERS KNOW WHAT HAS HAPPENED AND WHY THEY NEED TO MAKE SOME MAJOR CHANGES IN THE CALCULATION METHODOLOGY. </a:t>
            </a:r>
          </a:p>
          <a:p>
            <a:endParaRPr lang="en-US" sz="1400" b="1" dirty="0">
              <a:latin typeface="Arial" panose="020B0604020202020204" pitchFamily="34" charset="0"/>
              <a:cs typeface="Arial" panose="020B0604020202020204" pitchFamily="34" charset="0"/>
            </a:endParaRPr>
          </a:p>
          <a:p>
            <a:r>
              <a:rPr lang="en-US" sz="1400" b="1" dirty="0" smtClean="0">
                <a:latin typeface="Arial" panose="020B0604020202020204" pitchFamily="34" charset="0"/>
                <a:cs typeface="Arial" panose="020B0604020202020204" pitchFamily="34" charset="0"/>
              </a:rPr>
              <a:t>THIS IS NOT GOING TO BE EASY. </a:t>
            </a:r>
            <a:endParaRPr lang="en-US" sz="14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BFD9218D-DF25-4B98-B1A7-35545E7D16F4}" type="slidenum">
              <a:rPr lang="en-US" smtClean="0"/>
              <a:t>4</a:t>
            </a:fld>
            <a:endParaRPr lang="en-US" dirty="0"/>
          </a:p>
        </p:txBody>
      </p:sp>
    </p:spTree>
    <p:extLst>
      <p:ext uri="{BB962C8B-B14F-4D97-AF65-F5344CB8AC3E}">
        <p14:creationId xmlns:p14="http://schemas.microsoft.com/office/powerpoint/2010/main" val="5587114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704850"/>
            <a:ext cx="6254750" cy="3519488"/>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1" dirty="0" smtClean="0">
                <a:latin typeface="Arial" panose="020B0604020202020204" pitchFamily="34" charset="0"/>
                <a:cs typeface="Arial" panose="020B0604020202020204" pitchFamily="34" charset="0"/>
              </a:rPr>
              <a:t>HERE ARE SOME MAJOR ROADBLOCKS…</a:t>
            </a:r>
          </a:p>
          <a:p>
            <a:pPr marL="171450" indent="-171450">
              <a:buFont typeface="Arial" panose="020B0604020202020204" pitchFamily="34" charset="0"/>
              <a:buChar char="•"/>
            </a:pPr>
            <a:endParaRPr lang="en-US"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b="1" dirty="0" smtClean="0">
                <a:latin typeface="Arial" panose="020B0604020202020204" pitchFamily="34" charset="0"/>
                <a:cs typeface="Arial" panose="020B0604020202020204" pitchFamily="34" charset="0"/>
              </a:rPr>
              <a:t>FIRST, THE STATE FUNDING METHODOLOGY IS HARD TO UNDERSTAND AND VERY COMPLICATED       CHECK OUT KENT DICKEY’S PRESENTATION TO THE STATE BOARD EACH BIENNIUM FOUND UNDER THE STATE BOARD MEETING AGENDAS.</a:t>
            </a:r>
          </a:p>
          <a:p>
            <a:pPr marL="171450" indent="-171450">
              <a:buFont typeface="Arial" panose="020B0604020202020204" pitchFamily="34" charset="0"/>
              <a:buChar char="•"/>
            </a:pPr>
            <a:endParaRPr lang="en-US"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b="1" dirty="0" smtClean="0">
                <a:latin typeface="Arial" panose="020B0604020202020204" pitchFamily="34" charset="0"/>
                <a:cs typeface="Arial" panose="020B0604020202020204" pitchFamily="34" charset="0"/>
              </a:rPr>
              <a:t>PARENTS CERTAINLY DO NOT KNOW WHAT TO SAY TO COMPLAIN, AND EVEN MEMBERS OF THE GENERAL ASSEMBLY NOT CLOSE TO THE BUDGET PROCESS ARE NOT AWARE OF THE DETAILS.</a:t>
            </a:r>
          </a:p>
          <a:p>
            <a:pPr marL="171450" indent="-171450">
              <a:buFont typeface="Arial" panose="020B0604020202020204" pitchFamily="34" charset="0"/>
              <a:buChar char="•"/>
            </a:pPr>
            <a:endParaRPr lang="en-US"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b="1" dirty="0" smtClean="0">
                <a:latin typeface="Arial" panose="020B0604020202020204" pitchFamily="34" charset="0"/>
                <a:cs typeface="Arial" panose="020B0604020202020204" pitchFamily="34" charset="0"/>
              </a:rPr>
              <a:t>MY OPINION IS THAT PUBLIC SCHOOL LEADERS (BOARDS AND ADMIN) AND THE LOCAL GOVERNMENTS NEED TO UNDERSTAND AND COMPLAIN MORE.   SHORTAGE OF FUNDING FROM THE STATE PUTS MORE PRESSURE ON THE LOCAL GOVERNMENT TO MAKE UP THE $$</a:t>
            </a:r>
          </a:p>
          <a:p>
            <a:pPr marL="171450" indent="-171450">
              <a:buFont typeface="Arial" panose="020B0604020202020204" pitchFamily="34" charset="0"/>
              <a:buChar char="•"/>
            </a:pPr>
            <a:endParaRPr lang="en-US" b="1"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b="1" dirty="0" smtClean="0">
                <a:latin typeface="Arial" panose="020B0604020202020204" pitchFamily="34" charset="0"/>
                <a:cs typeface="Arial" panose="020B0604020202020204" pitchFamily="34" charset="0"/>
              </a:rPr>
              <a:t>IT HAS BEEN A LONG TIME SINCE THE MAJOR CUTS WERE MADE AND PERHAPS MANY OF YOU WERE NOT EVEN IN POSITIONS TO KNOW.</a:t>
            </a:r>
          </a:p>
          <a:p>
            <a:pPr marL="171450" indent="-171450">
              <a:buFont typeface="Arial" panose="020B0604020202020204" pitchFamily="34" charset="0"/>
              <a:buChar char="•"/>
            </a:pPr>
            <a:r>
              <a:rPr lang="en-US" b="1" dirty="0" smtClean="0">
                <a:latin typeface="Arial" panose="020B0604020202020204" pitchFamily="34" charset="0"/>
                <a:cs typeface="Arial" panose="020B0604020202020204" pitchFamily="34" charset="0"/>
              </a:rPr>
              <a:t>AND, OF COURSE, THERE ARE MANY POLITICAL ISSUES TO DEAL WITH (NOT ENOUGH $$, NEED TO HAVE LEGISLATOR SUPPORT FOR OTHER ISSUES)</a:t>
            </a:r>
          </a:p>
          <a:p>
            <a:endParaRPr lang="en-US" b="1" dirty="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7FA6D4E5-E3BD-44B8-8F3B-AC3ED6ECD9B9}" type="slidenum">
              <a:rPr lang="en-US" smtClean="0"/>
              <a:t>5</a:t>
            </a:fld>
            <a:endParaRPr lang="en-US" dirty="0"/>
          </a:p>
        </p:txBody>
      </p:sp>
    </p:spTree>
    <p:extLst>
      <p:ext uri="{BB962C8B-B14F-4D97-AF65-F5344CB8AC3E}">
        <p14:creationId xmlns:p14="http://schemas.microsoft.com/office/powerpoint/2010/main" val="706102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704850"/>
            <a:ext cx="6254750" cy="3519488"/>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1" dirty="0" smtClean="0">
                <a:latin typeface="Arial" panose="020B0604020202020204" pitchFamily="34" charset="0"/>
                <a:cs typeface="Arial" panose="020B0604020202020204" pitchFamily="34" charset="0"/>
              </a:rPr>
              <a:t>SO WHAT DO WE DO….</a:t>
            </a:r>
          </a:p>
          <a:p>
            <a:pPr marL="171450" indent="-171450">
              <a:buFont typeface="Arial" panose="020B0604020202020204" pitchFamily="34" charset="0"/>
              <a:buChar char="•"/>
            </a:pPr>
            <a:r>
              <a:rPr lang="en-US" b="1" dirty="0">
                <a:latin typeface="Arial" panose="020B0604020202020204" pitchFamily="34" charset="0"/>
                <a:cs typeface="Arial" panose="020B0604020202020204" pitchFamily="34" charset="0"/>
              </a:rPr>
              <a:t>I HAVE ASKED LEGISLATORS WHAT MAKES A DIFFERENCE….HERE IS THE SUMMARY OF WHAT THEY SAY</a:t>
            </a:r>
          </a:p>
          <a:p>
            <a:pPr marL="628650" lvl="1" indent="-171450">
              <a:buFont typeface="Arial" panose="020B0604020202020204" pitchFamily="34" charset="0"/>
              <a:buChar char="•"/>
            </a:pPr>
            <a:r>
              <a:rPr lang="en-US" b="1" dirty="0">
                <a:latin typeface="Arial" panose="020B0604020202020204" pitchFamily="34" charset="0"/>
                <a:cs typeface="Arial" panose="020B0604020202020204" pitchFamily="34" charset="0"/>
              </a:rPr>
              <a:t>FORM COALITIONS…SCHOOL DIVISIONS, LOCAL GOVERNMENTS, ORGANIZATIONS LIKE VASS, VASBO, VSBA, PTA, VACO</a:t>
            </a:r>
          </a:p>
          <a:p>
            <a:pPr marL="171450" indent="-171450">
              <a:buFont typeface="Arial" panose="020B0604020202020204" pitchFamily="34" charset="0"/>
              <a:buChar char="•"/>
            </a:pPr>
            <a:r>
              <a:rPr lang="en-US" b="1" dirty="0" smtClean="0">
                <a:latin typeface="Arial" panose="020B0604020202020204" pitchFamily="34" charset="0"/>
                <a:cs typeface="Arial" panose="020B0604020202020204" pitchFamily="34" charset="0"/>
              </a:rPr>
              <a:t>PRESENT FACTUAL INFORMATION AS CLEARLY AS POSSIBLE</a:t>
            </a:r>
          </a:p>
          <a:p>
            <a:endParaRPr lang="en-US" b="1"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b="1" dirty="0" smtClean="0">
                <a:latin typeface="Arial" panose="020B0604020202020204" pitchFamily="34" charset="0"/>
                <a:cs typeface="Arial" panose="020B0604020202020204" pitchFamily="34" charset="0"/>
              </a:rPr>
              <a:t>MAKE PERSONAL CONNECTIONS WITH LEGISLATORS, BUILD RELATIONSHIPS….</a:t>
            </a:r>
          </a:p>
          <a:p>
            <a:pPr marL="171450" indent="-171450">
              <a:buFont typeface="Arial" panose="020B0604020202020204" pitchFamily="34" charset="0"/>
              <a:buChar char="•"/>
            </a:pPr>
            <a:endParaRPr lang="en-US"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b="1" dirty="0" smtClean="0">
                <a:latin typeface="Arial" panose="020B0604020202020204" pitchFamily="34" charset="0"/>
                <a:cs typeface="Arial" panose="020B0604020202020204" pitchFamily="34" charset="0"/>
              </a:rPr>
              <a:t>IDENTIFY KEY POLICY-MAKERS AND DISCUSS THE SITUATION WITH THEM</a:t>
            </a:r>
          </a:p>
          <a:p>
            <a:pPr marL="171450" indent="-171450">
              <a:buFont typeface="Arial" panose="020B0604020202020204" pitchFamily="34" charset="0"/>
              <a:buChar char="•"/>
            </a:pPr>
            <a:endParaRPr lang="en-US"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b="1" dirty="0" smtClean="0">
                <a:latin typeface="Arial" panose="020B0604020202020204" pitchFamily="34" charset="0"/>
                <a:cs typeface="Arial" panose="020B0604020202020204" pitchFamily="34" charset="0"/>
              </a:rPr>
              <a:t>SPECIFY WHAT NEEDS TO BE DONE…</a:t>
            </a:r>
          </a:p>
          <a:p>
            <a:pPr marL="628650" lvl="1" indent="-171450">
              <a:buFont typeface="Arial" panose="020B0604020202020204" pitchFamily="34" charset="0"/>
              <a:buChar char="•"/>
            </a:pPr>
            <a:r>
              <a:rPr lang="en-US" b="1" dirty="0" smtClean="0">
                <a:latin typeface="Arial" panose="020B0604020202020204" pitchFamily="34" charset="0"/>
                <a:cs typeface="Arial" panose="020B0604020202020204" pitchFamily="34" charset="0"/>
              </a:rPr>
              <a:t>FOR THE MOST FLEXIBILITY, MAKING SUPPORT POSITION BE CALCULATED USING THE PREVAILING COST METHODOLOGY WOULD PROVE THE BEST OPTION</a:t>
            </a:r>
          </a:p>
          <a:p>
            <a:pPr marL="628650" lvl="1" indent="-171450">
              <a:buFont typeface="Arial" panose="020B0604020202020204" pitchFamily="34" charset="0"/>
              <a:buChar char="•"/>
            </a:pPr>
            <a:r>
              <a:rPr lang="en-US" b="1" dirty="0" smtClean="0">
                <a:latin typeface="Arial" panose="020B0604020202020204" pitchFamily="34" charset="0"/>
                <a:cs typeface="Arial" panose="020B0604020202020204" pitchFamily="34" charset="0"/>
              </a:rPr>
              <a:t>SALARY INCREASES ARE COSTLY </a:t>
            </a:r>
          </a:p>
          <a:p>
            <a:pPr marL="628650" lvl="1" indent="-171450">
              <a:buFont typeface="Arial" panose="020B0604020202020204" pitchFamily="34" charset="0"/>
              <a:buChar char="•"/>
            </a:pPr>
            <a:r>
              <a:rPr lang="en-US" b="1" dirty="0" smtClean="0">
                <a:latin typeface="Arial" panose="020B0604020202020204" pitchFamily="34" charset="0"/>
                <a:cs typeface="Arial" panose="020B0604020202020204" pitchFamily="34" charset="0"/>
              </a:rPr>
              <a:t>LOTTERY HAS HELPED, BUT ONLY 40% OF MONEY COMES TO SCHOOL DIVISIONS</a:t>
            </a:r>
            <a:endParaRPr lang="en-US"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b="1"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b="1"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b="1" dirty="0" smtClean="0">
              <a:latin typeface="Arial" panose="020B0604020202020204" pitchFamily="34" charset="0"/>
              <a:cs typeface="Arial" panose="020B0604020202020204" pitchFamily="34" charset="0"/>
            </a:endParaRPr>
          </a:p>
          <a:p>
            <a:pPr lvl="1"/>
            <a:endParaRPr lang="en-US" b="1" dirty="0">
              <a:latin typeface="Arial" panose="020B0604020202020204" pitchFamily="34" charset="0"/>
              <a:cs typeface="Arial" panose="020B0604020202020204" pitchFamily="34" charset="0"/>
            </a:endParaRPr>
          </a:p>
          <a:p>
            <a:pPr lvl="1"/>
            <a:endParaRPr lang="en-US" b="1" dirty="0" smtClean="0">
              <a:latin typeface="Arial" panose="020B0604020202020204" pitchFamily="34" charset="0"/>
              <a:cs typeface="Arial" panose="020B0604020202020204" pitchFamily="34" charset="0"/>
            </a:endParaRPr>
          </a:p>
          <a:p>
            <a:pPr lvl="1"/>
            <a:endParaRPr lang="en-US" b="1" dirty="0">
              <a:latin typeface="Arial" panose="020B0604020202020204" pitchFamily="34" charset="0"/>
              <a:cs typeface="Arial" panose="020B0604020202020204" pitchFamily="34" charset="0"/>
            </a:endParaRPr>
          </a:p>
          <a:p>
            <a:pPr lvl="1"/>
            <a:endParaRPr lang="en-US" dirty="0"/>
          </a:p>
        </p:txBody>
      </p:sp>
      <p:sp>
        <p:nvSpPr>
          <p:cNvPr id="4" name="Slide Number Placeholder 3"/>
          <p:cNvSpPr>
            <a:spLocks noGrp="1"/>
          </p:cNvSpPr>
          <p:nvPr>
            <p:ph type="sldNum" sz="quarter" idx="10"/>
          </p:nvPr>
        </p:nvSpPr>
        <p:spPr/>
        <p:txBody>
          <a:bodyPr/>
          <a:lstStyle/>
          <a:p>
            <a:fld id="{5FB0EDFA-1A56-4C5B-9393-6B07C0EA12A6}" type="slidenum">
              <a:rPr lang="en-US" smtClean="0"/>
              <a:t>6</a:t>
            </a:fld>
            <a:endParaRPr lang="en-US" dirty="0"/>
          </a:p>
        </p:txBody>
      </p:sp>
    </p:spTree>
    <p:extLst>
      <p:ext uri="{BB962C8B-B14F-4D97-AF65-F5344CB8AC3E}">
        <p14:creationId xmlns:p14="http://schemas.microsoft.com/office/powerpoint/2010/main" val="12745223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704850"/>
            <a:ext cx="6254750" cy="3519488"/>
          </a:xfrm>
        </p:spPr>
      </p:sp>
      <p:sp>
        <p:nvSpPr>
          <p:cNvPr id="3" name="Notes Placeholder 2"/>
          <p:cNvSpPr>
            <a:spLocks noGrp="1"/>
          </p:cNvSpPr>
          <p:nvPr>
            <p:ph type="body" idx="1"/>
          </p:nvPr>
        </p:nvSpPr>
        <p:spPr>
          <a:xfrm>
            <a:off x="710248" y="4459525"/>
            <a:ext cx="5681980" cy="4425711"/>
          </a:xfrm>
        </p:spPr>
        <p:txBody>
          <a:bodyPr/>
          <a:lstStyle/>
          <a:p>
            <a:pPr marL="171450" indent="-171450">
              <a:buFont typeface="Arial" panose="020B0604020202020204" pitchFamily="34" charset="0"/>
              <a:buChar char="•"/>
            </a:pPr>
            <a:r>
              <a:rPr lang="en-US" b="1" dirty="0" smtClean="0">
                <a:latin typeface="Arial" panose="020B0604020202020204" pitchFamily="34" charset="0"/>
                <a:cs typeface="Arial" panose="020B0604020202020204" pitchFamily="34" charset="0"/>
              </a:rPr>
              <a:t>OTHER IDEAS THAT MAY NOT BE SUGGESTIONS FROM LEGISLATORS</a:t>
            </a:r>
          </a:p>
          <a:p>
            <a:pPr marL="171450" indent="-171450">
              <a:buFont typeface="Arial" panose="020B0604020202020204" pitchFamily="34" charset="0"/>
              <a:buChar char="•"/>
            </a:pPr>
            <a:endParaRPr lang="en-US" b="1"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b="1" dirty="0" smtClean="0">
                <a:latin typeface="Arial" panose="020B0604020202020204" pitchFamily="34" charset="0"/>
                <a:cs typeface="Arial" panose="020B0604020202020204" pitchFamily="34" charset="0"/>
              </a:rPr>
              <a:t>I HAVE NO LOVE FOR THE MEDIA, BUT THEY ARE IN CONTROL OF WHAT THE PUBLIC SEES AND HEARS….SO, IF YOU HAVE THE OPPORTUNITY AND IF YOU HAVE A POSITIVE RELATIONSHIP WITH ANY MEDIA PERSONS…USE IT TO GET OUR STORY OUT.  THEY HAVE DONE SO IN THE PAST, AND I DO BELIEVE THE RESTORATION OF 40% OF LOTTERY MONEY  WAS ASSISTED BY THE CONSTANT MEDIA ATTENTION.</a:t>
            </a:r>
          </a:p>
          <a:p>
            <a:endParaRPr lang="en-US" b="1"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b="1" dirty="0" smtClean="0">
                <a:latin typeface="Arial" panose="020B0604020202020204" pitchFamily="34" charset="0"/>
                <a:cs typeface="Arial" panose="020B0604020202020204" pitchFamily="34" charset="0"/>
              </a:rPr>
              <a:t>USE YOUR PARENTS AND COMMUNITY SUPPORTERS.  PRESENT SIMPLE FACTUAL INFORMATION</a:t>
            </a:r>
          </a:p>
          <a:p>
            <a:pPr marL="171450" indent="-171450">
              <a:buFont typeface="Arial" panose="020B0604020202020204" pitchFamily="34" charset="0"/>
              <a:buChar char="•"/>
            </a:pPr>
            <a:endParaRPr lang="en-US"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b="1" dirty="0" smtClean="0">
                <a:latin typeface="Arial" panose="020B0604020202020204" pitchFamily="34" charset="0"/>
                <a:cs typeface="Arial" panose="020B0604020202020204" pitchFamily="34" charset="0"/>
              </a:rPr>
              <a:t>VASS, VSBA AND VACO ARE GREAT RESOURCES TO BE USED TO PROVIDE ACCUATE DATA</a:t>
            </a:r>
            <a:endParaRPr lang="en-US"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b="1"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b="1" dirty="0" smtClean="0">
                <a:latin typeface="Arial" panose="020B0604020202020204" pitchFamily="34" charset="0"/>
                <a:cs typeface="Arial" panose="020B0604020202020204" pitchFamily="34" charset="0"/>
              </a:rPr>
              <a:t>VISITING RICHMOND AND MAKING PERSONAL CONTACT WITH YOUR LEGISLATOR DOES HELP, BUT USE THE TIME WISELY AND REPORT FACTUAL INFORMATION TO HIM/HER</a:t>
            </a:r>
          </a:p>
          <a:p>
            <a:pPr marL="171450" indent="-171450">
              <a:buFont typeface="Arial" panose="020B0604020202020204" pitchFamily="34" charset="0"/>
              <a:buChar char="•"/>
            </a:pPr>
            <a:endParaRPr lang="en-US"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b="1" dirty="0" smtClean="0">
                <a:latin typeface="Arial" panose="020B0604020202020204" pitchFamily="34" charset="0"/>
                <a:cs typeface="Arial" panose="020B0604020202020204" pitchFamily="34" charset="0"/>
              </a:rPr>
              <a:t>FINALLY, WE HAVE GONE 10 YEARS WITH LIMITED SUCCESS, SO THERE HAVE BEEN DISCUSSIONS OF COURT ACTION….THIS IS WHAT WAS DONE IN THE 1980’S WHICH LEAD TO THE JLARC STUDIES</a:t>
            </a:r>
            <a:endParaRPr lang="en-US"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b="1"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b="1"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b="1"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b="1"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b="1" dirty="0">
              <a:latin typeface="Arial" panose="020B0604020202020204" pitchFamily="34" charset="0"/>
              <a:cs typeface="Arial" panose="020B0604020202020204" pitchFamily="34" charset="0"/>
            </a:endParaRPr>
          </a:p>
          <a:p>
            <a:pPr lvl="1"/>
            <a:endParaRPr lang="en-US" b="1" dirty="0">
              <a:latin typeface="Arial" panose="020B0604020202020204" pitchFamily="34" charset="0"/>
              <a:cs typeface="Arial" panose="020B0604020202020204" pitchFamily="34" charset="0"/>
            </a:endParaRPr>
          </a:p>
          <a:p>
            <a:pPr lvl="1"/>
            <a:endParaRPr lang="en-US" b="1" dirty="0" smtClean="0">
              <a:latin typeface="Arial" panose="020B0604020202020204" pitchFamily="34" charset="0"/>
              <a:cs typeface="Arial" panose="020B0604020202020204" pitchFamily="34" charset="0"/>
            </a:endParaRPr>
          </a:p>
          <a:p>
            <a:pPr lvl="1"/>
            <a:endParaRPr lang="en-US" b="1" dirty="0">
              <a:latin typeface="Arial" panose="020B0604020202020204" pitchFamily="34" charset="0"/>
              <a:cs typeface="Arial" panose="020B0604020202020204" pitchFamily="34" charset="0"/>
            </a:endParaRPr>
          </a:p>
          <a:p>
            <a:pPr lvl="1"/>
            <a:endParaRPr lang="en-US" dirty="0"/>
          </a:p>
        </p:txBody>
      </p:sp>
      <p:sp>
        <p:nvSpPr>
          <p:cNvPr id="4" name="Slide Number Placeholder 3"/>
          <p:cNvSpPr>
            <a:spLocks noGrp="1"/>
          </p:cNvSpPr>
          <p:nvPr>
            <p:ph type="sldNum" sz="quarter" idx="10"/>
          </p:nvPr>
        </p:nvSpPr>
        <p:spPr/>
        <p:txBody>
          <a:bodyPr/>
          <a:lstStyle/>
          <a:p>
            <a:fld id="{5FB0EDFA-1A56-4C5B-9393-6B07C0EA12A6}" type="slidenum">
              <a:rPr lang="en-US" smtClean="0"/>
              <a:t>7</a:t>
            </a:fld>
            <a:endParaRPr lang="en-US" dirty="0"/>
          </a:p>
        </p:txBody>
      </p:sp>
    </p:spTree>
    <p:extLst>
      <p:ext uri="{BB962C8B-B14F-4D97-AF65-F5344CB8AC3E}">
        <p14:creationId xmlns:p14="http://schemas.microsoft.com/office/powerpoint/2010/main" val="12745223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163" y="427038"/>
            <a:ext cx="7042150" cy="3962400"/>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1" dirty="0" smtClean="0">
                <a:latin typeface="Arial" panose="020B0604020202020204" pitchFamily="34" charset="0"/>
                <a:cs typeface="Arial" panose="020B0604020202020204" pitchFamily="34" charset="0"/>
              </a:rPr>
              <a:t>THIS IS A SLIDE YOU MAY HAVE SEEN IN THE PAST…..THESE ARE THE REVENUE REDUCTIONS THAT HAVE CREATED OUR PROBLEMS.</a:t>
            </a:r>
          </a:p>
          <a:p>
            <a:pPr marL="171450" indent="-171450">
              <a:buFont typeface="Arial" panose="020B0604020202020204" pitchFamily="34" charset="0"/>
              <a:buChar char="•"/>
            </a:pPr>
            <a:r>
              <a:rPr lang="en-US" b="1" dirty="0" smtClean="0">
                <a:latin typeface="Arial" panose="020B0604020202020204" pitchFamily="34" charset="0"/>
                <a:cs typeface="Arial" panose="020B0604020202020204" pitchFamily="34" charset="0"/>
              </a:rPr>
              <a:t>AS YOU CAN SEE, THE SUPPORT CAP (LOCATED IN OUR BASIC AID) IS THE LARGEST REDUCTION AND WAS PRESENTED TO MEMBERS OF THE GENERAL ASSEMBLY AS SIMPLY REDUCING ADMINISTRATORS…NOT TRUE….MANY OTHER POSITIONS.</a:t>
            </a:r>
            <a:endParaRPr lang="en-US"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b="1"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b="1" dirty="0" smtClean="0">
                <a:latin typeface="Arial" panose="020B0604020202020204" pitchFamily="34" charset="0"/>
                <a:cs typeface="Arial" panose="020B0604020202020204" pitchFamily="34" charset="0"/>
              </a:rPr>
              <a:t>MANY OF THESE STILL EXIST…THE ONE I OFTEN USE AS AN EXAMPLE IS THE BUS REPLACEMENT SCHEDULE…CHANGED FROM 12 TO 15   POOF.</a:t>
            </a:r>
          </a:p>
          <a:p>
            <a:pPr marL="171450" indent="-171450">
              <a:buFont typeface="Arial" panose="020B0604020202020204" pitchFamily="34" charset="0"/>
              <a:buChar char="•"/>
            </a:pPr>
            <a:endParaRPr lang="en-US"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b="1" dirty="0" smtClean="0">
                <a:latin typeface="Arial" panose="020B0604020202020204" pitchFamily="34" charset="0"/>
                <a:cs typeface="Arial" panose="020B0604020202020204" pitchFamily="34" charset="0"/>
              </a:rPr>
              <a:t>SOME OF YOU IN HIGH POVERTY DIVISIONS SHOULD BE VERY CONCERNED ABOUT THE FEDERAL DEDUCT INCREASE IN PERCENTAGE…IT HIT YOU MORE THAN ANYONE.</a:t>
            </a:r>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5C0AEBB-1ED1-4313-B2C8-FBA1A71CB88D}" type="slidenum">
              <a:rPr lang="en-US" smtClean="0"/>
              <a:t>8</a:t>
            </a:fld>
            <a:endParaRPr lang="en-US" dirty="0"/>
          </a:p>
        </p:txBody>
      </p:sp>
    </p:spTree>
    <p:extLst>
      <p:ext uri="{BB962C8B-B14F-4D97-AF65-F5344CB8AC3E}">
        <p14:creationId xmlns:p14="http://schemas.microsoft.com/office/powerpoint/2010/main" val="35686994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704850"/>
            <a:ext cx="6254750" cy="3519488"/>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1" dirty="0" smtClean="0">
                <a:latin typeface="Arial" panose="020B0604020202020204" pitchFamily="34" charset="0"/>
                <a:cs typeface="Arial" panose="020B0604020202020204" pitchFamily="34" charset="0"/>
              </a:rPr>
              <a:t>THERE WAS A BUDGET SHORTFALL IN 09…ABOUT 1.659 BILLION, BUT WHY DID SO MUCH HAVE TO COME FROM PUBLIC EDUCATION</a:t>
            </a:r>
          </a:p>
          <a:p>
            <a:pPr marL="171450" indent="-171450">
              <a:buFont typeface="Arial" panose="020B0604020202020204" pitchFamily="34" charset="0"/>
              <a:buChar char="•"/>
            </a:pPr>
            <a:r>
              <a:rPr lang="en-US" b="1" dirty="0" smtClean="0">
                <a:latin typeface="Arial" panose="020B0604020202020204" pitchFamily="34" charset="0"/>
                <a:cs typeface="Arial" panose="020B0604020202020204" pitchFamily="34" charset="0"/>
              </a:rPr>
              <a:t>STIMULUS DOLLARS DELAYED THE IMPACT..</a:t>
            </a:r>
          </a:p>
          <a:p>
            <a:pPr marL="171450" indent="-171450">
              <a:buFont typeface="Arial" panose="020B0604020202020204" pitchFamily="34" charset="0"/>
              <a:buChar char="•"/>
            </a:pPr>
            <a:r>
              <a:rPr lang="en-US" b="1" dirty="0" smtClean="0">
                <a:latin typeface="Arial" panose="020B0604020202020204" pitchFamily="34" charset="0"/>
                <a:cs typeface="Arial" panose="020B0604020202020204" pitchFamily="34" charset="0"/>
              </a:rPr>
              <a:t>THIS WAS A NATIONWIDE PROBLEM AND IT IS AMAZING TO SEE HOW MANY STATES ADJUSTED USING THE SAME METHODS….VIRGINIA INCLUDED</a:t>
            </a:r>
          </a:p>
          <a:p>
            <a:endParaRPr lang="en-US" b="1" dirty="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5FB0EDFA-1A56-4C5B-9393-6B07C0EA12A6}" type="slidenum">
              <a:rPr lang="en-US" smtClean="0"/>
              <a:t>9</a:t>
            </a:fld>
            <a:endParaRPr lang="en-US" dirty="0"/>
          </a:p>
        </p:txBody>
      </p:sp>
    </p:spTree>
    <p:extLst>
      <p:ext uri="{BB962C8B-B14F-4D97-AF65-F5344CB8AC3E}">
        <p14:creationId xmlns:p14="http://schemas.microsoft.com/office/powerpoint/2010/main" val="23105449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704850"/>
            <a:ext cx="6254750" cy="3519488"/>
          </a:xfrm>
        </p:spPr>
      </p:sp>
      <p:sp>
        <p:nvSpPr>
          <p:cNvPr id="3" name="Notes Placeholder 2"/>
          <p:cNvSpPr>
            <a:spLocks noGrp="1"/>
          </p:cNvSpPr>
          <p:nvPr>
            <p:ph type="body" idx="1"/>
          </p:nvPr>
        </p:nvSpPr>
        <p:spPr>
          <a:xfrm>
            <a:off x="350837" y="4459525"/>
            <a:ext cx="6400800" cy="4349511"/>
          </a:xfrm>
        </p:spPr>
        <p:txBody>
          <a:bodyPr/>
          <a:lstStyle/>
          <a:p>
            <a:pPr marL="171450" indent="-171450">
              <a:buFont typeface="Arial" panose="020B0604020202020204" pitchFamily="34" charset="0"/>
              <a:buChar char="•"/>
            </a:pPr>
            <a:r>
              <a:rPr lang="en-US" dirty="0" smtClean="0"/>
              <a:t> </a:t>
            </a:r>
            <a:r>
              <a:rPr lang="en-US" b="1" dirty="0" smtClean="0">
                <a:latin typeface="Arial" panose="020B0604020202020204" pitchFamily="34" charset="0"/>
                <a:cs typeface="Arial" panose="020B0604020202020204" pitchFamily="34" charset="0"/>
              </a:rPr>
              <a:t>SO WHY ELSE  WERE THE CUTS MADE TO PUBLIC EDUCATION?</a:t>
            </a:r>
          </a:p>
          <a:p>
            <a:pPr marL="171450" indent="-171450">
              <a:buFont typeface="Arial" panose="020B0604020202020204" pitchFamily="34" charset="0"/>
              <a:buChar char="•"/>
            </a:pPr>
            <a:endParaRPr lang="en-US"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b="1" dirty="0" smtClean="0">
                <a:latin typeface="Arial" panose="020B0604020202020204" pitchFamily="34" charset="0"/>
                <a:cs typeface="Arial" panose="020B0604020202020204" pitchFamily="34" charset="0"/>
              </a:rPr>
              <a:t>THERE WAS  A FINANCIAL CRISIS…..AND REVENUES HAD TO DECREASE…</a:t>
            </a:r>
          </a:p>
          <a:p>
            <a:pPr marL="171450" indent="-171450">
              <a:buFont typeface="Arial" panose="020B0604020202020204" pitchFamily="34" charset="0"/>
              <a:buChar char="•"/>
            </a:pPr>
            <a:endParaRPr lang="en-US"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b="1" dirty="0" smtClean="0">
                <a:latin typeface="Arial" panose="020B0604020202020204" pitchFamily="34" charset="0"/>
                <a:cs typeface="Arial" panose="020B0604020202020204" pitchFamily="34" charset="0"/>
              </a:rPr>
              <a:t>BUT, THIS IS A PERSONAL OPINION THAT CANNOT BE VERIFIED BY FACTUAL INFORMATION, BUT THE CONTINUING INCREASE IN THE REBENCHMARKING HAD BEEN A CONCERN AT THE STATE.  </a:t>
            </a:r>
            <a:endParaRPr lang="en-US"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b="1"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b="1" dirty="0" smtClean="0">
                <a:latin typeface="Arial" panose="020B0604020202020204" pitchFamily="34" charset="0"/>
                <a:cs typeface="Arial" panose="020B0604020202020204" pitchFamily="34" charset="0"/>
              </a:rPr>
              <a:t>0608 BIENNIUM THE INCREASE WAS $1.5 BILLION</a:t>
            </a:r>
          </a:p>
          <a:p>
            <a:pPr marL="171450" indent="-171450">
              <a:buFont typeface="Arial" panose="020B0604020202020204" pitchFamily="34" charset="0"/>
              <a:buChar char="•"/>
            </a:pPr>
            <a:endParaRPr lang="en-US"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b="1" dirty="0" smtClean="0">
                <a:latin typeface="Arial" panose="020B0604020202020204" pitchFamily="34" charset="0"/>
                <a:cs typeface="Arial" panose="020B0604020202020204" pitchFamily="34" charset="0"/>
              </a:rPr>
              <a:t>IN THE 08-10 BIENNIUM, IT WAS $1.1 BILLION</a:t>
            </a:r>
          </a:p>
          <a:p>
            <a:pPr marL="171450" indent="-171450">
              <a:buFont typeface="Arial" panose="020B0604020202020204" pitchFamily="34" charset="0"/>
              <a:buChar char="•"/>
            </a:pPr>
            <a:endParaRPr lang="en-US"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b="1" dirty="0" smtClean="0">
                <a:latin typeface="Arial" panose="020B0604020202020204" pitchFamily="34" charset="0"/>
                <a:cs typeface="Arial" panose="020B0604020202020204" pitchFamily="34" charset="0"/>
              </a:rPr>
              <a:t>DRIVEN PRIMARILY BY SALARY INCREASES AND INCREASES DRIVEN BY PREVAILING COST METHODOLGIES SUCH AS SUPPORT POSITION CALCULATION….</a:t>
            </a:r>
          </a:p>
          <a:p>
            <a:pPr marL="171450" indent="-171450">
              <a:buFont typeface="Arial" panose="020B0604020202020204" pitchFamily="34" charset="0"/>
              <a:buChar char="•"/>
            </a:pPr>
            <a:r>
              <a:rPr lang="en-US" b="1" dirty="0" smtClean="0">
                <a:latin typeface="Arial" panose="020B0604020202020204" pitchFamily="34" charset="0"/>
                <a:cs typeface="Arial" panose="020B0604020202020204" pitchFamily="34" charset="0"/>
              </a:rPr>
              <a:t>PERHAPS SOME PERSONS SAW THE ECONOMIC DOWNTURN/RECESSION  AS AN OPPORTUNITY TO ADJUST THE METHODOLOGY APPROVED WITH THE JLARC STUDIES OF THE LATE 1980’S</a:t>
            </a:r>
          </a:p>
          <a:p>
            <a:pPr marL="171450" indent="-171450">
              <a:buFont typeface="Arial" panose="020B0604020202020204" pitchFamily="34" charset="0"/>
              <a:buChar char="•"/>
            </a:pPr>
            <a:r>
              <a:rPr lang="en-US" b="1" dirty="0" smtClean="0">
                <a:latin typeface="Arial" panose="020B0604020202020204" pitchFamily="34" charset="0"/>
                <a:cs typeface="Arial" panose="020B0604020202020204" pitchFamily="34" charset="0"/>
              </a:rPr>
              <a:t>YOU CAN SEE THE RESULT OF THE REDUCTIONS  TEN TIMES LESS IN 10-12</a:t>
            </a:r>
            <a:endParaRPr lang="en-US" b="1" dirty="0">
              <a:latin typeface="Arial" panose="020B0604020202020204" pitchFamily="34" charset="0"/>
              <a:cs typeface="Arial" panose="020B0604020202020204" pitchFamily="34" charset="0"/>
            </a:endParaRPr>
          </a:p>
          <a:p>
            <a:endParaRPr lang="en-US" dirty="0"/>
          </a:p>
          <a:p>
            <a:r>
              <a:rPr lang="en-US" dirty="0" smtClean="0"/>
              <a:t> </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7B0975A9-AA07-4BAD-AE9C-9E2C26B5885D}" type="slidenum">
              <a:rPr lang="en-US" smtClean="0"/>
              <a:t>10</a:t>
            </a:fld>
            <a:endParaRPr lang="en-US" dirty="0"/>
          </a:p>
        </p:txBody>
      </p:sp>
    </p:spTree>
    <p:extLst>
      <p:ext uri="{BB962C8B-B14F-4D97-AF65-F5344CB8AC3E}">
        <p14:creationId xmlns:p14="http://schemas.microsoft.com/office/powerpoint/2010/main" val="30630467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2E71881-EBC9-4115-8328-0DC5E1EE7B3E}" type="datetimeFigureOut">
              <a:rPr lang="en-US" smtClean="0"/>
              <a:t>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D78A743-8D73-4335-BB7E-F43FA42A0116}" type="slidenum">
              <a:rPr lang="en-US" smtClean="0"/>
              <a:t>‹#›</a:t>
            </a:fld>
            <a:endParaRPr lang="en-US" dirty="0"/>
          </a:p>
        </p:txBody>
      </p:sp>
    </p:spTree>
    <p:extLst>
      <p:ext uri="{BB962C8B-B14F-4D97-AF65-F5344CB8AC3E}">
        <p14:creationId xmlns:p14="http://schemas.microsoft.com/office/powerpoint/2010/main" val="1626731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E71881-EBC9-4115-8328-0DC5E1EE7B3E}" type="datetimeFigureOut">
              <a:rPr lang="en-US" smtClean="0"/>
              <a:t>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D78A743-8D73-4335-BB7E-F43FA42A0116}" type="slidenum">
              <a:rPr lang="en-US" smtClean="0"/>
              <a:t>‹#›</a:t>
            </a:fld>
            <a:endParaRPr lang="en-US" dirty="0"/>
          </a:p>
        </p:txBody>
      </p:sp>
    </p:spTree>
    <p:extLst>
      <p:ext uri="{BB962C8B-B14F-4D97-AF65-F5344CB8AC3E}">
        <p14:creationId xmlns:p14="http://schemas.microsoft.com/office/powerpoint/2010/main" val="2654914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E71881-EBC9-4115-8328-0DC5E1EE7B3E}" type="datetimeFigureOut">
              <a:rPr lang="en-US" smtClean="0"/>
              <a:t>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D78A743-8D73-4335-BB7E-F43FA42A0116}" type="slidenum">
              <a:rPr lang="en-US" smtClean="0"/>
              <a:t>‹#›</a:t>
            </a:fld>
            <a:endParaRPr lang="en-US" dirty="0"/>
          </a:p>
        </p:txBody>
      </p:sp>
    </p:spTree>
    <p:extLst>
      <p:ext uri="{BB962C8B-B14F-4D97-AF65-F5344CB8AC3E}">
        <p14:creationId xmlns:p14="http://schemas.microsoft.com/office/powerpoint/2010/main" val="2593842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5635476-90DE-43A6-98B3-0DDD0D28F45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1C05058B-F4D0-4FB8-931F-FCCE3B09C57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C81A58E3-0F8E-43DC-A9AF-EA264CC7B908}"/>
              </a:ext>
            </a:extLst>
          </p:cNvPr>
          <p:cNvSpPr>
            <a:spLocks noGrp="1"/>
          </p:cNvSpPr>
          <p:nvPr>
            <p:ph type="dt" sz="half" idx="10"/>
          </p:nvPr>
        </p:nvSpPr>
        <p:spPr/>
        <p:txBody>
          <a:bodyPr/>
          <a:lstStyle/>
          <a:p>
            <a:fld id="{348C6C0D-672E-4369-929E-35C16F569978}" type="datetimeFigureOut">
              <a:rPr lang="en-US" smtClean="0">
                <a:solidFill>
                  <a:prstClr val="black">
                    <a:tint val="75000"/>
                  </a:prstClr>
                </a:solidFill>
              </a:rPr>
              <a:pPr/>
              <a:t>1/7/2019</a:t>
            </a:fld>
            <a:endParaRPr lang="en-US">
              <a:solidFill>
                <a:prstClr val="black">
                  <a:tint val="75000"/>
                </a:prstClr>
              </a:solidFill>
            </a:endParaRPr>
          </a:p>
        </p:txBody>
      </p:sp>
      <p:sp>
        <p:nvSpPr>
          <p:cNvPr id="5" name="Footer Placeholder 4">
            <a:extLst>
              <a:ext uri="{FF2B5EF4-FFF2-40B4-BE49-F238E27FC236}">
                <a16:creationId xmlns="" xmlns:a16="http://schemas.microsoft.com/office/drawing/2014/main" id="{3B9B70AE-1C03-489B-90E4-F0DEF3099F7D}"/>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 xmlns:a16="http://schemas.microsoft.com/office/drawing/2014/main" id="{6A888ABF-6693-4F8C-BC20-C2B8B5671420}"/>
              </a:ext>
            </a:extLst>
          </p:cNvPr>
          <p:cNvSpPr>
            <a:spLocks noGrp="1"/>
          </p:cNvSpPr>
          <p:nvPr>
            <p:ph type="sldNum" sz="quarter" idx="12"/>
          </p:nvPr>
        </p:nvSpPr>
        <p:spPr/>
        <p:txBody>
          <a:bodyPr/>
          <a:lstStyle/>
          <a:p>
            <a:fld id="{CC311AA1-C7AD-44A9-A3A7-3D16811639B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691444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89114A5-A946-454C-90E8-18C0672E590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F24CE41A-4F36-43FB-801E-63B29110D37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25A7BE44-EDDE-48C8-B923-649E2DCF87F4}"/>
              </a:ext>
            </a:extLst>
          </p:cNvPr>
          <p:cNvSpPr>
            <a:spLocks noGrp="1"/>
          </p:cNvSpPr>
          <p:nvPr>
            <p:ph type="dt" sz="half" idx="10"/>
          </p:nvPr>
        </p:nvSpPr>
        <p:spPr/>
        <p:txBody>
          <a:bodyPr/>
          <a:lstStyle/>
          <a:p>
            <a:fld id="{348C6C0D-672E-4369-929E-35C16F569978}" type="datetimeFigureOut">
              <a:rPr lang="en-US" smtClean="0">
                <a:solidFill>
                  <a:prstClr val="black">
                    <a:tint val="75000"/>
                  </a:prstClr>
                </a:solidFill>
              </a:rPr>
              <a:pPr/>
              <a:t>1/7/2019</a:t>
            </a:fld>
            <a:endParaRPr lang="en-US">
              <a:solidFill>
                <a:prstClr val="black">
                  <a:tint val="75000"/>
                </a:prstClr>
              </a:solidFill>
            </a:endParaRPr>
          </a:p>
        </p:txBody>
      </p:sp>
      <p:sp>
        <p:nvSpPr>
          <p:cNvPr id="5" name="Footer Placeholder 4">
            <a:extLst>
              <a:ext uri="{FF2B5EF4-FFF2-40B4-BE49-F238E27FC236}">
                <a16:creationId xmlns="" xmlns:a16="http://schemas.microsoft.com/office/drawing/2014/main" id="{799C873D-8E05-4444-8A42-34DE6FE8F37B}"/>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 xmlns:a16="http://schemas.microsoft.com/office/drawing/2014/main" id="{EE931A16-EF8E-4609-8A5A-FC5D33A2CD0D}"/>
              </a:ext>
            </a:extLst>
          </p:cNvPr>
          <p:cNvSpPr>
            <a:spLocks noGrp="1"/>
          </p:cNvSpPr>
          <p:nvPr>
            <p:ph type="sldNum" sz="quarter" idx="12"/>
          </p:nvPr>
        </p:nvSpPr>
        <p:spPr/>
        <p:txBody>
          <a:bodyPr/>
          <a:lstStyle/>
          <a:p>
            <a:fld id="{CC311AA1-C7AD-44A9-A3A7-3D16811639B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82152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0269738-6A89-4D7D-9F37-33E2294EA93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954553D7-4374-4201-AC20-888D743391E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 xmlns:a16="http://schemas.microsoft.com/office/drawing/2014/main" id="{CFDB7340-28DA-492B-A995-037447145659}"/>
              </a:ext>
            </a:extLst>
          </p:cNvPr>
          <p:cNvSpPr>
            <a:spLocks noGrp="1"/>
          </p:cNvSpPr>
          <p:nvPr>
            <p:ph type="dt" sz="half" idx="10"/>
          </p:nvPr>
        </p:nvSpPr>
        <p:spPr/>
        <p:txBody>
          <a:bodyPr/>
          <a:lstStyle/>
          <a:p>
            <a:fld id="{348C6C0D-672E-4369-929E-35C16F569978}" type="datetimeFigureOut">
              <a:rPr lang="en-US" smtClean="0">
                <a:solidFill>
                  <a:prstClr val="black">
                    <a:tint val="75000"/>
                  </a:prstClr>
                </a:solidFill>
              </a:rPr>
              <a:pPr/>
              <a:t>1/7/2019</a:t>
            </a:fld>
            <a:endParaRPr lang="en-US">
              <a:solidFill>
                <a:prstClr val="black">
                  <a:tint val="75000"/>
                </a:prstClr>
              </a:solidFill>
            </a:endParaRPr>
          </a:p>
        </p:txBody>
      </p:sp>
      <p:sp>
        <p:nvSpPr>
          <p:cNvPr id="5" name="Footer Placeholder 4">
            <a:extLst>
              <a:ext uri="{FF2B5EF4-FFF2-40B4-BE49-F238E27FC236}">
                <a16:creationId xmlns="" xmlns:a16="http://schemas.microsoft.com/office/drawing/2014/main" id="{B3B977FF-5646-42F4-9C4A-57294A922456}"/>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 xmlns:a16="http://schemas.microsoft.com/office/drawing/2014/main" id="{97748301-0125-45BC-A292-C0502050451F}"/>
              </a:ext>
            </a:extLst>
          </p:cNvPr>
          <p:cNvSpPr>
            <a:spLocks noGrp="1"/>
          </p:cNvSpPr>
          <p:nvPr>
            <p:ph type="sldNum" sz="quarter" idx="12"/>
          </p:nvPr>
        </p:nvSpPr>
        <p:spPr/>
        <p:txBody>
          <a:bodyPr/>
          <a:lstStyle/>
          <a:p>
            <a:fld id="{CC311AA1-C7AD-44A9-A3A7-3D16811639B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817849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CB052A4-2913-43CD-B98C-05529E4C78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0E02060D-0C06-4F8C-B51F-1955554B8B4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6A342662-D465-48CA-9D11-0C8FB24D549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26B409E7-F61D-4547-A0C0-900DED638B94}"/>
              </a:ext>
            </a:extLst>
          </p:cNvPr>
          <p:cNvSpPr>
            <a:spLocks noGrp="1"/>
          </p:cNvSpPr>
          <p:nvPr>
            <p:ph type="dt" sz="half" idx="10"/>
          </p:nvPr>
        </p:nvSpPr>
        <p:spPr/>
        <p:txBody>
          <a:bodyPr/>
          <a:lstStyle/>
          <a:p>
            <a:fld id="{348C6C0D-672E-4369-929E-35C16F569978}" type="datetimeFigureOut">
              <a:rPr lang="en-US" smtClean="0">
                <a:solidFill>
                  <a:prstClr val="black">
                    <a:tint val="75000"/>
                  </a:prstClr>
                </a:solidFill>
              </a:rPr>
              <a:pPr/>
              <a:t>1/7/2019</a:t>
            </a:fld>
            <a:endParaRPr lang="en-US">
              <a:solidFill>
                <a:prstClr val="black">
                  <a:tint val="75000"/>
                </a:prstClr>
              </a:solidFill>
            </a:endParaRPr>
          </a:p>
        </p:txBody>
      </p:sp>
      <p:sp>
        <p:nvSpPr>
          <p:cNvPr id="6" name="Footer Placeholder 5">
            <a:extLst>
              <a:ext uri="{FF2B5EF4-FFF2-40B4-BE49-F238E27FC236}">
                <a16:creationId xmlns="" xmlns:a16="http://schemas.microsoft.com/office/drawing/2014/main" id="{F5BCADFF-2D0C-4778-AD65-8A99F94385F3}"/>
              </a:ext>
            </a:extLst>
          </p:cNvPr>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a:extLst>
              <a:ext uri="{FF2B5EF4-FFF2-40B4-BE49-F238E27FC236}">
                <a16:creationId xmlns="" xmlns:a16="http://schemas.microsoft.com/office/drawing/2014/main" id="{54C80A39-5E55-4C4E-9FA2-9D99B5CE649D}"/>
              </a:ext>
            </a:extLst>
          </p:cNvPr>
          <p:cNvSpPr>
            <a:spLocks noGrp="1"/>
          </p:cNvSpPr>
          <p:nvPr>
            <p:ph type="sldNum" sz="quarter" idx="12"/>
          </p:nvPr>
        </p:nvSpPr>
        <p:spPr/>
        <p:txBody>
          <a:bodyPr/>
          <a:lstStyle/>
          <a:p>
            <a:fld id="{CC311AA1-C7AD-44A9-A3A7-3D16811639B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281166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38F64A9-AA96-417A-927A-099FC9E4FA2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661608CA-35FD-44E6-95F8-8640B7CA933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 xmlns:a16="http://schemas.microsoft.com/office/drawing/2014/main" id="{25E3981E-B8EC-4A06-A784-B3BB1BB2E8D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338ABBA4-5648-479B-8274-29A47477BE3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 xmlns:a16="http://schemas.microsoft.com/office/drawing/2014/main" id="{4D5439A3-A769-4206-9DC9-69A7D3945DA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1A58A0EA-5EF9-425C-B293-92C62499BAB3}"/>
              </a:ext>
            </a:extLst>
          </p:cNvPr>
          <p:cNvSpPr>
            <a:spLocks noGrp="1"/>
          </p:cNvSpPr>
          <p:nvPr>
            <p:ph type="dt" sz="half" idx="10"/>
          </p:nvPr>
        </p:nvSpPr>
        <p:spPr/>
        <p:txBody>
          <a:bodyPr/>
          <a:lstStyle/>
          <a:p>
            <a:fld id="{348C6C0D-672E-4369-929E-35C16F569978}" type="datetimeFigureOut">
              <a:rPr lang="en-US" smtClean="0">
                <a:solidFill>
                  <a:prstClr val="black">
                    <a:tint val="75000"/>
                  </a:prstClr>
                </a:solidFill>
              </a:rPr>
              <a:pPr/>
              <a:t>1/7/2019</a:t>
            </a:fld>
            <a:endParaRPr lang="en-US">
              <a:solidFill>
                <a:prstClr val="black">
                  <a:tint val="75000"/>
                </a:prstClr>
              </a:solidFill>
            </a:endParaRPr>
          </a:p>
        </p:txBody>
      </p:sp>
      <p:sp>
        <p:nvSpPr>
          <p:cNvPr id="8" name="Footer Placeholder 7">
            <a:extLst>
              <a:ext uri="{FF2B5EF4-FFF2-40B4-BE49-F238E27FC236}">
                <a16:creationId xmlns="" xmlns:a16="http://schemas.microsoft.com/office/drawing/2014/main" id="{58C61E29-3E8B-46FC-9850-ED3221F58CE7}"/>
              </a:ext>
            </a:extLst>
          </p:cNvPr>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a:extLst>
              <a:ext uri="{FF2B5EF4-FFF2-40B4-BE49-F238E27FC236}">
                <a16:creationId xmlns="" xmlns:a16="http://schemas.microsoft.com/office/drawing/2014/main" id="{54D25DF2-EC61-4FBD-9E4B-E0F37725B8A6}"/>
              </a:ext>
            </a:extLst>
          </p:cNvPr>
          <p:cNvSpPr>
            <a:spLocks noGrp="1"/>
          </p:cNvSpPr>
          <p:nvPr>
            <p:ph type="sldNum" sz="quarter" idx="12"/>
          </p:nvPr>
        </p:nvSpPr>
        <p:spPr/>
        <p:txBody>
          <a:bodyPr/>
          <a:lstStyle/>
          <a:p>
            <a:fld id="{CC311AA1-C7AD-44A9-A3A7-3D16811639B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260483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3DFA4F3-A64A-467E-BD67-346B311B434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4BC7DA67-4A10-4208-A0FE-1C19A0101542}"/>
              </a:ext>
            </a:extLst>
          </p:cNvPr>
          <p:cNvSpPr>
            <a:spLocks noGrp="1"/>
          </p:cNvSpPr>
          <p:nvPr>
            <p:ph type="dt" sz="half" idx="10"/>
          </p:nvPr>
        </p:nvSpPr>
        <p:spPr/>
        <p:txBody>
          <a:bodyPr/>
          <a:lstStyle/>
          <a:p>
            <a:fld id="{348C6C0D-672E-4369-929E-35C16F569978}" type="datetimeFigureOut">
              <a:rPr lang="en-US" smtClean="0">
                <a:solidFill>
                  <a:prstClr val="black">
                    <a:tint val="75000"/>
                  </a:prstClr>
                </a:solidFill>
              </a:rPr>
              <a:pPr/>
              <a:t>1/7/2019</a:t>
            </a:fld>
            <a:endParaRPr lang="en-US">
              <a:solidFill>
                <a:prstClr val="black">
                  <a:tint val="75000"/>
                </a:prstClr>
              </a:solidFill>
            </a:endParaRPr>
          </a:p>
        </p:txBody>
      </p:sp>
      <p:sp>
        <p:nvSpPr>
          <p:cNvPr id="4" name="Footer Placeholder 3">
            <a:extLst>
              <a:ext uri="{FF2B5EF4-FFF2-40B4-BE49-F238E27FC236}">
                <a16:creationId xmlns="" xmlns:a16="http://schemas.microsoft.com/office/drawing/2014/main" id="{88ECA6BD-940B-4DE4-AD8D-E139DF1CE14F}"/>
              </a:ext>
            </a:extLst>
          </p:cNvPr>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a:extLst>
              <a:ext uri="{FF2B5EF4-FFF2-40B4-BE49-F238E27FC236}">
                <a16:creationId xmlns="" xmlns:a16="http://schemas.microsoft.com/office/drawing/2014/main" id="{DDCE8640-AF7C-4A78-B154-C9E17D3B9BD4}"/>
              </a:ext>
            </a:extLst>
          </p:cNvPr>
          <p:cNvSpPr>
            <a:spLocks noGrp="1"/>
          </p:cNvSpPr>
          <p:nvPr>
            <p:ph type="sldNum" sz="quarter" idx="12"/>
          </p:nvPr>
        </p:nvSpPr>
        <p:spPr/>
        <p:txBody>
          <a:bodyPr/>
          <a:lstStyle/>
          <a:p>
            <a:fld id="{CC311AA1-C7AD-44A9-A3A7-3D16811639B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249634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8B183DEF-82D5-42BC-A8B4-B0B94193F91D}"/>
              </a:ext>
            </a:extLst>
          </p:cNvPr>
          <p:cNvSpPr>
            <a:spLocks noGrp="1"/>
          </p:cNvSpPr>
          <p:nvPr>
            <p:ph type="dt" sz="half" idx="10"/>
          </p:nvPr>
        </p:nvSpPr>
        <p:spPr/>
        <p:txBody>
          <a:bodyPr/>
          <a:lstStyle/>
          <a:p>
            <a:fld id="{348C6C0D-672E-4369-929E-35C16F569978}" type="datetimeFigureOut">
              <a:rPr lang="en-US" smtClean="0">
                <a:solidFill>
                  <a:prstClr val="black">
                    <a:tint val="75000"/>
                  </a:prstClr>
                </a:solidFill>
              </a:rPr>
              <a:pPr/>
              <a:t>1/7/2019</a:t>
            </a:fld>
            <a:endParaRPr lang="en-US">
              <a:solidFill>
                <a:prstClr val="black">
                  <a:tint val="75000"/>
                </a:prstClr>
              </a:solidFill>
            </a:endParaRPr>
          </a:p>
        </p:txBody>
      </p:sp>
      <p:sp>
        <p:nvSpPr>
          <p:cNvPr id="3" name="Footer Placeholder 2">
            <a:extLst>
              <a:ext uri="{FF2B5EF4-FFF2-40B4-BE49-F238E27FC236}">
                <a16:creationId xmlns="" xmlns:a16="http://schemas.microsoft.com/office/drawing/2014/main" id="{6BBA425A-C12A-4122-8C77-EC259CD3947C}"/>
              </a:ext>
            </a:extLst>
          </p:cNvPr>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a:extLst>
              <a:ext uri="{FF2B5EF4-FFF2-40B4-BE49-F238E27FC236}">
                <a16:creationId xmlns="" xmlns:a16="http://schemas.microsoft.com/office/drawing/2014/main" id="{013EE0A9-52A7-4395-AD78-524A3315E40A}"/>
              </a:ext>
            </a:extLst>
          </p:cNvPr>
          <p:cNvSpPr>
            <a:spLocks noGrp="1"/>
          </p:cNvSpPr>
          <p:nvPr>
            <p:ph type="sldNum" sz="quarter" idx="12"/>
          </p:nvPr>
        </p:nvSpPr>
        <p:spPr/>
        <p:txBody>
          <a:bodyPr/>
          <a:lstStyle/>
          <a:p>
            <a:fld id="{CC311AA1-C7AD-44A9-A3A7-3D16811639B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665715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E55DFCC-DF83-468C-BFC1-4E02A6D9E4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1793D177-A1C0-4946-93CC-2C330F2C5C8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FCCF226E-4F37-4581-8AC8-2F4462CB51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9BC544B1-FFAF-4FBC-A99D-B38AB7A1B69C}"/>
              </a:ext>
            </a:extLst>
          </p:cNvPr>
          <p:cNvSpPr>
            <a:spLocks noGrp="1"/>
          </p:cNvSpPr>
          <p:nvPr>
            <p:ph type="dt" sz="half" idx="10"/>
          </p:nvPr>
        </p:nvSpPr>
        <p:spPr/>
        <p:txBody>
          <a:bodyPr/>
          <a:lstStyle/>
          <a:p>
            <a:fld id="{348C6C0D-672E-4369-929E-35C16F569978}" type="datetimeFigureOut">
              <a:rPr lang="en-US" smtClean="0">
                <a:solidFill>
                  <a:prstClr val="black">
                    <a:tint val="75000"/>
                  </a:prstClr>
                </a:solidFill>
              </a:rPr>
              <a:pPr/>
              <a:t>1/7/2019</a:t>
            </a:fld>
            <a:endParaRPr lang="en-US">
              <a:solidFill>
                <a:prstClr val="black">
                  <a:tint val="75000"/>
                </a:prstClr>
              </a:solidFill>
            </a:endParaRPr>
          </a:p>
        </p:txBody>
      </p:sp>
      <p:sp>
        <p:nvSpPr>
          <p:cNvPr id="6" name="Footer Placeholder 5">
            <a:extLst>
              <a:ext uri="{FF2B5EF4-FFF2-40B4-BE49-F238E27FC236}">
                <a16:creationId xmlns="" xmlns:a16="http://schemas.microsoft.com/office/drawing/2014/main" id="{E14C9B49-D191-481D-9DFF-02D15BD45079}"/>
              </a:ext>
            </a:extLst>
          </p:cNvPr>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a:extLst>
              <a:ext uri="{FF2B5EF4-FFF2-40B4-BE49-F238E27FC236}">
                <a16:creationId xmlns="" xmlns:a16="http://schemas.microsoft.com/office/drawing/2014/main" id="{B4F0BA08-E16E-4383-9CE1-A8611332DEB8}"/>
              </a:ext>
            </a:extLst>
          </p:cNvPr>
          <p:cNvSpPr>
            <a:spLocks noGrp="1"/>
          </p:cNvSpPr>
          <p:nvPr>
            <p:ph type="sldNum" sz="quarter" idx="12"/>
          </p:nvPr>
        </p:nvSpPr>
        <p:spPr/>
        <p:txBody>
          <a:bodyPr/>
          <a:lstStyle/>
          <a:p>
            <a:fld id="{CC311AA1-C7AD-44A9-A3A7-3D16811639B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14798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E71881-EBC9-4115-8328-0DC5E1EE7B3E}" type="datetimeFigureOut">
              <a:rPr lang="en-US" smtClean="0"/>
              <a:t>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D78A743-8D73-4335-BB7E-F43FA42A0116}" type="slidenum">
              <a:rPr lang="en-US" smtClean="0"/>
              <a:t>‹#›</a:t>
            </a:fld>
            <a:endParaRPr lang="en-US" dirty="0"/>
          </a:p>
        </p:txBody>
      </p:sp>
    </p:spTree>
    <p:extLst>
      <p:ext uri="{BB962C8B-B14F-4D97-AF65-F5344CB8AC3E}">
        <p14:creationId xmlns:p14="http://schemas.microsoft.com/office/powerpoint/2010/main" val="16135981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1CA8096-B5F0-48D1-BACE-84015A72311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C315C9BA-0753-4507-AB8E-D156C7026EA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85FCF84D-ED76-434B-902D-AEC92B030B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5E9BABEE-2D0D-4491-8140-B6021092A11B}"/>
              </a:ext>
            </a:extLst>
          </p:cNvPr>
          <p:cNvSpPr>
            <a:spLocks noGrp="1"/>
          </p:cNvSpPr>
          <p:nvPr>
            <p:ph type="dt" sz="half" idx="10"/>
          </p:nvPr>
        </p:nvSpPr>
        <p:spPr/>
        <p:txBody>
          <a:bodyPr/>
          <a:lstStyle/>
          <a:p>
            <a:fld id="{348C6C0D-672E-4369-929E-35C16F569978}" type="datetimeFigureOut">
              <a:rPr lang="en-US" smtClean="0">
                <a:solidFill>
                  <a:prstClr val="black">
                    <a:tint val="75000"/>
                  </a:prstClr>
                </a:solidFill>
              </a:rPr>
              <a:pPr/>
              <a:t>1/7/2019</a:t>
            </a:fld>
            <a:endParaRPr lang="en-US">
              <a:solidFill>
                <a:prstClr val="black">
                  <a:tint val="75000"/>
                </a:prstClr>
              </a:solidFill>
            </a:endParaRPr>
          </a:p>
        </p:txBody>
      </p:sp>
      <p:sp>
        <p:nvSpPr>
          <p:cNvPr id="6" name="Footer Placeholder 5">
            <a:extLst>
              <a:ext uri="{FF2B5EF4-FFF2-40B4-BE49-F238E27FC236}">
                <a16:creationId xmlns="" xmlns:a16="http://schemas.microsoft.com/office/drawing/2014/main" id="{EF8A1CAA-2D33-41E4-A916-CA67A9649F52}"/>
              </a:ext>
            </a:extLst>
          </p:cNvPr>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a:extLst>
              <a:ext uri="{FF2B5EF4-FFF2-40B4-BE49-F238E27FC236}">
                <a16:creationId xmlns="" xmlns:a16="http://schemas.microsoft.com/office/drawing/2014/main" id="{8C8D0ACC-EBB9-407C-8164-9205F79608EE}"/>
              </a:ext>
            </a:extLst>
          </p:cNvPr>
          <p:cNvSpPr>
            <a:spLocks noGrp="1"/>
          </p:cNvSpPr>
          <p:nvPr>
            <p:ph type="sldNum" sz="quarter" idx="12"/>
          </p:nvPr>
        </p:nvSpPr>
        <p:spPr/>
        <p:txBody>
          <a:bodyPr/>
          <a:lstStyle/>
          <a:p>
            <a:fld id="{CC311AA1-C7AD-44A9-A3A7-3D16811639B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8959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BAD0A7C-D727-40EA-8DF4-4229FD4535F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AFC369D7-B1CC-483E-BA8F-53C8AF067E2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F99B65D6-9E4E-4F69-BECA-9D68B892998A}"/>
              </a:ext>
            </a:extLst>
          </p:cNvPr>
          <p:cNvSpPr>
            <a:spLocks noGrp="1"/>
          </p:cNvSpPr>
          <p:nvPr>
            <p:ph type="dt" sz="half" idx="10"/>
          </p:nvPr>
        </p:nvSpPr>
        <p:spPr/>
        <p:txBody>
          <a:bodyPr/>
          <a:lstStyle/>
          <a:p>
            <a:fld id="{348C6C0D-672E-4369-929E-35C16F569978}" type="datetimeFigureOut">
              <a:rPr lang="en-US" smtClean="0">
                <a:solidFill>
                  <a:prstClr val="black">
                    <a:tint val="75000"/>
                  </a:prstClr>
                </a:solidFill>
              </a:rPr>
              <a:pPr/>
              <a:t>1/7/2019</a:t>
            </a:fld>
            <a:endParaRPr lang="en-US">
              <a:solidFill>
                <a:prstClr val="black">
                  <a:tint val="75000"/>
                </a:prstClr>
              </a:solidFill>
            </a:endParaRPr>
          </a:p>
        </p:txBody>
      </p:sp>
      <p:sp>
        <p:nvSpPr>
          <p:cNvPr id="5" name="Footer Placeholder 4">
            <a:extLst>
              <a:ext uri="{FF2B5EF4-FFF2-40B4-BE49-F238E27FC236}">
                <a16:creationId xmlns="" xmlns:a16="http://schemas.microsoft.com/office/drawing/2014/main" id="{3E3F42FF-1E06-4547-800E-B2AEAC13890B}"/>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 xmlns:a16="http://schemas.microsoft.com/office/drawing/2014/main" id="{9BC0DAA7-0102-4E21-9C2E-DAE506BAE7A6}"/>
              </a:ext>
            </a:extLst>
          </p:cNvPr>
          <p:cNvSpPr>
            <a:spLocks noGrp="1"/>
          </p:cNvSpPr>
          <p:nvPr>
            <p:ph type="sldNum" sz="quarter" idx="12"/>
          </p:nvPr>
        </p:nvSpPr>
        <p:spPr/>
        <p:txBody>
          <a:bodyPr/>
          <a:lstStyle/>
          <a:p>
            <a:fld id="{CC311AA1-C7AD-44A9-A3A7-3D16811639B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806367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5C8CB887-B9E8-47BE-A72F-D642C512E41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252FA891-7415-4A62-B103-7B9C25A7540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EF2314C2-23F2-47A5-A810-FF57DC093A8C}"/>
              </a:ext>
            </a:extLst>
          </p:cNvPr>
          <p:cNvSpPr>
            <a:spLocks noGrp="1"/>
          </p:cNvSpPr>
          <p:nvPr>
            <p:ph type="dt" sz="half" idx="10"/>
          </p:nvPr>
        </p:nvSpPr>
        <p:spPr/>
        <p:txBody>
          <a:bodyPr/>
          <a:lstStyle/>
          <a:p>
            <a:fld id="{348C6C0D-672E-4369-929E-35C16F569978}" type="datetimeFigureOut">
              <a:rPr lang="en-US" smtClean="0">
                <a:solidFill>
                  <a:prstClr val="black">
                    <a:tint val="75000"/>
                  </a:prstClr>
                </a:solidFill>
              </a:rPr>
              <a:pPr/>
              <a:t>1/7/2019</a:t>
            </a:fld>
            <a:endParaRPr lang="en-US">
              <a:solidFill>
                <a:prstClr val="black">
                  <a:tint val="75000"/>
                </a:prstClr>
              </a:solidFill>
            </a:endParaRPr>
          </a:p>
        </p:txBody>
      </p:sp>
      <p:sp>
        <p:nvSpPr>
          <p:cNvPr id="5" name="Footer Placeholder 4">
            <a:extLst>
              <a:ext uri="{FF2B5EF4-FFF2-40B4-BE49-F238E27FC236}">
                <a16:creationId xmlns="" xmlns:a16="http://schemas.microsoft.com/office/drawing/2014/main" id="{91967E6D-E261-4165-ADAF-547A08A5D29F}"/>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 xmlns:a16="http://schemas.microsoft.com/office/drawing/2014/main" id="{230F4D8A-A6A7-4B93-8A51-94FF657246FD}"/>
              </a:ext>
            </a:extLst>
          </p:cNvPr>
          <p:cNvSpPr>
            <a:spLocks noGrp="1"/>
          </p:cNvSpPr>
          <p:nvPr>
            <p:ph type="sldNum" sz="quarter" idx="12"/>
          </p:nvPr>
        </p:nvSpPr>
        <p:spPr/>
        <p:txBody>
          <a:bodyPr/>
          <a:lstStyle/>
          <a:p>
            <a:fld id="{CC311AA1-C7AD-44A9-A3A7-3D16811639B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242332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5635476-90DE-43A6-98B3-0DDD0D28F45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1C05058B-F4D0-4FB8-931F-FCCE3B09C57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C81A58E3-0F8E-43DC-A9AF-EA264CC7B908}"/>
              </a:ext>
            </a:extLst>
          </p:cNvPr>
          <p:cNvSpPr>
            <a:spLocks noGrp="1"/>
          </p:cNvSpPr>
          <p:nvPr>
            <p:ph type="dt" sz="half" idx="10"/>
          </p:nvPr>
        </p:nvSpPr>
        <p:spPr/>
        <p:txBody>
          <a:bodyPr/>
          <a:lstStyle/>
          <a:p>
            <a:fld id="{348C6C0D-672E-4369-929E-35C16F569978}" type="datetimeFigureOut">
              <a:rPr lang="en-US" smtClean="0">
                <a:solidFill>
                  <a:prstClr val="black">
                    <a:tint val="75000"/>
                  </a:prstClr>
                </a:solidFill>
              </a:rPr>
              <a:pPr/>
              <a:t>1/7/2019</a:t>
            </a:fld>
            <a:endParaRPr lang="en-US">
              <a:solidFill>
                <a:prstClr val="black">
                  <a:tint val="75000"/>
                </a:prstClr>
              </a:solidFill>
            </a:endParaRPr>
          </a:p>
        </p:txBody>
      </p:sp>
      <p:sp>
        <p:nvSpPr>
          <p:cNvPr id="5" name="Footer Placeholder 4">
            <a:extLst>
              <a:ext uri="{FF2B5EF4-FFF2-40B4-BE49-F238E27FC236}">
                <a16:creationId xmlns="" xmlns:a16="http://schemas.microsoft.com/office/drawing/2014/main" id="{3B9B70AE-1C03-489B-90E4-F0DEF3099F7D}"/>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 xmlns:a16="http://schemas.microsoft.com/office/drawing/2014/main" id="{6A888ABF-6693-4F8C-BC20-C2B8B5671420}"/>
              </a:ext>
            </a:extLst>
          </p:cNvPr>
          <p:cNvSpPr>
            <a:spLocks noGrp="1"/>
          </p:cNvSpPr>
          <p:nvPr>
            <p:ph type="sldNum" sz="quarter" idx="12"/>
          </p:nvPr>
        </p:nvSpPr>
        <p:spPr/>
        <p:txBody>
          <a:bodyPr/>
          <a:lstStyle/>
          <a:p>
            <a:fld id="{CC311AA1-C7AD-44A9-A3A7-3D16811639B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7758669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89114A5-A946-454C-90E8-18C0672E590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F24CE41A-4F36-43FB-801E-63B29110D37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25A7BE44-EDDE-48C8-B923-649E2DCF87F4}"/>
              </a:ext>
            </a:extLst>
          </p:cNvPr>
          <p:cNvSpPr>
            <a:spLocks noGrp="1"/>
          </p:cNvSpPr>
          <p:nvPr>
            <p:ph type="dt" sz="half" idx="10"/>
          </p:nvPr>
        </p:nvSpPr>
        <p:spPr/>
        <p:txBody>
          <a:bodyPr/>
          <a:lstStyle/>
          <a:p>
            <a:fld id="{348C6C0D-672E-4369-929E-35C16F569978}" type="datetimeFigureOut">
              <a:rPr lang="en-US" smtClean="0">
                <a:solidFill>
                  <a:prstClr val="black">
                    <a:tint val="75000"/>
                  </a:prstClr>
                </a:solidFill>
              </a:rPr>
              <a:pPr/>
              <a:t>1/7/2019</a:t>
            </a:fld>
            <a:endParaRPr lang="en-US">
              <a:solidFill>
                <a:prstClr val="black">
                  <a:tint val="75000"/>
                </a:prstClr>
              </a:solidFill>
            </a:endParaRPr>
          </a:p>
        </p:txBody>
      </p:sp>
      <p:sp>
        <p:nvSpPr>
          <p:cNvPr id="5" name="Footer Placeholder 4">
            <a:extLst>
              <a:ext uri="{FF2B5EF4-FFF2-40B4-BE49-F238E27FC236}">
                <a16:creationId xmlns="" xmlns:a16="http://schemas.microsoft.com/office/drawing/2014/main" id="{799C873D-8E05-4444-8A42-34DE6FE8F37B}"/>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 xmlns:a16="http://schemas.microsoft.com/office/drawing/2014/main" id="{EE931A16-EF8E-4609-8A5A-FC5D33A2CD0D}"/>
              </a:ext>
            </a:extLst>
          </p:cNvPr>
          <p:cNvSpPr>
            <a:spLocks noGrp="1"/>
          </p:cNvSpPr>
          <p:nvPr>
            <p:ph type="sldNum" sz="quarter" idx="12"/>
          </p:nvPr>
        </p:nvSpPr>
        <p:spPr/>
        <p:txBody>
          <a:bodyPr/>
          <a:lstStyle/>
          <a:p>
            <a:fld id="{CC311AA1-C7AD-44A9-A3A7-3D16811639B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1915504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0269738-6A89-4D7D-9F37-33E2294EA93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954553D7-4374-4201-AC20-888D743391E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 xmlns:a16="http://schemas.microsoft.com/office/drawing/2014/main" id="{CFDB7340-28DA-492B-A995-037447145659}"/>
              </a:ext>
            </a:extLst>
          </p:cNvPr>
          <p:cNvSpPr>
            <a:spLocks noGrp="1"/>
          </p:cNvSpPr>
          <p:nvPr>
            <p:ph type="dt" sz="half" idx="10"/>
          </p:nvPr>
        </p:nvSpPr>
        <p:spPr/>
        <p:txBody>
          <a:bodyPr/>
          <a:lstStyle/>
          <a:p>
            <a:fld id="{348C6C0D-672E-4369-929E-35C16F569978}" type="datetimeFigureOut">
              <a:rPr lang="en-US" smtClean="0">
                <a:solidFill>
                  <a:prstClr val="black">
                    <a:tint val="75000"/>
                  </a:prstClr>
                </a:solidFill>
              </a:rPr>
              <a:pPr/>
              <a:t>1/7/2019</a:t>
            </a:fld>
            <a:endParaRPr lang="en-US">
              <a:solidFill>
                <a:prstClr val="black">
                  <a:tint val="75000"/>
                </a:prstClr>
              </a:solidFill>
            </a:endParaRPr>
          </a:p>
        </p:txBody>
      </p:sp>
      <p:sp>
        <p:nvSpPr>
          <p:cNvPr id="5" name="Footer Placeholder 4">
            <a:extLst>
              <a:ext uri="{FF2B5EF4-FFF2-40B4-BE49-F238E27FC236}">
                <a16:creationId xmlns="" xmlns:a16="http://schemas.microsoft.com/office/drawing/2014/main" id="{B3B977FF-5646-42F4-9C4A-57294A922456}"/>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 xmlns:a16="http://schemas.microsoft.com/office/drawing/2014/main" id="{97748301-0125-45BC-A292-C0502050451F}"/>
              </a:ext>
            </a:extLst>
          </p:cNvPr>
          <p:cNvSpPr>
            <a:spLocks noGrp="1"/>
          </p:cNvSpPr>
          <p:nvPr>
            <p:ph type="sldNum" sz="quarter" idx="12"/>
          </p:nvPr>
        </p:nvSpPr>
        <p:spPr/>
        <p:txBody>
          <a:bodyPr/>
          <a:lstStyle/>
          <a:p>
            <a:fld id="{CC311AA1-C7AD-44A9-A3A7-3D16811639B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7643686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CB052A4-2913-43CD-B98C-05529E4C78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0E02060D-0C06-4F8C-B51F-1955554B8B4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6A342662-D465-48CA-9D11-0C8FB24D549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26B409E7-F61D-4547-A0C0-900DED638B94}"/>
              </a:ext>
            </a:extLst>
          </p:cNvPr>
          <p:cNvSpPr>
            <a:spLocks noGrp="1"/>
          </p:cNvSpPr>
          <p:nvPr>
            <p:ph type="dt" sz="half" idx="10"/>
          </p:nvPr>
        </p:nvSpPr>
        <p:spPr/>
        <p:txBody>
          <a:bodyPr/>
          <a:lstStyle/>
          <a:p>
            <a:fld id="{348C6C0D-672E-4369-929E-35C16F569978}" type="datetimeFigureOut">
              <a:rPr lang="en-US" smtClean="0">
                <a:solidFill>
                  <a:prstClr val="black">
                    <a:tint val="75000"/>
                  </a:prstClr>
                </a:solidFill>
              </a:rPr>
              <a:pPr/>
              <a:t>1/7/2019</a:t>
            </a:fld>
            <a:endParaRPr lang="en-US">
              <a:solidFill>
                <a:prstClr val="black">
                  <a:tint val="75000"/>
                </a:prstClr>
              </a:solidFill>
            </a:endParaRPr>
          </a:p>
        </p:txBody>
      </p:sp>
      <p:sp>
        <p:nvSpPr>
          <p:cNvPr id="6" name="Footer Placeholder 5">
            <a:extLst>
              <a:ext uri="{FF2B5EF4-FFF2-40B4-BE49-F238E27FC236}">
                <a16:creationId xmlns="" xmlns:a16="http://schemas.microsoft.com/office/drawing/2014/main" id="{F5BCADFF-2D0C-4778-AD65-8A99F94385F3}"/>
              </a:ext>
            </a:extLst>
          </p:cNvPr>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a:extLst>
              <a:ext uri="{FF2B5EF4-FFF2-40B4-BE49-F238E27FC236}">
                <a16:creationId xmlns="" xmlns:a16="http://schemas.microsoft.com/office/drawing/2014/main" id="{54C80A39-5E55-4C4E-9FA2-9D99B5CE649D}"/>
              </a:ext>
            </a:extLst>
          </p:cNvPr>
          <p:cNvSpPr>
            <a:spLocks noGrp="1"/>
          </p:cNvSpPr>
          <p:nvPr>
            <p:ph type="sldNum" sz="quarter" idx="12"/>
          </p:nvPr>
        </p:nvSpPr>
        <p:spPr/>
        <p:txBody>
          <a:bodyPr/>
          <a:lstStyle/>
          <a:p>
            <a:fld id="{CC311AA1-C7AD-44A9-A3A7-3D16811639B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4570693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38F64A9-AA96-417A-927A-099FC9E4FA2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661608CA-35FD-44E6-95F8-8640B7CA933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 xmlns:a16="http://schemas.microsoft.com/office/drawing/2014/main" id="{25E3981E-B8EC-4A06-A784-B3BB1BB2E8D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338ABBA4-5648-479B-8274-29A47477BE3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 xmlns:a16="http://schemas.microsoft.com/office/drawing/2014/main" id="{4D5439A3-A769-4206-9DC9-69A7D3945DA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1A58A0EA-5EF9-425C-B293-92C62499BAB3}"/>
              </a:ext>
            </a:extLst>
          </p:cNvPr>
          <p:cNvSpPr>
            <a:spLocks noGrp="1"/>
          </p:cNvSpPr>
          <p:nvPr>
            <p:ph type="dt" sz="half" idx="10"/>
          </p:nvPr>
        </p:nvSpPr>
        <p:spPr/>
        <p:txBody>
          <a:bodyPr/>
          <a:lstStyle/>
          <a:p>
            <a:fld id="{348C6C0D-672E-4369-929E-35C16F569978}" type="datetimeFigureOut">
              <a:rPr lang="en-US" smtClean="0">
                <a:solidFill>
                  <a:prstClr val="black">
                    <a:tint val="75000"/>
                  </a:prstClr>
                </a:solidFill>
              </a:rPr>
              <a:pPr/>
              <a:t>1/7/2019</a:t>
            </a:fld>
            <a:endParaRPr lang="en-US">
              <a:solidFill>
                <a:prstClr val="black">
                  <a:tint val="75000"/>
                </a:prstClr>
              </a:solidFill>
            </a:endParaRPr>
          </a:p>
        </p:txBody>
      </p:sp>
      <p:sp>
        <p:nvSpPr>
          <p:cNvPr id="8" name="Footer Placeholder 7">
            <a:extLst>
              <a:ext uri="{FF2B5EF4-FFF2-40B4-BE49-F238E27FC236}">
                <a16:creationId xmlns="" xmlns:a16="http://schemas.microsoft.com/office/drawing/2014/main" id="{58C61E29-3E8B-46FC-9850-ED3221F58CE7}"/>
              </a:ext>
            </a:extLst>
          </p:cNvPr>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a:extLst>
              <a:ext uri="{FF2B5EF4-FFF2-40B4-BE49-F238E27FC236}">
                <a16:creationId xmlns="" xmlns:a16="http://schemas.microsoft.com/office/drawing/2014/main" id="{54D25DF2-EC61-4FBD-9E4B-E0F37725B8A6}"/>
              </a:ext>
            </a:extLst>
          </p:cNvPr>
          <p:cNvSpPr>
            <a:spLocks noGrp="1"/>
          </p:cNvSpPr>
          <p:nvPr>
            <p:ph type="sldNum" sz="quarter" idx="12"/>
          </p:nvPr>
        </p:nvSpPr>
        <p:spPr/>
        <p:txBody>
          <a:bodyPr/>
          <a:lstStyle/>
          <a:p>
            <a:fld id="{CC311AA1-C7AD-44A9-A3A7-3D16811639B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9266467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3DFA4F3-A64A-467E-BD67-346B311B434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4BC7DA67-4A10-4208-A0FE-1C19A0101542}"/>
              </a:ext>
            </a:extLst>
          </p:cNvPr>
          <p:cNvSpPr>
            <a:spLocks noGrp="1"/>
          </p:cNvSpPr>
          <p:nvPr>
            <p:ph type="dt" sz="half" idx="10"/>
          </p:nvPr>
        </p:nvSpPr>
        <p:spPr/>
        <p:txBody>
          <a:bodyPr/>
          <a:lstStyle/>
          <a:p>
            <a:fld id="{348C6C0D-672E-4369-929E-35C16F569978}" type="datetimeFigureOut">
              <a:rPr lang="en-US" smtClean="0">
                <a:solidFill>
                  <a:prstClr val="black">
                    <a:tint val="75000"/>
                  </a:prstClr>
                </a:solidFill>
              </a:rPr>
              <a:pPr/>
              <a:t>1/7/2019</a:t>
            </a:fld>
            <a:endParaRPr lang="en-US">
              <a:solidFill>
                <a:prstClr val="black">
                  <a:tint val="75000"/>
                </a:prstClr>
              </a:solidFill>
            </a:endParaRPr>
          </a:p>
        </p:txBody>
      </p:sp>
      <p:sp>
        <p:nvSpPr>
          <p:cNvPr id="4" name="Footer Placeholder 3">
            <a:extLst>
              <a:ext uri="{FF2B5EF4-FFF2-40B4-BE49-F238E27FC236}">
                <a16:creationId xmlns="" xmlns:a16="http://schemas.microsoft.com/office/drawing/2014/main" id="{88ECA6BD-940B-4DE4-AD8D-E139DF1CE14F}"/>
              </a:ext>
            </a:extLst>
          </p:cNvPr>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a:extLst>
              <a:ext uri="{FF2B5EF4-FFF2-40B4-BE49-F238E27FC236}">
                <a16:creationId xmlns="" xmlns:a16="http://schemas.microsoft.com/office/drawing/2014/main" id="{DDCE8640-AF7C-4A78-B154-C9E17D3B9BD4}"/>
              </a:ext>
            </a:extLst>
          </p:cNvPr>
          <p:cNvSpPr>
            <a:spLocks noGrp="1"/>
          </p:cNvSpPr>
          <p:nvPr>
            <p:ph type="sldNum" sz="quarter" idx="12"/>
          </p:nvPr>
        </p:nvSpPr>
        <p:spPr/>
        <p:txBody>
          <a:bodyPr/>
          <a:lstStyle/>
          <a:p>
            <a:fld id="{CC311AA1-C7AD-44A9-A3A7-3D16811639B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0840421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8B183DEF-82D5-42BC-A8B4-B0B94193F91D}"/>
              </a:ext>
            </a:extLst>
          </p:cNvPr>
          <p:cNvSpPr>
            <a:spLocks noGrp="1"/>
          </p:cNvSpPr>
          <p:nvPr>
            <p:ph type="dt" sz="half" idx="10"/>
          </p:nvPr>
        </p:nvSpPr>
        <p:spPr/>
        <p:txBody>
          <a:bodyPr/>
          <a:lstStyle/>
          <a:p>
            <a:fld id="{348C6C0D-672E-4369-929E-35C16F569978}" type="datetimeFigureOut">
              <a:rPr lang="en-US" smtClean="0">
                <a:solidFill>
                  <a:prstClr val="black">
                    <a:tint val="75000"/>
                  </a:prstClr>
                </a:solidFill>
              </a:rPr>
              <a:pPr/>
              <a:t>1/7/2019</a:t>
            </a:fld>
            <a:endParaRPr lang="en-US">
              <a:solidFill>
                <a:prstClr val="black">
                  <a:tint val="75000"/>
                </a:prstClr>
              </a:solidFill>
            </a:endParaRPr>
          </a:p>
        </p:txBody>
      </p:sp>
      <p:sp>
        <p:nvSpPr>
          <p:cNvPr id="3" name="Footer Placeholder 2">
            <a:extLst>
              <a:ext uri="{FF2B5EF4-FFF2-40B4-BE49-F238E27FC236}">
                <a16:creationId xmlns="" xmlns:a16="http://schemas.microsoft.com/office/drawing/2014/main" id="{6BBA425A-C12A-4122-8C77-EC259CD3947C}"/>
              </a:ext>
            </a:extLst>
          </p:cNvPr>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a:extLst>
              <a:ext uri="{FF2B5EF4-FFF2-40B4-BE49-F238E27FC236}">
                <a16:creationId xmlns="" xmlns:a16="http://schemas.microsoft.com/office/drawing/2014/main" id="{013EE0A9-52A7-4395-AD78-524A3315E40A}"/>
              </a:ext>
            </a:extLst>
          </p:cNvPr>
          <p:cNvSpPr>
            <a:spLocks noGrp="1"/>
          </p:cNvSpPr>
          <p:nvPr>
            <p:ph type="sldNum" sz="quarter" idx="12"/>
          </p:nvPr>
        </p:nvSpPr>
        <p:spPr/>
        <p:txBody>
          <a:bodyPr/>
          <a:lstStyle/>
          <a:p>
            <a:fld id="{CC311AA1-C7AD-44A9-A3A7-3D16811639B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47023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E71881-EBC9-4115-8328-0DC5E1EE7B3E}" type="datetimeFigureOut">
              <a:rPr lang="en-US" smtClean="0"/>
              <a:t>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D78A743-8D73-4335-BB7E-F43FA42A0116}" type="slidenum">
              <a:rPr lang="en-US" smtClean="0"/>
              <a:t>‹#›</a:t>
            </a:fld>
            <a:endParaRPr lang="en-US" dirty="0"/>
          </a:p>
        </p:txBody>
      </p:sp>
    </p:spTree>
    <p:extLst>
      <p:ext uri="{BB962C8B-B14F-4D97-AF65-F5344CB8AC3E}">
        <p14:creationId xmlns:p14="http://schemas.microsoft.com/office/powerpoint/2010/main" val="76725575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E55DFCC-DF83-468C-BFC1-4E02A6D9E4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1793D177-A1C0-4946-93CC-2C330F2C5C8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FCCF226E-4F37-4581-8AC8-2F4462CB51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9BC544B1-FFAF-4FBC-A99D-B38AB7A1B69C}"/>
              </a:ext>
            </a:extLst>
          </p:cNvPr>
          <p:cNvSpPr>
            <a:spLocks noGrp="1"/>
          </p:cNvSpPr>
          <p:nvPr>
            <p:ph type="dt" sz="half" idx="10"/>
          </p:nvPr>
        </p:nvSpPr>
        <p:spPr/>
        <p:txBody>
          <a:bodyPr/>
          <a:lstStyle/>
          <a:p>
            <a:fld id="{348C6C0D-672E-4369-929E-35C16F569978}" type="datetimeFigureOut">
              <a:rPr lang="en-US" smtClean="0">
                <a:solidFill>
                  <a:prstClr val="black">
                    <a:tint val="75000"/>
                  </a:prstClr>
                </a:solidFill>
              </a:rPr>
              <a:pPr/>
              <a:t>1/7/2019</a:t>
            </a:fld>
            <a:endParaRPr lang="en-US">
              <a:solidFill>
                <a:prstClr val="black">
                  <a:tint val="75000"/>
                </a:prstClr>
              </a:solidFill>
            </a:endParaRPr>
          </a:p>
        </p:txBody>
      </p:sp>
      <p:sp>
        <p:nvSpPr>
          <p:cNvPr id="6" name="Footer Placeholder 5">
            <a:extLst>
              <a:ext uri="{FF2B5EF4-FFF2-40B4-BE49-F238E27FC236}">
                <a16:creationId xmlns="" xmlns:a16="http://schemas.microsoft.com/office/drawing/2014/main" id="{E14C9B49-D191-481D-9DFF-02D15BD45079}"/>
              </a:ext>
            </a:extLst>
          </p:cNvPr>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a:extLst>
              <a:ext uri="{FF2B5EF4-FFF2-40B4-BE49-F238E27FC236}">
                <a16:creationId xmlns="" xmlns:a16="http://schemas.microsoft.com/office/drawing/2014/main" id="{B4F0BA08-E16E-4383-9CE1-A8611332DEB8}"/>
              </a:ext>
            </a:extLst>
          </p:cNvPr>
          <p:cNvSpPr>
            <a:spLocks noGrp="1"/>
          </p:cNvSpPr>
          <p:nvPr>
            <p:ph type="sldNum" sz="quarter" idx="12"/>
          </p:nvPr>
        </p:nvSpPr>
        <p:spPr/>
        <p:txBody>
          <a:bodyPr/>
          <a:lstStyle/>
          <a:p>
            <a:fld id="{CC311AA1-C7AD-44A9-A3A7-3D16811639B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1449174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1CA8096-B5F0-48D1-BACE-84015A72311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C315C9BA-0753-4507-AB8E-D156C7026EA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85FCF84D-ED76-434B-902D-AEC92B030B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5E9BABEE-2D0D-4491-8140-B6021092A11B}"/>
              </a:ext>
            </a:extLst>
          </p:cNvPr>
          <p:cNvSpPr>
            <a:spLocks noGrp="1"/>
          </p:cNvSpPr>
          <p:nvPr>
            <p:ph type="dt" sz="half" idx="10"/>
          </p:nvPr>
        </p:nvSpPr>
        <p:spPr/>
        <p:txBody>
          <a:bodyPr/>
          <a:lstStyle/>
          <a:p>
            <a:fld id="{348C6C0D-672E-4369-929E-35C16F569978}" type="datetimeFigureOut">
              <a:rPr lang="en-US" smtClean="0">
                <a:solidFill>
                  <a:prstClr val="black">
                    <a:tint val="75000"/>
                  </a:prstClr>
                </a:solidFill>
              </a:rPr>
              <a:pPr/>
              <a:t>1/7/2019</a:t>
            </a:fld>
            <a:endParaRPr lang="en-US">
              <a:solidFill>
                <a:prstClr val="black">
                  <a:tint val="75000"/>
                </a:prstClr>
              </a:solidFill>
            </a:endParaRPr>
          </a:p>
        </p:txBody>
      </p:sp>
      <p:sp>
        <p:nvSpPr>
          <p:cNvPr id="6" name="Footer Placeholder 5">
            <a:extLst>
              <a:ext uri="{FF2B5EF4-FFF2-40B4-BE49-F238E27FC236}">
                <a16:creationId xmlns="" xmlns:a16="http://schemas.microsoft.com/office/drawing/2014/main" id="{EF8A1CAA-2D33-41E4-A916-CA67A9649F52}"/>
              </a:ext>
            </a:extLst>
          </p:cNvPr>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a:extLst>
              <a:ext uri="{FF2B5EF4-FFF2-40B4-BE49-F238E27FC236}">
                <a16:creationId xmlns="" xmlns:a16="http://schemas.microsoft.com/office/drawing/2014/main" id="{8C8D0ACC-EBB9-407C-8164-9205F79608EE}"/>
              </a:ext>
            </a:extLst>
          </p:cNvPr>
          <p:cNvSpPr>
            <a:spLocks noGrp="1"/>
          </p:cNvSpPr>
          <p:nvPr>
            <p:ph type="sldNum" sz="quarter" idx="12"/>
          </p:nvPr>
        </p:nvSpPr>
        <p:spPr/>
        <p:txBody>
          <a:bodyPr/>
          <a:lstStyle/>
          <a:p>
            <a:fld id="{CC311AA1-C7AD-44A9-A3A7-3D16811639B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9470432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BAD0A7C-D727-40EA-8DF4-4229FD4535F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AFC369D7-B1CC-483E-BA8F-53C8AF067E2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F99B65D6-9E4E-4F69-BECA-9D68B892998A}"/>
              </a:ext>
            </a:extLst>
          </p:cNvPr>
          <p:cNvSpPr>
            <a:spLocks noGrp="1"/>
          </p:cNvSpPr>
          <p:nvPr>
            <p:ph type="dt" sz="half" idx="10"/>
          </p:nvPr>
        </p:nvSpPr>
        <p:spPr/>
        <p:txBody>
          <a:bodyPr/>
          <a:lstStyle/>
          <a:p>
            <a:fld id="{348C6C0D-672E-4369-929E-35C16F569978}" type="datetimeFigureOut">
              <a:rPr lang="en-US" smtClean="0">
                <a:solidFill>
                  <a:prstClr val="black">
                    <a:tint val="75000"/>
                  </a:prstClr>
                </a:solidFill>
              </a:rPr>
              <a:pPr/>
              <a:t>1/7/2019</a:t>
            </a:fld>
            <a:endParaRPr lang="en-US">
              <a:solidFill>
                <a:prstClr val="black">
                  <a:tint val="75000"/>
                </a:prstClr>
              </a:solidFill>
            </a:endParaRPr>
          </a:p>
        </p:txBody>
      </p:sp>
      <p:sp>
        <p:nvSpPr>
          <p:cNvPr id="5" name="Footer Placeholder 4">
            <a:extLst>
              <a:ext uri="{FF2B5EF4-FFF2-40B4-BE49-F238E27FC236}">
                <a16:creationId xmlns="" xmlns:a16="http://schemas.microsoft.com/office/drawing/2014/main" id="{3E3F42FF-1E06-4547-800E-B2AEAC13890B}"/>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 xmlns:a16="http://schemas.microsoft.com/office/drawing/2014/main" id="{9BC0DAA7-0102-4E21-9C2E-DAE506BAE7A6}"/>
              </a:ext>
            </a:extLst>
          </p:cNvPr>
          <p:cNvSpPr>
            <a:spLocks noGrp="1"/>
          </p:cNvSpPr>
          <p:nvPr>
            <p:ph type="sldNum" sz="quarter" idx="12"/>
          </p:nvPr>
        </p:nvSpPr>
        <p:spPr/>
        <p:txBody>
          <a:bodyPr/>
          <a:lstStyle/>
          <a:p>
            <a:fld id="{CC311AA1-C7AD-44A9-A3A7-3D16811639B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797641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5C8CB887-B9E8-47BE-A72F-D642C512E41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252FA891-7415-4A62-B103-7B9C25A7540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EF2314C2-23F2-47A5-A810-FF57DC093A8C}"/>
              </a:ext>
            </a:extLst>
          </p:cNvPr>
          <p:cNvSpPr>
            <a:spLocks noGrp="1"/>
          </p:cNvSpPr>
          <p:nvPr>
            <p:ph type="dt" sz="half" idx="10"/>
          </p:nvPr>
        </p:nvSpPr>
        <p:spPr/>
        <p:txBody>
          <a:bodyPr/>
          <a:lstStyle/>
          <a:p>
            <a:fld id="{348C6C0D-672E-4369-929E-35C16F569978}" type="datetimeFigureOut">
              <a:rPr lang="en-US" smtClean="0">
                <a:solidFill>
                  <a:prstClr val="black">
                    <a:tint val="75000"/>
                  </a:prstClr>
                </a:solidFill>
              </a:rPr>
              <a:pPr/>
              <a:t>1/7/2019</a:t>
            </a:fld>
            <a:endParaRPr lang="en-US">
              <a:solidFill>
                <a:prstClr val="black">
                  <a:tint val="75000"/>
                </a:prstClr>
              </a:solidFill>
            </a:endParaRPr>
          </a:p>
        </p:txBody>
      </p:sp>
      <p:sp>
        <p:nvSpPr>
          <p:cNvPr id="5" name="Footer Placeholder 4">
            <a:extLst>
              <a:ext uri="{FF2B5EF4-FFF2-40B4-BE49-F238E27FC236}">
                <a16:creationId xmlns="" xmlns:a16="http://schemas.microsoft.com/office/drawing/2014/main" id="{91967E6D-E261-4165-ADAF-547A08A5D29F}"/>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 xmlns:a16="http://schemas.microsoft.com/office/drawing/2014/main" id="{230F4D8A-A6A7-4B93-8A51-94FF657246FD}"/>
              </a:ext>
            </a:extLst>
          </p:cNvPr>
          <p:cNvSpPr>
            <a:spLocks noGrp="1"/>
          </p:cNvSpPr>
          <p:nvPr>
            <p:ph type="sldNum" sz="quarter" idx="12"/>
          </p:nvPr>
        </p:nvSpPr>
        <p:spPr/>
        <p:txBody>
          <a:bodyPr/>
          <a:lstStyle/>
          <a:p>
            <a:fld id="{CC311AA1-C7AD-44A9-A3A7-3D16811639B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31650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2E71881-EBC9-4115-8328-0DC5E1EE7B3E}" type="datetimeFigureOut">
              <a:rPr lang="en-US" smtClean="0"/>
              <a:t>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D78A743-8D73-4335-BB7E-F43FA42A0116}" type="slidenum">
              <a:rPr lang="en-US" smtClean="0"/>
              <a:t>‹#›</a:t>
            </a:fld>
            <a:endParaRPr lang="en-US" dirty="0"/>
          </a:p>
        </p:txBody>
      </p:sp>
    </p:spTree>
    <p:extLst>
      <p:ext uri="{BB962C8B-B14F-4D97-AF65-F5344CB8AC3E}">
        <p14:creationId xmlns:p14="http://schemas.microsoft.com/office/powerpoint/2010/main" val="681451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2E71881-EBC9-4115-8328-0DC5E1EE7B3E}" type="datetimeFigureOut">
              <a:rPr lang="en-US" smtClean="0"/>
              <a:t>1/7/2019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D78A743-8D73-4335-BB7E-F43FA42A0116}" type="slidenum">
              <a:rPr lang="en-US" smtClean="0"/>
              <a:t>‹#›</a:t>
            </a:fld>
            <a:endParaRPr lang="en-US" dirty="0"/>
          </a:p>
        </p:txBody>
      </p:sp>
    </p:spTree>
    <p:extLst>
      <p:ext uri="{BB962C8B-B14F-4D97-AF65-F5344CB8AC3E}">
        <p14:creationId xmlns:p14="http://schemas.microsoft.com/office/powerpoint/2010/main" val="1666179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2E71881-EBC9-4115-8328-0DC5E1EE7B3E}" type="datetimeFigureOut">
              <a:rPr lang="en-US" smtClean="0"/>
              <a:t>1/7/2019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D78A743-8D73-4335-BB7E-F43FA42A0116}" type="slidenum">
              <a:rPr lang="en-US" smtClean="0"/>
              <a:t>‹#›</a:t>
            </a:fld>
            <a:endParaRPr lang="en-US" dirty="0"/>
          </a:p>
        </p:txBody>
      </p:sp>
    </p:spTree>
    <p:extLst>
      <p:ext uri="{BB962C8B-B14F-4D97-AF65-F5344CB8AC3E}">
        <p14:creationId xmlns:p14="http://schemas.microsoft.com/office/powerpoint/2010/main" val="1501043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E71881-EBC9-4115-8328-0DC5E1EE7B3E}" type="datetimeFigureOut">
              <a:rPr lang="en-US" smtClean="0"/>
              <a:t>1/7/2019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D78A743-8D73-4335-BB7E-F43FA42A0116}" type="slidenum">
              <a:rPr lang="en-US" smtClean="0"/>
              <a:t>‹#›</a:t>
            </a:fld>
            <a:endParaRPr lang="en-US" dirty="0"/>
          </a:p>
        </p:txBody>
      </p:sp>
    </p:spTree>
    <p:extLst>
      <p:ext uri="{BB962C8B-B14F-4D97-AF65-F5344CB8AC3E}">
        <p14:creationId xmlns:p14="http://schemas.microsoft.com/office/powerpoint/2010/main" val="3057210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E71881-EBC9-4115-8328-0DC5E1EE7B3E}" type="datetimeFigureOut">
              <a:rPr lang="en-US" smtClean="0"/>
              <a:t>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D78A743-8D73-4335-BB7E-F43FA42A0116}" type="slidenum">
              <a:rPr lang="en-US" smtClean="0"/>
              <a:t>‹#›</a:t>
            </a:fld>
            <a:endParaRPr lang="en-US" dirty="0"/>
          </a:p>
        </p:txBody>
      </p:sp>
    </p:spTree>
    <p:extLst>
      <p:ext uri="{BB962C8B-B14F-4D97-AF65-F5344CB8AC3E}">
        <p14:creationId xmlns:p14="http://schemas.microsoft.com/office/powerpoint/2010/main" val="1881936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E71881-EBC9-4115-8328-0DC5E1EE7B3E}" type="datetimeFigureOut">
              <a:rPr lang="en-US" smtClean="0"/>
              <a:t>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D78A743-8D73-4335-BB7E-F43FA42A0116}" type="slidenum">
              <a:rPr lang="en-US" smtClean="0"/>
              <a:t>‹#›</a:t>
            </a:fld>
            <a:endParaRPr lang="en-US" dirty="0"/>
          </a:p>
        </p:txBody>
      </p:sp>
    </p:spTree>
    <p:extLst>
      <p:ext uri="{BB962C8B-B14F-4D97-AF65-F5344CB8AC3E}">
        <p14:creationId xmlns:p14="http://schemas.microsoft.com/office/powerpoint/2010/main" val="3537442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E71881-EBC9-4115-8328-0DC5E1EE7B3E}" type="datetimeFigureOut">
              <a:rPr lang="en-US" smtClean="0"/>
              <a:t>1/7/2019</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78A743-8D73-4335-BB7E-F43FA42A0116}" type="slidenum">
              <a:rPr lang="en-US" smtClean="0"/>
              <a:t>‹#›</a:t>
            </a:fld>
            <a:endParaRPr lang="en-US" dirty="0"/>
          </a:p>
        </p:txBody>
      </p:sp>
    </p:spTree>
    <p:extLst>
      <p:ext uri="{BB962C8B-B14F-4D97-AF65-F5344CB8AC3E}">
        <p14:creationId xmlns:p14="http://schemas.microsoft.com/office/powerpoint/2010/main" val="396282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3926F760-00A7-4D94-B7DE-687C496F692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03987156-8555-48F2-8E6C-68579221EFF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C33C594C-12DA-4810-8A55-CEA252CE15E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8C6C0D-672E-4369-929E-35C16F569978}" type="datetimeFigureOut">
              <a:rPr lang="en-US" smtClean="0">
                <a:solidFill>
                  <a:prstClr val="black">
                    <a:tint val="75000"/>
                  </a:prstClr>
                </a:solidFill>
              </a:rPr>
              <a:pPr/>
              <a:t>1/7/2019</a:t>
            </a:fld>
            <a:endParaRPr lang="en-US">
              <a:solidFill>
                <a:prstClr val="black">
                  <a:tint val="75000"/>
                </a:prstClr>
              </a:solidFill>
            </a:endParaRPr>
          </a:p>
        </p:txBody>
      </p:sp>
      <p:sp>
        <p:nvSpPr>
          <p:cNvPr id="5" name="Footer Placeholder 4">
            <a:extLst>
              <a:ext uri="{FF2B5EF4-FFF2-40B4-BE49-F238E27FC236}">
                <a16:creationId xmlns="" xmlns:a16="http://schemas.microsoft.com/office/drawing/2014/main" id="{36A38CF4-1A22-4085-A4DC-09938B18A5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a:extLst>
              <a:ext uri="{FF2B5EF4-FFF2-40B4-BE49-F238E27FC236}">
                <a16:creationId xmlns="" xmlns:a16="http://schemas.microsoft.com/office/drawing/2014/main" id="{E9FD1708-674B-48EA-BB64-9B2EB3A5152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311AA1-C7AD-44A9-A3A7-3D16811639B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504422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3926F760-00A7-4D94-B7DE-687C496F692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03987156-8555-48F2-8E6C-68579221EFF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C33C594C-12DA-4810-8A55-CEA252CE15E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8C6C0D-672E-4369-929E-35C16F569978}" type="datetimeFigureOut">
              <a:rPr lang="en-US" smtClean="0">
                <a:solidFill>
                  <a:prstClr val="black">
                    <a:tint val="75000"/>
                  </a:prstClr>
                </a:solidFill>
              </a:rPr>
              <a:pPr/>
              <a:t>1/7/2019</a:t>
            </a:fld>
            <a:endParaRPr lang="en-US">
              <a:solidFill>
                <a:prstClr val="black">
                  <a:tint val="75000"/>
                </a:prstClr>
              </a:solidFill>
            </a:endParaRPr>
          </a:p>
        </p:txBody>
      </p:sp>
      <p:sp>
        <p:nvSpPr>
          <p:cNvPr id="5" name="Footer Placeholder 4">
            <a:extLst>
              <a:ext uri="{FF2B5EF4-FFF2-40B4-BE49-F238E27FC236}">
                <a16:creationId xmlns="" xmlns:a16="http://schemas.microsoft.com/office/drawing/2014/main" id="{36A38CF4-1A22-4085-A4DC-09938B18A5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a:extLst>
              <a:ext uri="{FF2B5EF4-FFF2-40B4-BE49-F238E27FC236}">
                <a16:creationId xmlns="" xmlns:a16="http://schemas.microsoft.com/office/drawing/2014/main" id="{E9FD1708-674B-48EA-BB64-9B2EB3A5152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311AA1-C7AD-44A9-A3A7-3D16811639B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252864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40000"/>
                <a:lumOff val="60000"/>
              </a:schemeClr>
            </a:gs>
            <a:gs pos="74000">
              <a:schemeClr val="accent1"/>
            </a:gs>
            <a:gs pos="83000">
              <a:schemeClr val="accent1">
                <a:lumMod val="60000"/>
                <a:lumOff val="40000"/>
              </a:schemeClr>
            </a:gs>
            <a:gs pos="100000">
              <a:schemeClr val="tx2"/>
            </a:gs>
          </a:gsLst>
          <a:lin ang="5400000" scaled="1"/>
        </a:gra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0AEBBA0C-8BA4-42AC-90BD-60D3B3DEED5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98311" y="659100"/>
            <a:ext cx="5195378" cy="2966968"/>
          </a:xfrm>
          <a:prstGeom prst="rect">
            <a:avLst/>
          </a:prstGeom>
          <a:effectLst>
            <a:softEdge rad="25400"/>
          </a:effectLst>
        </p:spPr>
      </p:pic>
      <p:pic>
        <p:nvPicPr>
          <p:cNvPr id="7" name="Picture 6">
            <a:extLst>
              <a:ext uri="{FF2B5EF4-FFF2-40B4-BE49-F238E27FC236}">
                <a16:creationId xmlns="" xmlns:a16="http://schemas.microsoft.com/office/drawing/2014/main" id="{9E650010-E0FE-4938-BC9C-8E65EA79912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8433" y="4071688"/>
            <a:ext cx="7661851" cy="1891815"/>
          </a:xfrm>
          <a:prstGeom prst="rect">
            <a:avLst/>
          </a:prstGeom>
        </p:spPr>
      </p:pic>
    </p:spTree>
    <p:extLst>
      <p:ext uri="{BB962C8B-B14F-4D97-AF65-F5344CB8AC3E}">
        <p14:creationId xmlns:p14="http://schemas.microsoft.com/office/powerpoint/2010/main" val="23122736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209800" y="274638"/>
            <a:ext cx="7543800" cy="1401762"/>
          </a:xfrm>
        </p:spPr>
        <p:txBody>
          <a:bodyPr>
            <a:noAutofit/>
          </a:bodyPr>
          <a:lstStyle/>
          <a:p>
            <a:r>
              <a:rPr lang="en-US" sz="3200" b="1" dirty="0"/>
              <a:t>WHY WERE THE CUTS MADE?</a:t>
            </a:r>
            <a:br>
              <a:rPr lang="en-US" sz="3200" b="1" dirty="0"/>
            </a:br>
            <a:r>
              <a:rPr lang="en-US" sz="3200" b="1" dirty="0"/>
              <a:t>COST OF RE-BENCHMARKING</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90469923"/>
              </p:ext>
            </p:extLst>
          </p:nvPr>
        </p:nvGraphicFramePr>
        <p:xfrm>
          <a:off x="2514601" y="1981200"/>
          <a:ext cx="7010399" cy="3901440"/>
        </p:xfrm>
        <a:graphic>
          <a:graphicData uri="http://schemas.openxmlformats.org/drawingml/2006/table">
            <a:tbl>
              <a:tblPr firstRow="1" bandRow="1">
                <a:tableStyleId>{5C22544A-7EE6-4342-B048-85BDC9FD1C3A}</a:tableStyleId>
              </a:tblPr>
              <a:tblGrid>
                <a:gridCol w="2514599"/>
                <a:gridCol w="4495800"/>
              </a:tblGrid>
              <a:tr h="637082">
                <a:tc>
                  <a:txBody>
                    <a:bodyPr/>
                    <a:lstStyle/>
                    <a:p>
                      <a:pPr algn="ctr"/>
                      <a:r>
                        <a:rPr lang="en-US" sz="1800" dirty="0" smtClean="0">
                          <a:latin typeface="Arial" pitchFamily="34" charset="0"/>
                          <a:cs typeface="Arial" pitchFamily="34" charset="0"/>
                        </a:rPr>
                        <a:t>Biennium</a:t>
                      </a:r>
                    </a:p>
                  </a:txBody>
                  <a:tcPr/>
                </a:tc>
                <a:tc>
                  <a:txBody>
                    <a:bodyPr/>
                    <a:lstStyle/>
                    <a:p>
                      <a:pPr algn="ctr"/>
                      <a:r>
                        <a:rPr lang="en-US" sz="1800" dirty="0" smtClean="0">
                          <a:latin typeface="Arial" pitchFamily="34" charset="0"/>
                          <a:cs typeface="Arial" pitchFamily="34" charset="0"/>
                        </a:rPr>
                        <a:t>Increase</a:t>
                      </a:r>
                      <a:r>
                        <a:rPr lang="en-US" sz="1800" baseline="0" dirty="0" smtClean="0">
                          <a:latin typeface="Arial" pitchFamily="34" charset="0"/>
                          <a:cs typeface="Arial" pitchFamily="34" charset="0"/>
                        </a:rPr>
                        <a:t> Over Previous Biennium</a:t>
                      </a:r>
                      <a:endParaRPr lang="en-US" sz="1800" dirty="0">
                        <a:latin typeface="Arial" pitchFamily="34" charset="0"/>
                        <a:cs typeface="Arial" pitchFamily="34" charset="0"/>
                      </a:endParaRPr>
                    </a:p>
                  </a:txBody>
                  <a:tcPr/>
                </a:tc>
              </a:tr>
              <a:tr h="353518">
                <a:tc>
                  <a:txBody>
                    <a:bodyPr/>
                    <a:lstStyle/>
                    <a:p>
                      <a:pPr marL="0" algn="ctr" defTabSz="914400" rtl="0" eaLnBrk="1" latinLnBrk="0" hangingPunct="1"/>
                      <a:r>
                        <a:rPr lang="en-US" sz="2000" kern="1200" dirty="0" smtClean="0">
                          <a:solidFill>
                            <a:schemeClr val="dk1"/>
                          </a:solidFill>
                          <a:latin typeface="Arial" pitchFamily="34" charset="0"/>
                          <a:ea typeface="+mn-ea"/>
                          <a:cs typeface="Arial" pitchFamily="34" charset="0"/>
                        </a:rPr>
                        <a:t>2006-2008</a:t>
                      </a:r>
                      <a:endParaRPr lang="en-US" sz="2000" kern="1200" dirty="0">
                        <a:solidFill>
                          <a:schemeClr val="dk1"/>
                        </a:solidFill>
                        <a:latin typeface="Arial" pitchFamily="34" charset="0"/>
                        <a:ea typeface="+mn-ea"/>
                        <a:cs typeface="Arial" pitchFamily="34" charset="0"/>
                      </a:endParaRPr>
                    </a:p>
                  </a:txBody>
                  <a:tcPr/>
                </a:tc>
                <a:tc>
                  <a:txBody>
                    <a:bodyPr/>
                    <a:lstStyle/>
                    <a:p>
                      <a:pPr marL="0" algn="ctr" defTabSz="914400" rtl="0" eaLnBrk="1" latinLnBrk="0" hangingPunct="1"/>
                      <a:r>
                        <a:rPr lang="en-US" sz="2000" kern="1200" dirty="0" smtClean="0">
                          <a:solidFill>
                            <a:schemeClr val="dk1"/>
                          </a:solidFill>
                          <a:latin typeface="Arial" pitchFamily="34" charset="0"/>
                          <a:ea typeface="+mn-ea"/>
                          <a:cs typeface="Arial" pitchFamily="34" charset="0"/>
                        </a:rPr>
                        <a:t>$1.5 </a:t>
                      </a:r>
                      <a:r>
                        <a:rPr lang="en-US" sz="2000" kern="1200" dirty="0" smtClean="0">
                          <a:solidFill>
                            <a:srgbClr val="3333FF"/>
                          </a:solidFill>
                          <a:latin typeface="Arial" pitchFamily="34" charset="0"/>
                          <a:ea typeface="+mn-ea"/>
                          <a:cs typeface="Arial" pitchFamily="34" charset="0"/>
                        </a:rPr>
                        <a:t>Billion</a:t>
                      </a:r>
                      <a:endParaRPr lang="en-US" sz="2000" kern="1200" dirty="0">
                        <a:solidFill>
                          <a:srgbClr val="3333FF"/>
                        </a:solidFill>
                        <a:latin typeface="Arial" pitchFamily="34" charset="0"/>
                        <a:ea typeface="+mn-ea"/>
                        <a:cs typeface="Arial" pitchFamily="34" charset="0"/>
                      </a:endParaRPr>
                    </a:p>
                  </a:txBody>
                  <a:tcPr/>
                </a:tc>
              </a:tr>
              <a:tr h="490678">
                <a:tc>
                  <a:txBody>
                    <a:bodyPr/>
                    <a:lstStyle/>
                    <a:p>
                      <a:pPr marL="0" algn="ctr" defTabSz="914400" rtl="0" eaLnBrk="1" latinLnBrk="0" hangingPunct="1"/>
                      <a:r>
                        <a:rPr lang="en-US" sz="2000" kern="1200" dirty="0" smtClean="0">
                          <a:solidFill>
                            <a:schemeClr val="dk1"/>
                          </a:solidFill>
                          <a:latin typeface="Arial" pitchFamily="34" charset="0"/>
                          <a:ea typeface="+mn-ea"/>
                          <a:cs typeface="Arial" pitchFamily="34" charset="0"/>
                        </a:rPr>
                        <a:t>2008-2010</a:t>
                      </a:r>
                      <a:endParaRPr lang="en-US" sz="2000" kern="1200" dirty="0">
                        <a:solidFill>
                          <a:schemeClr val="dk1"/>
                        </a:solidFill>
                        <a:latin typeface="Arial" pitchFamily="34" charset="0"/>
                        <a:ea typeface="+mn-ea"/>
                        <a:cs typeface="Arial" pitchFamily="34" charset="0"/>
                      </a:endParaRPr>
                    </a:p>
                  </a:txBody>
                  <a:tcPr/>
                </a:tc>
                <a:tc>
                  <a:txBody>
                    <a:bodyPr/>
                    <a:lstStyle/>
                    <a:p>
                      <a:pPr marL="0" algn="ctr" defTabSz="914400" rtl="0" eaLnBrk="1" latinLnBrk="0" hangingPunct="1"/>
                      <a:r>
                        <a:rPr lang="en-US" sz="2000" kern="1200" dirty="0" smtClean="0">
                          <a:solidFill>
                            <a:schemeClr val="dk1"/>
                          </a:solidFill>
                          <a:latin typeface="Arial" pitchFamily="34" charset="0"/>
                          <a:ea typeface="+mn-ea"/>
                          <a:cs typeface="Arial" pitchFamily="34" charset="0"/>
                        </a:rPr>
                        <a:t>$1.1 </a:t>
                      </a:r>
                      <a:r>
                        <a:rPr lang="en-US" sz="2000" kern="1200" dirty="0" smtClean="0">
                          <a:solidFill>
                            <a:srgbClr val="3333FF"/>
                          </a:solidFill>
                          <a:latin typeface="Arial" pitchFamily="34" charset="0"/>
                          <a:ea typeface="+mn-ea"/>
                          <a:cs typeface="Arial" pitchFamily="34" charset="0"/>
                        </a:rPr>
                        <a:t>Billion</a:t>
                      </a:r>
                      <a:endParaRPr lang="en-US" sz="2000" kern="1200" dirty="0">
                        <a:solidFill>
                          <a:srgbClr val="3333FF"/>
                        </a:solidFill>
                        <a:latin typeface="Arial" pitchFamily="34" charset="0"/>
                        <a:ea typeface="+mn-ea"/>
                        <a:cs typeface="Arial" pitchFamily="34" charset="0"/>
                      </a:endParaRPr>
                    </a:p>
                  </a:txBody>
                  <a:tcPr/>
                </a:tc>
              </a:tr>
              <a:tr h="274320">
                <a:tc>
                  <a:txBody>
                    <a:bodyPr/>
                    <a:lstStyle/>
                    <a:p>
                      <a:pPr marL="0" algn="r" defTabSz="914400" rtl="0" eaLnBrk="1" latinLnBrk="0" hangingPunct="1"/>
                      <a:r>
                        <a:rPr lang="en-US" sz="2000" kern="1200" dirty="0" smtClean="0">
                          <a:solidFill>
                            <a:schemeClr val="dk1"/>
                          </a:solidFill>
                          <a:latin typeface="Arial" pitchFamily="34" charset="0"/>
                          <a:ea typeface="+mn-ea"/>
                          <a:cs typeface="Arial" pitchFamily="34" charset="0"/>
                        </a:rPr>
                        <a:t>Impact of</a:t>
                      </a:r>
                      <a:endParaRPr lang="en-US" sz="2000" kern="1200" dirty="0">
                        <a:solidFill>
                          <a:schemeClr val="dk1"/>
                        </a:solidFill>
                        <a:latin typeface="Arial" pitchFamily="34" charset="0"/>
                        <a:ea typeface="+mn-ea"/>
                        <a:cs typeface="Arial" pitchFamily="34" charset="0"/>
                      </a:endParaRPr>
                    </a:p>
                  </a:txBody>
                  <a:tcPr/>
                </a:tc>
                <a:tc>
                  <a:txBody>
                    <a:bodyPr/>
                    <a:lstStyle/>
                    <a:p>
                      <a:pPr marL="0" algn="l" defTabSz="914400" rtl="0" eaLnBrk="1" latinLnBrk="0" hangingPunct="1"/>
                      <a:r>
                        <a:rPr lang="en-US" sz="2000" kern="1200" dirty="0" smtClean="0">
                          <a:solidFill>
                            <a:srgbClr val="FF0000"/>
                          </a:solidFill>
                          <a:latin typeface="Arial" pitchFamily="34" charset="0"/>
                          <a:ea typeface="+mn-ea"/>
                          <a:cs typeface="Arial" pitchFamily="34" charset="0"/>
                        </a:rPr>
                        <a:t>Reductions</a:t>
                      </a:r>
                      <a:endParaRPr lang="en-US" sz="2000" kern="1200" dirty="0">
                        <a:solidFill>
                          <a:srgbClr val="FF0000"/>
                        </a:solidFill>
                        <a:latin typeface="Arial" pitchFamily="34" charset="0"/>
                        <a:ea typeface="+mn-ea"/>
                        <a:cs typeface="Arial" pitchFamily="34" charset="0"/>
                      </a:endParaRPr>
                    </a:p>
                  </a:txBody>
                  <a:tcPr/>
                </a:tc>
              </a:tr>
              <a:tr h="274320">
                <a:tc>
                  <a:txBody>
                    <a:bodyPr/>
                    <a:lstStyle/>
                    <a:p>
                      <a:pPr marL="0" algn="ctr" defTabSz="914400" rtl="0" eaLnBrk="1" latinLnBrk="0" hangingPunct="1"/>
                      <a:r>
                        <a:rPr lang="en-US" sz="2000" kern="1200" dirty="0" smtClean="0">
                          <a:solidFill>
                            <a:schemeClr val="dk1"/>
                          </a:solidFill>
                          <a:latin typeface="Arial" pitchFamily="34" charset="0"/>
                          <a:ea typeface="+mn-ea"/>
                          <a:cs typeface="Arial" pitchFamily="34" charset="0"/>
                        </a:rPr>
                        <a:t>2010-2012</a:t>
                      </a:r>
                      <a:endParaRPr lang="en-US" sz="2000" kern="1200" dirty="0">
                        <a:solidFill>
                          <a:schemeClr val="dk1"/>
                        </a:solidFill>
                        <a:latin typeface="Arial" pitchFamily="34" charset="0"/>
                        <a:ea typeface="+mn-ea"/>
                        <a:cs typeface="Arial" pitchFamily="34" charset="0"/>
                      </a:endParaRPr>
                    </a:p>
                  </a:txBody>
                  <a:tcPr/>
                </a:tc>
                <a:tc>
                  <a:txBody>
                    <a:bodyPr/>
                    <a:lstStyle/>
                    <a:p>
                      <a:pPr marL="0" algn="ctr" defTabSz="914400" rtl="0" eaLnBrk="1" latinLnBrk="0" hangingPunct="1"/>
                      <a:r>
                        <a:rPr lang="en-US" sz="2000" kern="1200" dirty="0" smtClean="0">
                          <a:solidFill>
                            <a:schemeClr val="dk1"/>
                          </a:solidFill>
                          <a:latin typeface="Arial" pitchFamily="34" charset="0"/>
                          <a:ea typeface="+mn-ea"/>
                          <a:cs typeface="Arial" pitchFamily="34" charset="0"/>
                        </a:rPr>
                        <a:t>$139</a:t>
                      </a:r>
                      <a:r>
                        <a:rPr lang="en-US" sz="2000" kern="1200" baseline="0" dirty="0" smtClean="0">
                          <a:solidFill>
                            <a:schemeClr val="dk1"/>
                          </a:solidFill>
                          <a:latin typeface="Arial" pitchFamily="34" charset="0"/>
                          <a:ea typeface="+mn-ea"/>
                          <a:cs typeface="Arial" pitchFamily="34" charset="0"/>
                        </a:rPr>
                        <a:t> </a:t>
                      </a:r>
                      <a:r>
                        <a:rPr lang="en-US" sz="2000" kern="1200" baseline="0" dirty="0" smtClean="0">
                          <a:solidFill>
                            <a:srgbClr val="FF0000"/>
                          </a:solidFill>
                          <a:latin typeface="Arial" pitchFamily="34" charset="0"/>
                          <a:ea typeface="+mn-ea"/>
                          <a:cs typeface="Arial" pitchFamily="34" charset="0"/>
                        </a:rPr>
                        <a:t>Million</a:t>
                      </a:r>
                      <a:endParaRPr lang="en-US" sz="2000" kern="1200" dirty="0">
                        <a:solidFill>
                          <a:srgbClr val="FF0000"/>
                        </a:solidFill>
                        <a:latin typeface="Arial" pitchFamily="34" charset="0"/>
                        <a:ea typeface="+mn-ea"/>
                        <a:cs typeface="Arial" pitchFamily="34" charset="0"/>
                      </a:endParaRPr>
                    </a:p>
                  </a:txBody>
                  <a:tcPr/>
                </a:tc>
              </a:tr>
              <a:tr h="320040">
                <a:tc>
                  <a:txBody>
                    <a:bodyPr/>
                    <a:lstStyle/>
                    <a:p>
                      <a:pPr marL="0" algn="ctr" defTabSz="914400" rtl="0" eaLnBrk="1" latinLnBrk="0" hangingPunct="1"/>
                      <a:r>
                        <a:rPr lang="en-US" sz="2000" kern="1200" dirty="0" smtClean="0">
                          <a:solidFill>
                            <a:schemeClr val="dk1"/>
                          </a:solidFill>
                          <a:latin typeface="Arial" pitchFamily="34" charset="0"/>
                          <a:ea typeface="+mn-ea"/>
                          <a:cs typeface="Arial" pitchFamily="34" charset="0"/>
                        </a:rPr>
                        <a:t>2012-2014</a:t>
                      </a:r>
                      <a:endParaRPr lang="en-US" sz="2000" kern="1200" dirty="0">
                        <a:solidFill>
                          <a:schemeClr val="dk1"/>
                        </a:solidFill>
                        <a:latin typeface="Arial" pitchFamily="34" charset="0"/>
                        <a:ea typeface="+mn-ea"/>
                        <a:cs typeface="Arial" pitchFamily="34" charset="0"/>
                      </a:endParaRPr>
                    </a:p>
                  </a:txBody>
                  <a:tcPr/>
                </a:tc>
                <a:tc>
                  <a:txBody>
                    <a:bodyPr/>
                    <a:lstStyle/>
                    <a:p>
                      <a:pPr marL="0" algn="ctr" defTabSz="914400" rtl="0" eaLnBrk="1" latinLnBrk="0" hangingPunct="1"/>
                      <a:r>
                        <a:rPr lang="en-US" sz="2000" kern="1200" dirty="0" smtClean="0">
                          <a:solidFill>
                            <a:schemeClr val="dk1"/>
                          </a:solidFill>
                          <a:latin typeface="Arial" pitchFamily="34" charset="0"/>
                          <a:ea typeface="+mn-ea"/>
                          <a:cs typeface="Arial" pitchFamily="34" charset="0"/>
                        </a:rPr>
                        <a:t>$312 </a:t>
                      </a:r>
                      <a:r>
                        <a:rPr lang="en-US" sz="2000" kern="1200" dirty="0" smtClean="0">
                          <a:solidFill>
                            <a:srgbClr val="FF0000"/>
                          </a:solidFill>
                          <a:latin typeface="Arial" pitchFamily="34" charset="0"/>
                          <a:ea typeface="+mn-ea"/>
                          <a:cs typeface="Arial" pitchFamily="34" charset="0"/>
                        </a:rPr>
                        <a:t>Million</a:t>
                      </a:r>
                      <a:endParaRPr lang="en-US" sz="2000" kern="1200" dirty="0">
                        <a:solidFill>
                          <a:srgbClr val="FF0000"/>
                        </a:solidFill>
                        <a:latin typeface="Arial" pitchFamily="34" charset="0"/>
                        <a:ea typeface="+mn-ea"/>
                        <a:cs typeface="Arial" pitchFamily="34" charset="0"/>
                      </a:endParaRPr>
                    </a:p>
                  </a:txBody>
                  <a:tcPr/>
                </a:tc>
              </a:tr>
              <a:tr h="365760">
                <a:tc>
                  <a:txBody>
                    <a:bodyPr/>
                    <a:lstStyle/>
                    <a:p>
                      <a:pPr marL="0" algn="ctr" defTabSz="914400" rtl="0" eaLnBrk="1" latinLnBrk="0" hangingPunct="1"/>
                      <a:r>
                        <a:rPr lang="en-US" sz="2000" kern="1200" dirty="0" smtClean="0">
                          <a:solidFill>
                            <a:schemeClr val="dk1"/>
                          </a:solidFill>
                          <a:latin typeface="Arial" pitchFamily="34" charset="0"/>
                          <a:ea typeface="+mn-ea"/>
                          <a:cs typeface="Arial" pitchFamily="34" charset="0"/>
                        </a:rPr>
                        <a:t>2014-2016</a:t>
                      </a:r>
                      <a:endParaRPr lang="en-US" sz="2000" kern="1200" dirty="0">
                        <a:solidFill>
                          <a:schemeClr val="dk1"/>
                        </a:solidFill>
                        <a:latin typeface="Arial" pitchFamily="34" charset="0"/>
                        <a:ea typeface="+mn-ea"/>
                        <a:cs typeface="Arial" pitchFamily="34" charset="0"/>
                      </a:endParaRPr>
                    </a:p>
                  </a:txBody>
                  <a:tcPr/>
                </a:tc>
                <a:tc>
                  <a:txBody>
                    <a:bodyPr/>
                    <a:lstStyle/>
                    <a:p>
                      <a:pPr marL="0" algn="ctr" defTabSz="914400" rtl="0" eaLnBrk="1" latinLnBrk="0" hangingPunct="1"/>
                      <a:r>
                        <a:rPr lang="en-US" sz="2000" kern="1200" dirty="0" smtClean="0">
                          <a:solidFill>
                            <a:schemeClr val="dk1"/>
                          </a:solidFill>
                          <a:latin typeface="Arial" pitchFamily="34" charset="0"/>
                          <a:ea typeface="+mn-ea"/>
                          <a:cs typeface="Arial" pitchFamily="34" charset="0"/>
                        </a:rPr>
                        <a:t>$350 </a:t>
                      </a:r>
                      <a:r>
                        <a:rPr lang="en-US" sz="2000" kern="1200" dirty="0" smtClean="0">
                          <a:solidFill>
                            <a:srgbClr val="FF0000"/>
                          </a:solidFill>
                          <a:latin typeface="Arial" pitchFamily="34" charset="0"/>
                          <a:ea typeface="+mn-ea"/>
                          <a:cs typeface="Arial" pitchFamily="34" charset="0"/>
                        </a:rPr>
                        <a:t>Million</a:t>
                      </a:r>
                    </a:p>
                  </a:txBody>
                  <a:tcPr/>
                </a:tc>
              </a:tr>
              <a:tr h="304800">
                <a:tc>
                  <a:txBody>
                    <a:bodyPr/>
                    <a:lstStyle/>
                    <a:p>
                      <a:pPr marL="0" algn="ctr" defTabSz="914400" rtl="0" eaLnBrk="1" latinLnBrk="0" hangingPunct="1"/>
                      <a:r>
                        <a:rPr lang="en-US" sz="2000" kern="1200" dirty="0" smtClean="0">
                          <a:solidFill>
                            <a:schemeClr val="dk1"/>
                          </a:solidFill>
                          <a:latin typeface="Arial" pitchFamily="34" charset="0"/>
                          <a:ea typeface="+mn-ea"/>
                          <a:cs typeface="Arial" pitchFamily="34" charset="0"/>
                        </a:rPr>
                        <a:t>2016-2018</a:t>
                      </a:r>
                      <a:endParaRPr lang="en-US" sz="2000" kern="1200" dirty="0">
                        <a:solidFill>
                          <a:schemeClr val="dk1"/>
                        </a:solidFill>
                        <a:latin typeface="Arial" pitchFamily="34" charset="0"/>
                        <a:ea typeface="+mn-ea"/>
                        <a:cs typeface="Arial" pitchFamily="34" charset="0"/>
                      </a:endParaRPr>
                    </a:p>
                  </a:txBody>
                  <a:tcPr/>
                </a:tc>
                <a:tc>
                  <a:txBody>
                    <a:bodyPr/>
                    <a:lstStyle/>
                    <a:p>
                      <a:pPr marL="0" algn="ctr" defTabSz="914400" rtl="0" eaLnBrk="1" latinLnBrk="0" hangingPunct="1"/>
                      <a:r>
                        <a:rPr lang="en-US" sz="2000" kern="1200" dirty="0" smtClean="0">
                          <a:solidFill>
                            <a:schemeClr val="dk1"/>
                          </a:solidFill>
                          <a:latin typeface="Arial" pitchFamily="34" charset="0"/>
                          <a:ea typeface="+mn-ea"/>
                          <a:cs typeface="Arial" pitchFamily="34" charset="0"/>
                        </a:rPr>
                        <a:t>$387 </a:t>
                      </a:r>
                      <a:r>
                        <a:rPr lang="en-US" sz="2000" kern="1200" dirty="0" smtClean="0">
                          <a:solidFill>
                            <a:srgbClr val="FF0000"/>
                          </a:solidFill>
                          <a:latin typeface="Arial" pitchFamily="34" charset="0"/>
                          <a:ea typeface="+mn-ea"/>
                          <a:cs typeface="Arial" pitchFamily="34" charset="0"/>
                        </a:rPr>
                        <a:t>Million</a:t>
                      </a:r>
                      <a:endParaRPr lang="en-US" sz="2000" kern="1200" dirty="0">
                        <a:solidFill>
                          <a:srgbClr val="FF0000"/>
                        </a:solidFill>
                        <a:latin typeface="Arial" pitchFamily="34" charset="0"/>
                        <a:ea typeface="+mn-ea"/>
                        <a:cs typeface="Arial" pitchFamily="34" charset="0"/>
                      </a:endParaRPr>
                    </a:p>
                  </a:txBody>
                  <a:tcPr/>
                </a:tc>
              </a:tr>
              <a:tr h="350520">
                <a:tc>
                  <a:txBody>
                    <a:bodyPr/>
                    <a:lstStyle/>
                    <a:p>
                      <a:pPr marL="0" algn="ctr" defTabSz="914400" rtl="0" eaLnBrk="1" latinLnBrk="0" hangingPunct="1"/>
                      <a:r>
                        <a:rPr lang="en-US" sz="2000" kern="1200" dirty="0" smtClean="0">
                          <a:solidFill>
                            <a:schemeClr val="dk1"/>
                          </a:solidFill>
                          <a:latin typeface="Arial" pitchFamily="34" charset="0"/>
                          <a:ea typeface="+mn-ea"/>
                          <a:cs typeface="Arial" pitchFamily="34" charset="0"/>
                        </a:rPr>
                        <a:t>2018-2020</a:t>
                      </a:r>
                      <a:endParaRPr lang="en-US" sz="2000" kern="1200" dirty="0">
                        <a:solidFill>
                          <a:schemeClr val="dk1"/>
                        </a:solidFill>
                        <a:latin typeface="Arial" pitchFamily="34" charset="0"/>
                        <a:ea typeface="+mn-ea"/>
                        <a:cs typeface="Arial" pitchFamily="34" charset="0"/>
                      </a:endParaRPr>
                    </a:p>
                  </a:txBody>
                  <a:tcPr/>
                </a:tc>
                <a:tc>
                  <a:txBody>
                    <a:bodyPr/>
                    <a:lstStyle/>
                    <a:p>
                      <a:pPr marL="0" algn="ctr" defTabSz="914400" rtl="0" eaLnBrk="1" latinLnBrk="0" hangingPunct="1"/>
                      <a:r>
                        <a:rPr lang="en-US" sz="2000" kern="1200" dirty="0" smtClean="0">
                          <a:solidFill>
                            <a:schemeClr val="dk1"/>
                          </a:solidFill>
                          <a:latin typeface="Arial" pitchFamily="34" charset="0"/>
                          <a:ea typeface="+mn-ea"/>
                          <a:cs typeface="Arial" pitchFamily="34" charset="0"/>
                        </a:rPr>
                        <a:t>$437 </a:t>
                      </a:r>
                      <a:r>
                        <a:rPr lang="en-US" sz="2000" kern="1200" dirty="0" smtClean="0">
                          <a:solidFill>
                            <a:srgbClr val="FF0000"/>
                          </a:solidFill>
                          <a:latin typeface="Arial" pitchFamily="34" charset="0"/>
                          <a:ea typeface="+mn-ea"/>
                          <a:cs typeface="Arial" pitchFamily="34" charset="0"/>
                        </a:rPr>
                        <a:t>Million</a:t>
                      </a:r>
                      <a:endParaRPr lang="en-US" sz="2000" kern="1200" dirty="0">
                        <a:solidFill>
                          <a:srgbClr val="FF0000"/>
                        </a:solidFill>
                        <a:latin typeface="Arial" pitchFamily="34" charset="0"/>
                        <a:ea typeface="+mn-ea"/>
                        <a:cs typeface="Arial" pitchFamily="34" charset="0"/>
                      </a:endParaRPr>
                    </a:p>
                  </a:txBody>
                  <a:tcPr/>
                </a:tc>
              </a:tr>
            </a:tbl>
          </a:graphicData>
        </a:graphic>
      </p:graphicFrame>
      <p:sp>
        <p:nvSpPr>
          <p:cNvPr id="3" name="Date Placeholder 2"/>
          <p:cNvSpPr>
            <a:spLocks noGrp="1"/>
          </p:cNvSpPr>
          <p:nvPr>
            <p:ph type="dt" sz="half" idx="10"/>
          </p:nvPr>
        </p:nvSpPr>
        <p:spPr/>
        <p:txBody>
          <a:bodyPr/>
          <a:lstStyle/>
          <a:p>
            <a:fld id="{728177F5-928C-494E-8B05-1F420715A8F3}" type="datetime1">
              <a:rPr lang="en-US" smtClean="0"/>
              <a:t>1/7/2019</a:t>
            </a:fld>
            <a:endParaRPr lang="en-US" dirty="0"/>
          </a:p>
        </p:txBody>
      </p:sp>
      <p:sp>
        <p:nvSpPr>
          <p:cNvPr id="4" name="Slide Number Placeholder 3"/>
          <p:cNvSpPr>
            <a:spLocks noGrp="1"/>
          </p:cNvSpPr>
          <p:nvPr>
            <p:ph type="sldNum" sz="quarter" idx="12"/>
          </p:nvPr>
        </p:nvSpPr>
        <p:spPr/>
        <p:txBody>
          <a:bodyPr/>
          <a:lstStyle/>
          <a:p>
            <a:fld id="{15584B98-F38E-46E1-B61E-C55620E81B6F}" type="slidenum">
              <a:rPr lang="en-US" smtClean="0"/>
              <a:t>10</a:t>
            </a:fld>
            <a:endParaRPr lang="en-US" dirty="0"/>
          </a:p>
        </p:txBody>
      </p:sp>
    </p:spTree>
    <p:extLst>
      <p:ext uri="{BB962C8B-B14F-4D97-AF65-F5344CB8AC3E}">
        <p14:creationId xmlns:p14="http://schemas.microsoft.com/office/powerpoint/2010/main" val="36887474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r>
              <a:rPr lang="en-US" sz="3600" b="1" dirty="0"/>
              <a:t>SUPPORT CAP SAVINGS FOR STATE SINCE IMPLIMENTATION</a:t>
            </a:r>
          </a:p>
        </p:txBody>
      </p:sp>
      <p:sp>
        <p:nvSpPr>
          <p:cNvPr id="3" name="Content Placeholder 2"/>
          <p:cNvSpPr>
            <a:spLocks noGrp="1"/>
          </p:cNvSpPr>
          <p:nvPr>
            <p:ph idx="1"/>
          </p:nvPr>
        </p:nvSpPr>
        <p:spPr>
          <a:xfrm>
            <a:off x="1828800" y="1600201"/>
            <a:ext cx="8534400" cy="4525963"/>
          </a:xfrm>
        </p:spPr>
        <p:txBody>
          <a:bodyPr/>
          <a:lstStyle/>
          <a:p>
            <a:pPr lvl="1"/>
            <a:r>
              <a:rPr lang="en-US" dirty="0" smtClean="0"/>
              <a:t>FY10-12  4.01  (</a:t>
            </a:r>
            <a:r>
              <a:rPr lang="en-US" dirty="0"/>
              <a:t>S</a:t>
            </a:r>
            <a:r>
              <a:rPr lang="en-US" dirty="0" smtClean="0"/>
              <a:t>tate savings $754 million)</a:t>
            </a:r>
          </a:p>
          <a:p>
            <a:pPr lvl="1"/>
            <a:r>
              <a:rPr lang="en-US" dirty="0" smtClean="0"/>
              <a:t>FY 12-14 4.03   (State savings $8 million </a:t>
            </a:r>
            <a:r>
              <a:rPr lang="en-US" dirty="0" smtClean="0">
                <a:solidFill>
                  <a:srgbClr val="FF0000"/>
                </a:solidFill>
              </a:rPr>
              <a:t>estimated</a:t>
            </a:r>
            <a:r>
              <a:rPr lang="en-US" dirty="0" smtClean="0"/>
              <a:t>)</a:t>
            </a:r>
          </a:p>
          <a:p>
            <a:pPr lvl="1"/>
            <a:r>
              <a:rPr lang="en-US" dirty="0" smtClean="0"/>
              <a:t>FY 14-16 4.10   (State savings $6.1 million)</a:t>
            </a:r>
          </a:p>
          <a:p>
            <a:pPr lvl="1"/>
            <a:r>
              <a:rPr lang="en-US" dirty="0" smtClean="0"/>
              <a:t>FY 16-18 4.17   (State savings $25.3 million)</a:t>
            </a:r>
          </a:p>
          <a:p>
            <a:pPr lvl="1"/>
            <a:r>
              <a:rPr lang="en-US" dirty="0" smtClean="0"/>
              <a:t>FY 18-20 4.23   (State savings $18.9 million)</a:t>
            </a:r>
          </a:p>
          <a:p>
            <a:pPr marL="457200" lvl="1" indent="0">
              <a:buNone/>
            </a:pPr>
            <a:r>
              <a:rPr lang="en-US" dirty="0" smtClean="0"/>
              <a:t>Shows number of SOQ funded positions per support position and the savings for the state each biennium</a:t>
            </a:r>
            <a:endParaRPr lang="en-US" dirty="0"/>
          </a:p>
        </p:txBody>
      </p:sp>
    </p:spTree>
    <p:extLst>
      <p:ext uri="{BB962C8B-B14F-4D97-AF65-F5344CB8AC3E}">
        <p14:creationId xmlns:p14="http://schemas.microsoft.com/office/powerpoint/2010/main" val="3212838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STATE FUNDING LIMITATIONS</a:t>
            </a:r>
            <a:r>
              <a:rPr lang="en-US" dirty="0" smtClean="0"/>
              <a:t>	</a:t>
            </a:r>
            <a:endParaRPr lang="en-US" dirty="0"/>
          </a:p>
        </p:txBody>
      </p:sp>
      <p:sp>
        <p:nvSpPr>
          <p:cNvPr id="3" name="Content Placeholder 2"/>
          <p:cNvSpPr>
            <a:spLocks noGrp="1"/>
          </p:cNvSpPr>
          <p:nvPr>
            <p:ph idx="1"/>
          </p:nvPr>
        </p:nvSpPr>
        <p:spPr/>
        <p:txBody>
          <a:bodyPr/>
          <a:lstStyle/>
          <a:p>
            <a:r>
              <a:rPr lang="en-US" dirty="0" smtClean="0"/>
              <a:t>Provides for Standards of Quality (SOQ) positions and other elements of Basic Aid, Categorical and Lottery Funded Revenue</a:t>
            </a:r>
          </a:p>
          <a:p>
            <a:r>
              <a:rPr lang="en-US" dirty="0" smtClean="0"/>
              <a:t>Basic Aid is made up of many other financial calculations, including SOQ positions, Transportation costs, Health Insurance, and Support Positions</a:t>
            </a:r>
          </a:p>
          <a:p>
            <a:endParaRPr lang="en-US" dirty="0" smtClean="0"/>
          </a:p>
        </p:txBody>
      </p:sp>
    </p:spTree>
    <p:extLst>
      <p:ext uri="{BB962C8B-B14F-4D97-AF65-F5344CB8AC3E}">
        <p14:creationId xmlns:p14="http://schemas.microsoft.com/office/powerpoint/2010/main" val="5039551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STATE FUNDING LIMITATIONS</a:t>
            </a:r>
          </a:p>
        </p:txBody>
      </p:sp>
      <p:sp>
        <p:nvSpPr>
          <p:cNvPr id="3" name="Content Placeholder 2"/>
          <p:cNvSpPr>
            <a:spLocks noGrp="1"/>
          </p:cNvSpPr>
          <p:nvPr>
            <p:ph idx="1"/>
          </p:nvPr>
        </p:nvSpPr>
        <p:spPr/>
        <p:txBody>
          <a:bodyPr/>
          <a:lstStyle/>
          <a:p>
            <a:r>
              <a:rPr lang="en-US" dirty="0" smtClean="0"/>
              <a:t>Defined by JLARC Commissions of 1980’s and 2001</a:t>
            </a:r>
          </a:p>
          <a:p>
            <a:r>
              <a:rPr lang="en-US" dirty="0" smtClean="0"/>
              <a:t>Recommendations from State Board of Education </a:t>
            </a:r>
          </a:p>
          <a:p>
            <a:r>
              <a:rPr lang="en-US" dirty="0" smtClean="0"/>
              <a:t>Approval by General Assembly in State Budget Is Required to Change</a:t>
            </a:r>
          </a:p>
          <a:p>
            <a:r>
              <a:rPr lang="en-US" dirty="0" smtClean="0"/>
              <a:t>Funding Provides for Meeting “Minimum Standards”</a:t>
            </a:r>
            <a:endParaRPr lang="en-US" dirty="0"/>
          </a:p>
        </p:txBody>
      </p:sp>
    </p:spTree>
    <p:extLst>
      <p:ext uri="{BB962C8B-B14F-4D97-AF65-F5344CB8AC3E}">
        <p14:creationId xmlns:p14="http://schemas.microsoft.com/office/powerpoint/2010/main" val="24318007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OTHER AREAS OF CONCERN</a:t>
            </a:r>
          </a:p>
        </p:txBody>
      </p:sp>
      <p:sp>
        <p:nvSpPr>
          <p:cNvPr id="3" name="Content Placeholder 2"/>
          <p:cNvSpPr>
            <a:spLocks noGrp="1"/>
          </p:cNvSpPr>
          <p:nvPr>
            <p:ph idx="1"/>
          </p:nvPr>
        </p:nvSpPr>
        <p:spPr>
          <a:xfrm>
            <a:off x="1981200" y="1600200"/>
            <a:ext cx="8382000" cy="4800600"/>
          </a:xfrm>
        </p:spPr>
        <p:txBody>
          <a:bodyPr/>
          <a:lstStyle/>
          <a:p>
            <a:r>
              <a:rPr lang="en-US" dirty="0" smtClean="0"/>
              <a:t>SOQ consists of </a:t>
            </a:r>
            <a:r>
              <a:rPr lang="en-US" b="1" u="sng" dirty="0" smtClean="0"/>
              <a:t>Minimum Standards</a:t>
            </a:r>
            <a:endParaRPr lang="en-US" b="1" u="sng" dirty="0"/>
          </a:p>
          <a:p>
            <a:r>
              <a:rPr lang="en-US" dirty="0" smtClean="0"/>
              <a:t>Behind the Scene “Experts” Provide Legislators with Options or Solutions</a:t>
            </a:r>
          </a:p>
          <a:p>
            <a:r>
              <a:rPr lang="en-US" i="1" dirty="0" smtClean="0"/>
              <a:t>DON’T JUST SAY PUBIC EDUCATION NEEDS MORE FUNDS</a:t>
            </a:r>
          </a:p>
          <a:p>
            <a:r>
              <a:rPr lang="en-US" i="1" dirty="0" smtClean="0"/>
              <a:t>SAY EXACTLY WHAT WE WANT DECISION-MAKERS TO CONSIDER</a:t>
            </a:r>
          </a:p>
          <a:p>
            <a:endParaRPr lang="en-US" dirty="0"/>
          </a:p>
        </p:txBody>
      </p:sp>
    </p:spTree>
    <p:extLst>
      <p:ext uri="{BB962C8B-B14F-4D97-AF65-F5344CB8AC3E}">
        <p14:creationId xmlns:p14="http://schemas.microsoft.com/office/powerpoint/2010/main" val="3324423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WHAT SHOULD BE OUR FOCUS?</a:t>
            </a:r>
          </a:p>
        </p:txBody>
      </p:sp>
      <p:sp>
        <p:nvSpPr>
          <p:cNvPr id="3" name="Content Placeholder 2"/>
          <p:cNvSpPr>
            <a:spLocks noGrp="1"/>
          </p:cNvSpPr>
          <p:nvPr>
            <p:ph idx="1"/>
          </p:nvPr>
        </p:nvSpPr>
        <p:spPr/>
        <p:txBody>
          <a:bodyPr>
            <a:normAutofit fontScale="85000" lnSpcReduction="20000"/>
          </a:bodyPr>
          <a:lstStyle/>
          <a:p>
            <a:endParaRPr lang="en-US" dirty="0" smtClean="0"/>
          </a:p>
          <a:p>
            <a:r>
              <a:rPr lang="en-US" dirty="0" smtClean="0">
                <a:latin typeface="Arial" panose="020B0604020202020204" pitchFamily="34" charset="0"/>
                <a:cs typeface="Arial" panose="020B0604020202020204" pitchFamily="34" charset="0"/>
              </a:rPr>
              <a:t>Making sure every classroom has the best teacher available</a:t>
            </a:r>
          </a:p>
          <a:p>
            <a:r>
              <a:rPr lang="en-US" dirty="0" smtClean="0">
                <a:latin typeface="Arial" panose="020B0604020202020204" pitchFamily="34" charset="0"/>
                <a:cs typeface="Arial" panose="020B0604020202020204" pitchFamily="34" charset="0"/>
              </a:rPr>
              <a:t>Provide appropriate (not minimal) support for classroom success</a:t>
            </a:r>
          </a:p>
          <a:p>
            <a:pPr lvl="1"/>
            <a:r>
              <a:rPr lang="en-US" sz="3200" dirty="0">
                <a:latin typeface="Arial" panose="020B0604020202020204" pitchFamily="34" charset="0"/>
                <a:cs typeface="Arial" panose="020B0604020202020204" pitchFamily="34" charset="0"/>
              </a:rPr>
              <a:t>Curriculum/Instructional Materials, Training, Classroom Assistance</a:t>
            </a:r>
          </a:p>
          <a:p>
            <a:pPr lvl="1"/>
            <a:r>
              <a:rPr lang="en-US" sz="3200" dirty="0">
                <a:latin typeface="Arial" panose="020B0604020202020204" pitchFamily="34" charset="0"/>
                <a:cs typeface="Arial" panose="020B0604020202020204" pitchFamily="34" charset="0"/>
              </a:rPr>
              <a:t>Facility Needs</a:t>
            </a:r>
          </a:p>
          <a:p>
            <a:pPr lvl="1"/>
            <a:r>
              <a:rPr lang="en-US" sz="3200" dirty="0">
                <a:latin typeface="Arial" panose="020B0604020202020204" pitchFamily="34" charset="0"/>
                <a:cs typeface="Arial" panose="020B0604020202020204" pitchFamily="34" charset="0"/>
              </a:rPr>
              <a:t>Transportation Services</a:t>
            </a:r>
          </a:p>
          <a:p>
            <a:pPr lvl="1"/>
            <a:r>
              <a:rPr lang="en-US" sz="3200" dirty="0">
                <a:latin typeface="Arial" panose="020B0604020202020204" pitchFamily="34" charset="0"/>
                <a:cs typeface="Arial" panose="020B0604020202020204" pitchFamily="34" charset="0"/>
              </a:rPr>
              <a:t>School Nutrition Services</a:t>
            </a:r>
          </a:p>
          <a:p>
            <a:pPr lvl="1"/>
            <a:r>
              <a:rPr lang="en-US" sz="3200" dirty="0">
                <a:latin typeface="Arial" panose="020B0604020202020204" pitchFamily="34" charset="0"/>
                <a:cs typeface="Arial" panose="020B0604020202020204" pitchFamily="34" charset="0"/>
              </a:rPr>
              <a:t>Safe Schools	</a:t>
            </a:r>
          </a:p>
          <a:p>
            <a:r>
              <a:rPr lang="en-US" sz="3100" dirty="0">
                <a:latin typeface="Arial" panose="020B0604020202020204" pitchFamily="34" charset="0"/>
                <a:cs typeface="Arial" panose="020B0604020202020204" pitchFamily="34" charset="0"/>
              </a:rPr>
              <a:t>Restore funding cuts and build on unfunded needs and loss of inflation factor accumulated since FY 10</a:t>
            </a:r>
          </a:p>
          <a:p>
            <a:endParaRPr lang="en-US" dirty="0"/>
          </a:p>
        </p:txBody>
      </p:sp>
    </p:spTree>
    <p:extLst>
      <p:ext uri="{BB962C8B-B14F-4D97-AF65-F5344CB8AC3E}">
        <p14:creationId xmlns:p14="http://schemas.microsoft.com/office/powerpoint/2010/main" val="268445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b="1" dirty="0"/>
              <a:t>VIRGINIA AVERAGE TEACHER SALARY</a:t>
            </a:r>
            <a:r>
              <a:rPr lang="en-US" dirty="0"/>
              <a:t/>
            </a:r>
            <a:br>
              <a:rPr lang="en-US" dirty="0"/>
            </a:br>
            <a:r>
              <a:rPr lang="en-US" sz="3600" dirty="0"/>
              <a:t>Source: VDOE</a:t>
            </a:r>
            <a:endParaRPr lang="en-US" sz="27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134217191"/>
              </p:ext>
            </p:extLst>
          </p:nvPr>
        </p:nvGraphicFramePr>
        <p:xfrm>
          <a:off x="2057400" y="1752595"/>
          <a:ext cx="7086600" cy="4368170"/>
        </p:xfrm>
        <a:graphic>
          <a:graphicData uri="http://schemas.openxmlformats.org/drawingml/2006/table">
            <a:tbl>
              <a:tblPr>
                <a:tableStyleId>{5C22544A-7EE6-4342-B048-85BDC9FD1C3A}</a:tableStyleId>
              </a:tblPr>
              <a:tblGrid>
                <a:gridCol w="1143000"/>
                <a:gridCol w="3581400"/>
                <a:gridCol w="2362200"/>
              </a:tblGrid>
              <a:tr h="555172">
                <a:tc>
                  <a:txBody>
                    <a:bodyPr/>
                    <a:lstStyle/>
                    <a:p>
                      <a:pPr algn="ctr" fontAlgn="b"/>
                      <a:r>
                        <a:rPr lang="en-US" sz="1800" b="1" i="0" u="none" strike="noStrike" dirty="0" smtClean="0">
                          <a:solidFill>
                            <a:srgbClr val="000000"/>
                          </a:solidFill>
                          <a:effectLst/>
                          <a:latin typeface="Arial" panose="020B0604020202020204" pitchFamily="34" charset="0"/>
                          <a:cs typeface="Arial" panose="020B0604020202020204" pitchFamily="34" charset="0"/>
                        </a:rPr>
                        <a:t>Fiscal Year</a:t>
                      </a:r>
                      <a:endParaRPr lang="en-US"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marL="0" algn="ctr" defTabSz="914400" rtl="0" eaLnBrk="1" fontAlgn="b" latinLnBrk="0" hangingPunct="1"/>
                      <a:r>
                        <a:rPr lang="en-US" sz="1800" b="1" i="0" u="none" strike="noStrike" kern="1200" dirty="0" smtClean="0">
                          <a:solidFill>
                            <a:srgbClr val="000000"/>
                          </a:solidFill>
                          <a:effectLst/>
                          <a:latin typeface="Arial" panose="020B0604020202020204" pitchFamily="34" charset="0"/>
                          <a:ea typeface="+mn-ea"/>
                          <a:cs typeface="Arial" panose="020B0604020202020204" pitchFamily="34" charset="0"/>
                        </a:rPr>
                        <a:t>Actual Average Virginia Teacher  Salary</a:t>
                      </a:r>
                      <a:endParaRPr lang="en-US" sz="18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b"/>
                </a:tc>
                <a:tc>
                  <a:txBody>
                    <a:bodyPr/>
                    <a:lstStyle/>
                    <a:p>
                      <a:pPr marL="0" algn="ctr" defTabSz="914400" rtl="0" eaLnBrk="1" fontAlgn="b" latinLnBrk="0" hangingPunct="1"/>
                      <a:r>
                        <a:rPr lang="en-US" sz="1800" b="1" i="0" u="none" strike="noStrike" kern="1200" dirty="0" smtClean="0">
                          <a:solidFill>
                            <a:srgbClr val="000000"/>
                          </a:solidFill>
                          <a:effectLst/>
                          <a:latin typeface="Arial" panose="020B0604020202020204" pitchFamily="34" charset="0"/>
                          <a:ea typeface="+mn-ea"/>
                          <a:cs typeface="Arial" panose="020B0604020202020204" pitchFamily="34" charset="0"/>
                        </a:rPr>
                        <a:t>Percent Increase</a:t>
                      </a:r>
                      <a:endParaRPr lang="en-US" sz="18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b"/>
                </a:tc>
              </a:tr>
              <a:tr h="555172">
                <a:tc>
                  <a:txBody>
                    <a:bodyPr/>
                    <a:lstStyle/>
                    <a:p>
                      <a:pPr algn="l" fontAlgn="b"/>
                      <a:r>
                        <a:rPr lang="en-US" sz="1800" b="1" u="none" strike="noStrike" dirty="0">
                          <a:effectLst/>
                          <a:latin typeface="Arial" panose="020B0604020202020204" pitchFamily="34" charset="0"/>
                          <a:cs typeface="Arial" panose="020B0604020202020204" pitchFamily="34" charset="0"/>
                        </a:rPr>
                        <a:t>FY </a:t>
                      </a:r>
                      <a:r>
                        <a:rPr lang="en-US" sz="1800" b="1" u="none" strike="noStrike" dirty="0" smtClean="0">
                          <a:effectLst/>
                          <a:latin typeface="Arial" panose="020B0604020202020204" pitchFamily="34" charset="0"/>
                          <a:cs typeface="Arial" panose="020B0604020202020204" pitchFamily="34" charset="0"/>
                        </a:rPr>
                        <a:t>02/03</a:t>
                      </a:r>
                      <a:endParaRPr lang="en-US"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800" b="1" i="0" u="none" strike="noStrike" dirty="0" smtClean="0">
                          <a:solidFill>
                            <a:srgbClr val="000000"/>
                          </a:solidFill>
                          <a:effectLst/>
                          <a:latin typeface="Arial" panose="020B0604020202020204" pitchFamily="34" charset="0"/>
                          <a:cs typeface="Arial" panose="020B0604020202020204" pitchFamily="34" charset="0"/>
                        </a:rPr>
                        <a:t>$42,677</a:t>
                      </a:r>
                      <a:endParaRPr lang="en-US"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endParaRPr lang="en-US"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r>
              <a:tr h="555172">
                <a:tc>
                  <a:txBody>
                    <a:bodyPr/>
                    <a:lstStyle/>
                    <a:p>
                      <a:pPr algn="l" fontAlgn="b"/>
                      <a:r>
                        <a:rPr lang="en-US" sz="1800" b="1" u="none" strike="noStrike" dirty="0">
                          <a:effectLst/>
                          <a:latin typeface="Arial" panose="020B0604020202020204" pitchFamily="34" charset="0"/>
                          <a:cs typeface="Arial" panose="020B0604020202020204" pitchFamily="34" charset="0"/>
                        </a:rPr>
                        <a:t>FY </a:t>
                      </a:r>
                      <a:r>
                        <a:rPr lang="en-US" sz="1800" b="1" u="none" strike="noStrike" dirty="0" smtClean="0">
                          <a:effectLst/>
                          <a:latin typeface="Arial" panose="020B0604020202020204" pitchFamily="34" charset="0"/>
                          <a:cs typeface="Arial" panose="020B0604020202020204" pitchFamily="34" charset="0"/>
                        </a:rPr>
                        <a:t>03/04</a:t>
                      </a:r>
                      <a:endParaRPr lang="en-US"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marL="0" algn="ctr" defTabSz="914400" rtl="0" eaLnBrk="1" fontAlgn="b" latinLnBrk="0" hangingPunct="1"/>
                      <a:r>
                        <a:rPr lang="en-US" sz="1800" b="1" i="0" u="none" strike="noStrike" kern="1200" dirty="0" smtClean="0">
                          <a:solidFill>
                            <a:srgbClr val="000000"/>
                          </a:solidFill>
                          <a:effectLst/>
                          <a:latin typeface="Arial" panose="020B0604020202020204" pitchFamily="34" charset="0"/>
                          <a:ea typeface="+mn-ea"/>
                          <a:cs typeface="Arial" panose="020B0604020202020204" pitchFamily="34" charset="0"/>
                        </a:rPr>
                        <a:t>$43,936</a:t>
                      </a:r>
                      <a:endParaRPr lang="en-US" sz="18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b"/>
                </a:tc>
                <a:tc>
                  <a:txBody>
                    <a:bodyPr/>
                    <a:lstStyle/>
                    <a:p>
                      <a:pPr marL="0" algn="ctr" defTabSz="914400" rtl="0" eaLnBrk="1" fontAlgn="b" latinLnBrk="0" hangingPunct="1"/>
                      <a:r>
                        <a:rPr lang="en-US" sz="1800" b="1" i="0" u="none" strike="noStrike" kern="1200" dirty="0" smtClean="0">
                          <a:solidFill>
                            <a:srgbClr val="000000"/>
                          </a:solidFill>
                          <a:effectLst/>
                          <a:latin typeface="Arial" panose="020B0604020202020204" pitchFamily="34" charset="0"/>
                          <a:ea typeface="+mn-ea"/>
                          <a:cs typeface="Arial" panose="020B0604020202020204" pitchFamily="34" charset="0"/>
                        </a:rPr>
                        <a:t>3.0%</a:t>
                      </a:r>
                      <a:endParaRPr lang="en-US" sz="18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b"/>
                </a:tc>
              </a:tr>
              <a:tr h="555172">
                <a:tc>
                  <a:txBody>
                    <a:bodyPr/>
                    <a:lstStyle/>
                    <a:p>
                      <a:pPr algn="l" fontAlgn="b"/>
                      <a:r>
                        <a:rPr lang="en-US" sz="1800" b="1" u="none" strike="noStrike" dirty="0">
                          <a:effectLst/>
                          <a:latin typeface="Arial" panose="020B0604020202020204" pitchFamily="34" charset="0"/>
                          <a:cs typeface="Arial" panose="020B0604020202020204" pitchFamily="34" charset="0"/>
                        </a:rPr>
                        <a:t>FY </a:t>
                      </a:r>
                      <a:r>
                        <a:rPr lang="en-US" sz="1800" b="1" u="none" strike="noStrike" dirty="0" smtClean="0">
                          <a:effectLst/>
                          <a:latin typeface="Arial" panose="020B0604020202020204" pitchFamily="34" charset="0"/>
                          <a:cs typeface="Arial" panose="020B0604020202020204" pitchFamily="34" charset="0"/>
                        </a:rPr>
                        <a:t>04/05</a:t>
                      </a:r>
                      <a:endParaRPr lang="en-US"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marL="0" algn="ctr" defTabSz="914400" rtl="0" eaLnBrk="1" fontAlgn="b" latinLnBrk="0" hangingPunct="1"/>
                      <a:r>
                        <a:rPr lang="en-US" sz="1800" b="1" i="0" u="none" strike="noStrike" kern="1200" dirty="0" smtClean="0">
                          <a:solidFill>
                            <a:srgbClr val="000000"/>
                          </a:solidFill>
                          <a:effectLst/>
                          <a:latin typeface="Arial" panose="020B0604020202020204" pitchFamily="34" charset="0"/>
                          <a:ea typeface="+mn-ea"/>
                          <a:cs typeface="Arial" panose="020B0604020202020204" pitchFamily="34" charset="0"/>
                        </a:rPr>
                        <a:t>$45,377</a:t>
                      </a:r>
                      <a:endParaRPr lang="en-US" sz="18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b"/>
                </a:tc>
                <a:tc>
                  <a:txBody>
                    <a:bodyPr/>
                    <a:lstStyle/>
                    <a:p>
                      <a:pPr marL="0" algn="ctr" defTabSz="914400" rtl="0" eaLnBrk="1" fontAlgn="b" latinLnBrk="0" hangingPunct="1"/>
                      <a:r>
                        <a:rPr lang="en-US" sz="1800" b="1" i="0" u="none" strike="noStrike" kern="1200" dirty="0" smtClean="0">
                          <a:solidFill>
                            <a:srgbClr val="000000"/>
                          </a:solidFill>
                          <a:effectLst/>
                          <a:latin typeface="Arial" panose="020B0604020202020204" pitchFamily="34" charset="0"/>
                          <a:ea typeface="+mn-ea"/>
                          <a:cs typeface="Arial" panose="020B0604020202020204" pitchFamily="34" charset="0"/>
                        </a:rPr>
                        <a:t>3.3%</a:t>
                      </a:r>
                      <a:endParaRPr lang="en-US" sz="18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b"/>
                </a:tc>
              </a:tr>
              <a:tr h="555172">
                <a:tc>
                  <a:txBody>
                    <a:bodyPr/>
                    <a:lstStyle/>
                    <a:p>
                      <a:pPr algn="l" fontAlgn="b"/>
                      <a:r>
                        <a:rPr lang="en-US" sz="1800" b="1" u="none" strike="noStrike" dirty="0">
                          <a:effectLst/>
                          <a:latin typeface="Arial" panose="020B0604020202020204" pitchFamily="34" charset="0"/>
                          <a:cs typeface="Arial" panose="020B0604020202020204" pitchFamily="34" charset="0"/>
                        </a:rPr>
                        <a:t>FY </a:t>
                      </a:r>
                      <a:r>
                        <a:rPr lang="en-US" sz="1800" b="1" u="none" strike="noStrike" dirty="0" smtClean="0">
                          <a:effectLst/>
                          <a:latin typeface="Arial" panose="020B0604020202020204" pitchFamily="34" charset="0"/>
                          <a:cs typeface="Arial" panose="020B0604020202020204" pitchFamily="34" charset="0"/>
                        </a:rPr>
                        <a:t>05/06</a:t>
                      </a:r>
                      <a:endParaRPr lang="en-US"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marL="0" algn="ctr" defTabSz="914400" rtl="0" eaLnBrk="1" fontAlgn="b" latinLnBrk="0" hangingPunct="1"/>
                      <a:r>
                        <a:rPr lang="en-US" sz="1800" b="1" i="0" u="none" strike="noStrike" kern="1200" dirty="0" smtClean="0">
                          <a:solidFill>
                            <a:srgbClr val="000000"/>
                          </a:solidFill>
                          <a:effectLst/>
                          <a:latin typeface="Arial" panose="020B0604020202020204" pitchFamily="34" charset="0"/>
                          <a:ea typeface="+mn-ea"/>
                          <a:cs typeface="Arial" panose="020B0604020202020204" pitchFamily="34" charset="0"/>
                        </a:rPr>
                        <a:t>$47,220</a:t>
                      </a:r>
                      <a:endParaRPr lang="en-US" sz="18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b"/>
                </a:tc>
                <a:tc>
                  <a:txBody>
                    <a:bodyPr/>
                    <a:lstStyle/>
                    <a:p>
                      <a:pPr marL="0" algn="ctr" defTabSz="914400" rtl="0" eaLnBrk="1" fontAlgn="b" latinLnBrk="0" hangingPunct="1"/>
                      <a:r>
                        <a:rPr lang="en-US" sz="1800" b="1" i="0" u="none" strike="noStrike" kern="1200" dirty="0" smtClean="0">
                          <a:solidFill>
                            <a:srgbClr val="000000"/>
                          </a:solidFill>
                          <a:effectLst/>
                          <a:latin typeface="Arial" panose="020B0604020202020204" pitchFamily="34" charset="0"/>
                          <a:ea typeface="+mn-ea"/>
                          <a:cs typeface="Arial" panose="020B0604020202020204" pitchFamily="34" charset="0"/>
                        </a:rPr>
                        <a:t>4.1%</a:t>
                      </a:r>
                      <a:endParaRPr lang="en-US" sz="18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b"/>
                </a:tc>
              </a:tr>
              <a:tr h="555172">
                <a:tc>
                  <a:txBody>
                    <a:bodyPr/>
                    <a:lstStyle/>
                    <a:p>
                      <a:pPr algn="l" fontAlgn="b"/>
                      <a:r>
                        <a:rPr lang="en-US" sz="1800" b="1" u="none" strike="noStrike" dirty="0">
                          <a:effectLst/>
                          <a:latin typeface="Arial" panose="020B0604020202020204" pitchFamily="34" charset="0"/>
                          <a:cs typeface="Arial" panose="020B0604020202020204" pitchFamily="34" charset="0"/>
                        </a:rPr>
                        <a:t>FY </a:t>
                      </a:r>
                      <a:r>
                        <a:rPr lang="en-US" sz="1800" b="1" u="none" strike="noStrike" dirty="0" smtClean="0">
                          <a:effectLst/>
                          <a:latin typeface="Arial" panose="020B0604020202020204" pitchFamily="34" charset="0"/>
                          <a:cs typeface="Arial" panose="020B0604020202020204" pitchFamily="34" charset="0"/>
                        </a:rPr>
                        <a:t>06/07</a:t>
                      </a:r>
                      <a:endParaRPr lang="en-US"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marL="0" algn="ctr" defTabSz="914400" rtl="0" eaLnBrk="1" fontAlgn="b" latinLnBrk="0" hangingPunct="1"/>
                      <a:r>
                        <a:rPr lang="en-US" sz="1800" b="1" i="0" u="none" strike="noStrike" kern="1200" dirty="0" smtClean="0">
                          <a:solidFill>
                            <a:srgbClr val="000000"/>
                          </a:solidFill>
                          <a:effectLst/>
                          <a:latin typeface="Arial" panose="020B0604020202020204" pitchFamily="34" charset="0"/>
                          <a:ea typeface="+mn-ea"/>
                          <a:cs typeface="Arial" panose="020B0604020202020204" pitchFamily="34" charset="0"/>
                        </a:rPr>
                        <a:t>$49,131</a:t>
                      </a:r>
                      <a:endParaRPr lang="en-US" sz="18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b"/>
                </a:tc>
                <a:tc>
                  <a:txBody>
                    <a:bodyPr/>
                    <a:lstStyle/>
                    <a:p>
                      <a:pPr marL="0" algn="ctr" defTabSz="914400" rtl="0" eaLnBrk="1" fontAlgn="b" latinLnBrk="0" hangingPunct="1"/>
                      <a:r>
                        <a:rPr lang="en-US" sz="1800" b="1" i="0" u="none" strike="noStrike" kern="1200" dirty="0" smtClean="0">
                          <a:solidFill>
                            <a:srgbClr val="000000"/>
                          </a:solidFill>
                          <a:effectLst/>
                          <a:latin typeface="Arial" panose="020B0604020202020204" pitchFamily="34" charset="0"/>
                          <a:ea typeface="+mn-ea"/>
                          <a:cs typeface="Arial" panose="020B0604020202020204" pitchFamily="34" charset="0"/>
                        </a:rPr>
                        <a:t>4.0%</a:t>
                      </a:r>
                      <a:endParaRPr lang="en-US" sz="18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b"/>
                </a:tc>
              </a:tr>
              <a:tr h="555172">
                <a:tc>
                  <a:txBody>
                    <a:bodyPr/>
                    <a:lstStyle/>
                    <a:p>
                      <a:pPr algn="l" fontAlgn="b"/>
                      <a:r>
                        <a:rPr lang="en-US" sz="1800" b="1" u="none" strike="noStrike" dirty="0">
                          <a:effectLst/>
                          <a:latin typeface="Arial" panose="020B0604020202020204" pitchFamily="34" charset="0"/>
                          <a:cs typeface="Arial" panose="020B0604020202020204" pitchFamily="34" charset="0"/>
                        </a:rPr>
                        <a:t>FY </a:t>
                      </a:r>
                      <a:r>
                        <a:rPr lang="en-US" sz="1800" b="1" u="none" strike="noStrike" dirty="0" smtClean="0">
                          <a:effectLst/>
                          <a:latin typeface="Arial" panose="020B0604020202020204" pitchFamily="34" charset="0"/>
                          <a:cs typeface="Arial" panose="020B0604020202020204" pitchFamily="34" charset="0"/>
                        </a:rPr>
                        <a:t>07/08</a:t>
                      </a:r>
                      <a:endParaRPr lang="en-US"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marL="0" algn="ctr" defTabSz="914400" rtl="0" eaLnBrk="1" fontAlgn="b" latinLnBrk="0" hangingPunct="1"/>
                      <a:r>
                        <a:rPr lang="en-US" sz="1800" b="1" i="0" u="none" strike="noStrike" kern="1200" dirty="0" smtClean="0">
                          <a:solidFill>
                            <a:srgbClr val="000000"/>
                          </a:solidFill>
                          <a:effectLst/>
                          <a:latin typeface="Arial" panose="020B0604020202020204" pitchFamily="34" charset="0"/>
                          <a:ea typeface="+mn-ea"/>
                          <a:cs typeface="Arial" panose="020B0604020202020204" pitchFamily="34" charset="0"/>
                        </a:rPr>
                        <a:t>$50,511</a:t>
                      </a:r>
                      <a:endParaRPr lang="en-US" sz="18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b"/>
                </a:tc>
                <a:tc>
                  <a:txBody>
                    <a:bodyPr/>
                    <a:lstStyle/>
                    <a:p>
                      <a:pPr marL="0" algn="ctr" defTabSz="914400" rtl="0" eaLnBrk="1" fontAlgn="b" latinLnBrk="0" hangingPunct="1"/>
                      <a:r>
                        <a:rPr lang="en-US" sz="1800" b="1" i="0" u="none" strike="noStrike" kern="1200" dirty="0" smtClean="0">
                          <a:solidFill>
                            <a:srgbClr val="000000"/>
                          </a:solidFill>
                          <a:effectLst/>
                          <a:latin typeface="Arial" panose="020B0604020202020204" pitchFamily="34" charset="0"/>
                          <a:ea typeface="+mn-ea"/>
                          <a:cs typeface="Arial" panose="020B0604020202020204" pitchFamily="34" charset="0"/>
                        </a:rPr>
                        <a:t>2.8%</a:t>
                      </a:r>
                      <a:endParaRPr lang="en-US" sz="18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b"/>
                </a:tc>
              </a:tr>
              <a:tr h="478973">
                <a:tc>
                  <a:txBody>
                    <a:bodyPr/>
                    <a:lstStyle/>
                    <a:p>
                      <a:pPr algn="l" fontAlgn="b"/>
                      <a:r>
                        <a:rPr lang="en-US" sz="1800" b="1" u="none" strike="noStrike" dirty="0">
                          <a:effectLst/>
                          <a:latin typeface="Arial" panose="020B0604020202020204" pitchFamily="34" charset="0"/>
                          <a:cs typeface="Arial" panose="020B0604020202020204" pitchFamily="34" charset="0"/>
                        </a:rPr>
                        <a:t>FY </a:t>
                      </a:r>
                      <a:r>
                        <a:rPr lang="en-US" sz="1800" b="1" u="none" strike="noStrike" dirty="0" smtClean="0">
                          <a:effectLst/>
                          <a:latin typeface="Arial" panose="020B0604020202020204" pitchFamily="34" charset="0"/>
                          <a:cs typeface="Arial" panose="020B0604020202020204" pitchFamily="34" charset="0"/>
                        </a:rPr>
                        <a:t>08/09</a:t>
                      </a:r>
                      <a:endParaRPr lang="en-US"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marL="0" algn="ctr" defTabSz="914400" rtl="0" eaLnBrk="1" fontAlgn="b" latinLnBrk="0" hangingPunct="1"/>
                      <a:r>
                        <a:rPr lang="en-US" sz="1800" b="1" i="0" u="none" strike="noStrike" kern="1200" dirty="0" smtClean="0">
                          <a:solidFill>
                            <a:srgbClr val="000000"/>
                          </a:solidFill>
                          <a:effectLst/>
                          <a:latin typeface="Arial" panose="020B0604020202020204" pitchFamily="34" charset="0"/>
                          <a:ea typeface="+mn-ea"/>
                          <a:cs typeface="Arial" panose="020B0604020202020204" pitchFamily="34" charset="0"/>
                        </a:rPr>
                        <a:t>$52,309</a:t>
                      </a:r>
                      <a:endParaRPr lang="en-US" sz="18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b"/>
                </a:tc>
                <a:tc>
                  <a:txBody>
                    <a:bodyPr/>
                    <a:lstStyle/>
                    <a:p>
                      <a:pPr marL="0" algn="ctr" defTabSz="914400" rtl="0" eaLnBrk="1" fontAlgn="b" latinLnBrk="0" hangingPunct="1"/>
                      <a:r>
                        <a:rPr lang="en-US" sz="1800" b="1" i="0" u="none" strike="noStrike" kern="1200" dirty="0" smtClean="0">
                          <a:solidFill>
                            <a:srgbClr val="000000"/>
                          </a:solidFill>
                          <a:effectLst/>
                          <a:latin typeface="Arial" panose="020B0604020202020204" pitchFamily="34" charset="0"/>
                          <a:ea typeface="+mn-ea"/>
                          <a:cs typeface="Arial" panose="020B0604020202020204" pitchFamily="34" charset="0"/>
                        </a:rPr>
                        <a:t>3.6%</a:t>
                      </a:r>
                      <a:endParaRPr lang="en-US" sz="18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b"/>
                </a:tc>
              </a:tr>
            </a:tbl>
          </a:graphicData>
        </a:graphic>
      </p:graphicFrame>
    </p:spTree>
    <p:extLst>
      <p:ext uri="{BB962C8B-B14F-4D97-AF65-F5344CB8AC3E}">
        <p14:creationId xmlns:p14="http://schemas.microsoft.com/office/powerpoint/2010/main" val="32750570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b="1" dirty="0"/>
              <a:t>VIRGINIA AVERAGE TEACHER SALARY</a:t>
            </a:r>
            <a:r>
              <a:rPr lang="en-US" dirty="0"/>
              <a:t/>
            </a:r>
            <a:br>
              <a:rPr lang="en-US" dirty="0"/>
            </a:br>
            <a:r>
              <a:rPr lang="en-US" sz="2700" dirty="0"/>
              <a:t>Source: VDOE</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967441657"/>
              </p:ext>
            </p:extLst>
          </p:nvPr>
        </p:nvGraphicFramePr>
        <p:xfrm>
          <a:off x="1905000" y="1676399"/>
          <a:ext cx="7483926" cy="4397831"/>
        </p:xfrm>
        <a:graphic>
          <a:graphicData uri="http://schemas.openxmlformats.org/drawingml/2006/table">
            <a:tbl>
              <a:tblPr>
                <a:tableStyleId>{5C22544A-7EE6-4342-B048-85BDC9FD1C3A}</a:tableStyleId>
              </a:tblPr>
              <a:tblGrid>
                <a:gridCol w="965668"/>
                <a:gridCol w="4023616"/>
                <a:gridCol w="2494642"/>
              </a:tblGrid>
              <a:tr h="559325">
                <a:tc>
                  <a:txBody>
                    <a:bodyPr/>
                    <a:lstStyle/>
                    <a:p>
                      <a:pPr algn="ctr" fontAlgn="b"/>
                      <a:r>
                        <a:rPr lang="en-US" sz="1600" b="1" i="0" u="none" strike="noStrike" dirty="0" smtClean="0">
                          <a:solidFill>
                            <a:srgbClr val="000000"/>
                          </a:solidFill>
                          <a:effectLst/>
                          <a:latin typeface="Arial" panose="020B0604020202020204" pitchFamily="34" charset="0"/>
                          <a:cs typeface="Arial" panose="020B0604020202020204" pitchFamily="34" charset="0"/>
                        </a:rPr>
                        <a:t>Fiscal Year</a:t>
                      </a:r>
                      <a:endParaRPr lang="en-US"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marL="0" algn="ctr" defTabSz="914400" rtl="0" eaLnBrk="1" fontAlgn="b" latinLnBrk="0" hangingPunct="1"/>
                      <a:r>
                        <a:rPr lang="en-US" sz="1600" b="1" i="0" u="none" strike="noStrike" kern="1200" dirty="0" smtClean="0">
                          <a:solidFill>
                            <a:srgbClr val="000000"/>
                          </a:solidFill>
                          <a:effectLst/>
                          <a:latin typeface="Arial" panose="020B0604020202020204" pitchFamily="34" charset="0"/>
                          <a:ea typeface="+mn-ea"/>
                          <a:cs typeface="Arial" panose="020B0604020202020204" pitchFamily="34" charset="0"/>
                        </a:rPr>
                        <a:t>Actual Average Virginia Teacher  Salary</a:t>
                      </a:r>
                      <a:endParaRPr lang="en-US" sz="16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b"/>
                </a:tc>
                <a:tc>
                  <a:txBody>
                    <a:bodyPr/>
                    <a:lstStyle/>
                    <a:p>
                      <a:pPr marL="0" algn="ctr" defTabSz="914400" rtl="0" eaLnBrk="1" fontAlgn="b" latinLnBrk="0" hangingPunct="1"/>
                      <a:r>
                        <a:rPr lang="en-US" sz="1600" b="1" i="0" u="none" strike="noStrike" kern="1200" dirty="0" smtClean="0">
                          <a:solidFill>
                            <a:srgbClr val="000000"/>
                          </a:solidFill>
                          <a:effectLst/>
                          <a:latin typeface="Arial" panose="020B0604020202020204" pitchFamily="34" charset="0"/>
                          <a:ea typeface="+mn-ea"/>
                          <a:cs typeface="Arial" panose="020B0604020202020204" pitchFamily="34" charset="0"/>
                        </a:rPr>
                        <a:t>Percent Increase</a:t>
                      </a:r>
                      <a:endParaRPr lang="en-US" sz="16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b"/>
                </a:tc>
              </a:tr>
              <a:tr h="559325">
                <a:tc>
                  <a:txBody>
                    <a:bodyPr/>
                    <a:lstStyle/>
                    <a:p>
                      <a:pPr algn="l" fontAlgn="b"/>
                      <a:r>
                        <a:rPr lang="en-US" sz="1600" b="1" u="none" strike="noStrike" dirty="0">
                          <a:effectLst/>
                          <a:latin typeface="Arial" panose="020B0604020202020204" pitchFamily="34" charset="0"/>
                          <a:cs typeface="Arial" panose="020B0604020202020204" pitchFamily="34" charset="0"/>
                        </a:rPr>
                        <a:t>FY </a:t>
                      </a:r>
                      <a:r>
                        <a:rPr lang="en-US" sz="1600" b="1" u="none" strike="noStrike" dirty="0" smtClean="0">
                          <a:effectLst/>
                          <a:latin typeface="Arial" panose="020B0604020202020204" pitchFamily="34" charset="0"/>
                          <a:cs typeface="Arial" panose="020B0604020202020204" pitchFamily="34" charset="0"/>
                        </a:rPr>
                        <a:t>09/10</a:t>
                      </a:r>
                      <a:endParaRPr lang="en-US"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800" b="1" i="0" u="none" strike="noStrike" dirty="0" smtClean="0">
                          <a:solidFill>
                            <a:srgbClr val="000000"/>
                          </a:solidFill>
                          <a:effectLst/>
                          <a:latin typeface="Arial" panose="020B0604020202020204" pitchFamily="34" charset="0"/>
                          <a:cs typeface="Arial" panose="020B0604020202020204" pitchFamily="34" charset="0"/>
                        </a:rPr>
                        <a:t>$51,894</a:t>
                      </a:r>
                      <a:endParaRPr lang="en-US"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marL="0" algn="ctr" defTabSz="914400" rtl="0" eaLnBrk="1" fontAlgn="b" latinLnBrk="0" hangingPunct="1"/>
                      <a:r>
                        <a:rPr lang="en-US" sz="1800" b="1" i="0" u="none" strike="noStrike" kern="1200" dirty="0" smtClean="0">
                          <a:solidFill>
                            <a:srgbClr val="000000"/>
                          </a:solidFill>
                          <a:effectLst/>
                          <a:latin typeface="Arial" panose="020B0604020202020204" pitchFamily="34" charset="0"/>
                          <a:ea typeface="+mn-ea"/>
                          <a:cs typeface="Arial" panose="020B0604020202020204" pitchFamily="34" charset="0"/>
                        </a:rPr>
                        <a:t>-0.8%</a:t>
                      </a:r>
                      <a:endParaRPr lang="en-US" sz="18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b"/>
                </a:tc>
              </a:tr>
              <a:tr h="559325">
                <a:tc>
                  <a:txBody>
                    <a:bodyPr/>
                    <a:lstStyle/>
                    <a:p>
                      <a:pPr algn="l" fontAlgn="b"/>
                      <a:r>
                        <a:rPr lang="en-US" sz="1600" b="1" u="none" strike="noStrike" dirty="0">
                          <a:effectLst/>
                          <a:latin typeface="Arial" panose="020B0604020202020204" pitchFamily="34" charset="0"/>
                          <a:cs typeface="Arial" panose="020B0604020202020204" pitchFamily="34" charset="0"/>
                        </a:rPr>
                        <a:t>FY </a:t>
                      </a:r>
                      <a:r>
                        <a:rPr lang="en-US" sz="1600" b="1" u="none" strike="noStrike" dirty="0" smtClean="0">
                          <a:effectLst/>
                          <a:latin typeface="Arial" panose="020B0604020202020204" pitchFamily="34" charset="0"/>
                          <a:cs typeface="Arial" panose="020B0604020202020204" pitchFamily="34" charset="0"/>
                        </a:rPr>
                        <a:t>10/11</a:t>
                      </a:r>
                      <a:endParaRPr lang="en-US"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marL="0" algn="ctr" defTabSz="914400" rtl="0" eaLnBrk="1" fontAlgn="b" latinLnBrk="0" hangingPunct="1"/>
                      <a:r>
                        <a:rPr lang="en-US" sz="1800" b="1" i="0" u="none" strike="noStrike" kern="1200" dirty="0" smtClean="0">
                          <a:solidFill>
                            <a:srgbClr val="000000"/>
                          </a:solidFill>
                          <a:effectLst/>
                          <a:latin typeface="Arial" panose="020B0604020202020204" pitchFamily="34" charset="0"/>
                          <a:ea typeface="+mn-ea"/>
                          <a:cs typeface="Arial" panose="020B0604020202020204" pitchFamily="34" charset="0"/>
                        </a:rPr>
                        <a:t>$51,524</a:t>
                      </a:r>
                      <a:endParaRPr lang="en-US" sz="18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b"/>
                </a:tc>
                <a:tc>
                  <a:txBody>
                    <a:bodyPr/>
                    <a:lstStyle/>
                    <a:p>
                      <a:pPr marL="0" algn="ctr" defTabSz="914400" rtl="0" eaLnBrk="1" fontAlgn="b" latinLnBrk="0" hangingPunct="1"/>
                      <a:r>
                        <a:rPr lang="en-US" sz="1800" b="1" i="0" u="none" strike="noStrike" kern="1200" dirty="0" smtClean="0">
                          <a:solidFill>
                            <a:srgbClr val="000000"/>
                          </a:solidFill>
                          <a:effectLst/>
                          <a:latin typeface="Arial" panose="020B0604020202020204" pitchFamily="34" charset="0"/>
                          <a:ea typeface="+mn-ea"/>
                          <a:cs typeface="Arial" panose="020B0604020202020204" pitchFamily="34" charset="0"/>
                        </a:rPr>
                        <a:t>-0.7%</a:t>
                      </a:r>
                      <a:endParaRPr lang="en-US" sz="18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b"/>
                </a:tc>
              </a:tr>
              <a:tr h="559325">
                <a:tc>
                  <a:txBody>
                    <a:bodyPr/>
                    <a:lstStyle/>
                    <a:p>
                      <a:pPr algn="l" fontAlgn="b"/>
                      <a:r>
                        <a:rPr lang="en-US" sz="1600" b="1" u="none" strike="noStrike" dirty="0">
                          <a:effectLst/>
                          <a:latin typeface="Arial" panose="020B0604020202020204" pitchFamily="34" charset="0"/>
                          <a:cs typeface="Arial" panose="020B0604020202020204" pitchFamily="34" charset="0"/>
                        </a:rPr>
                        <a:t>FY </a:t>
                      </a:r>
                      <a:r>
                        <a:rPr lang="en-US" sz="1600" b="1" u="none" strike="noStrike" dirty="0" smtClean="0">
                          <a:effectLst/>
                          <a:latin typeface="Arial" panose="020B0604020202020204" pitchFamily="34" charset="0"/>
                          <a:cs typeface="Arial" panose="020B0604020202020204" pitchFamily="34" charset="0"/>
                        </a:rPr>
                        <a:t>11/12</a:t>
                      </a:r>
                      <a:endParaRPr lang="en-US"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marL="0" algn="ctr" defTabSz="914400" rtl="0" eaLnBrk="1" fontAlgn="b" latinLnBrk="0" hangingPunct="1"/>
                      <a:r>
                        <a:rPr lang="en-US" sz="1800" b="1" i="0" u="none" strike="noStrike" kern="1200" dirty="0" smtClean="0">
                          <a:solidFill>
                            <a:srgbClr val="000000"/>
                          </a:solidFill>
                          <a:effectLst/>
                          <a:latin typeface="Arial" panose="020B0604020202020204" pitchFamily="34" charset="0"/>
                          <a:ea typeface="+mn-ea"/>
                          <a:cs typeface="Arial" panose="020B0604020202020204" pitchFamily="34" charset="0"/>
                        </a:rPr>
                        <a:t>$52,096</a:t>
                      </a:r>
                      <a:endParaRPr lang="en-US" sz="18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b"/>
                </a:tc>
                <a:tc>
                  <a:txBody>
                    <a:bodyPr/>
                    <a:lstStyle/>
                    <a:p>
                      <a:pPr marL="0" algn="ctr" defTabSz="914400" rtl="0" eaLnBrk="1" fontAlgn="b" latinLnBrk="0" hangingPunct="1"/>
                      <a:r>
                        <a:rPr lang="en-US" sz="1800" b="1" i="0" u="none" strike="noStrike" kern="1200" dirty="0" smtClean="0">
                          <a:solidFill>
                            <a:srgbClr val="000000"/>
                          </a:solidFill>
                          <a:effectLst/>
                          <a:latin typeface="Arial" panose="020B0604020202020204" pitchFamily="34" charset="0"/>
                          <a:ea typeface="+mn-ea"/>
                          <a:cs typeface="Arial" panose="020B0604020202020204" pitchFamily="34" charset="0"/>
                        </a:rPr>
                        <a:t>1.1%</a:t>
                      </a:r>
                      <a:endParaRPr lang="en-US" sz="18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b"/>
                </a:tc>
              </a:tr>
              <a:tr h="559325">
                <a:tc>
                  <a:txBody>
                    <a:bodyPr/>
                    <a:lstStyle/>
                    <a:p>
                      <a:pPr algn="l" fontAlgn="b"/>
                      <a:r>
                        <a:rPr lang="en-US" sz="1600" b="1" u="none" strike="noStrike" dirty="0">
                          <a:effectLst/>
                          <a:latin typeface="Arial" panose="020B0604020202020204" pitchFamily="34" charset="0"/>
                          <a:cs typeface="Arial" panose="020B0604020202020204" pitchFamily="34" charset="0"/>
                        </a:rPr>
                        <a:t>FY </a:t>
                      </a:r>
                      <a:r>
                        <a:rPr lang="en-US" sz="1600" b="1" u="none" strike="noStrike" dirty="0" smtClean="0">
                          <a:effectLst/>
                          <a:latin typeface="Arial" panose="020B0604020202020204" pitchFamily="34" charset="0"/>
                          <a:cs typeface="Arial" panose="020B0604020202020204" pitchFamily="34" charset="0"/>
                        </a:rPr>
                        <a:t>12/13</a:t>
                      </a:r>
                      <a:endParaRPr lang="en-US"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marL="0" algn="ctr" defTabSz="914400" rtl="0" eaLnBrk="1" fontAlgn="b" latinLnBrk="0" hangingPunct="1"/>
                      <a:r>
                        <a:rPr lang="en-US" sz="1800" b="1" i="0" u="none" strike="noStrike" kern="1200" dirty="0" smtClean="0">
                          <a:solidFill>
                            <a:srgbClr val="000000"/>
                          </a:solidFill>
                          <a:effectLst/>
                          <a:latin typeface="Arial" panose="020B0604020202020204" pitchFamily="34" charset="0"/>
                          <a:ea typeface="+mn-ea"/>
                          <a:cs typeface="Arial" panose="020B0604020202020204" pitchFamily="34" charset="0"/>
                        </a:rPr>
                        <a:t>$52,923 (Yr. 1 of 5% VRS shift)</a:t>
                      </a:r>
                      <a:endParaRPr lang="en-US" sz="18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b"/>
                </a:tc>
                <a:tc>
                  <a:txBody>
                    <a:bodyPr/>
                    <a:lstStyle/>
                    <a:p>
                      <a:pPr marL="0" algn="ctr" defTabSz="914400" rtl="0" eaLnBrk="1" fontAlgn="b" latinLnBrk="0" hangingPunct="1"/>
                      <a:r>
                        <a:rPr lang="en-US" sz="1800" b="1" i="0" u="none" strike="noStrike" kern="1200" dirty="0" smtClean="0">
                          <a:solidFill>
                            <a:srgbClr val="000000"/>
                          </a:solidFill>
                          <a:effectLst/>
                          <a:latin typeface="Arial" panose="020B0604020202020204" pitchFamily="34" charset="0"/>
                          <a:ea typeface="+mn-ea"/>
                          <a:cs typeface="Arial" panose="020B0604020202020204" pitchFamily="34" charset="0"/>
                        </a:rPr>
                        <a:t>1.6%</a:t>
                      </a:r>
                      <a:endParaRPr lang="en-US" sz="18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b"/>
                </a:tc>
              </a:tr>
              <a:tr h="559325">
                <a:tc>
                  <a:txBody>
                    <a:bodyPr/>
                    <a:lstStyle/>
                    <a:p>
                      <a:pPr algn="l" fontAlgn="b"/>
                      <a:r>
                        <a:rPr lang="en-US" sz="1600" b="1" u="none" strike="noStrike" dirty="0">
                          <a:effectLst/>
                          <a:latin typeface="Arial" panose="020B0604020202020204" pitchFamily="34" charset="0"/>
                          <a:cs typeface="Arial" panose="020B0604020202020204" pitchFamily="34" charset="0"/>
                        </a:rPr>
                        <a:t>FY </a:t>
                      </a:r>
                      <a:r>
                        <a:rPr lang="en-US" sz="1600" b="1" u="none" strike="noStrike" dirty="0" smtClean="0">
                          <a:effectLst/>
                          <a:latin typeface="Arial" panose="020B0604020202020204" pitchFamily="34" charset="0"/>
                          <a:cs typeface="Arial" panose="020B0604020202020204" pitchFamily="34" charset="0"/>
                        </a:rPr>
                        <a:t>13/14</a:t>
                      </a:r>
                      <a:endParaRPr lang="en-US"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marL="0" algn="ctr" defTabSz="914400" rtl="0" eaLnBrk="1" fontAlgn="b" latinLnBrk="0" hangingPunct="1"/>
                      <a:r>
                        <a:rPr lang="en-US" sz="1800" b="1" i="0" u="none" strike="noStrike" kern="1200" dirty="0" smtClean="0">
                          <a:solidFill>
                            <a:srgbClr val="000000"/>
                          </a:solidFill>
                          <a:effectLst/>
                          <a:latin typeface="Arial" panose="020B0604020202020204" pitchFamily="34" charset="0"/>
                          <a:ea typeface="+mn-ea"/>
                          <a:cs typeface="Arial" panose="020B0604020202020204" pitchFamily="34" charset="0"/>
                        </a:rPr>
                        <a:t>$53,818 (Yr.</a:t>
                      </a:r>
                      <a:r>
                        <a:rPr lang="en-US" sz="1800" b="1" i="0" u="none" strike="noStrike" kern="1200" baseline="0" dirty="0" smtClean="0">
                          <a:solidFill>
                            <a:srgbClr val="000000"/>
                          </a:solidFill>
                          <a:effectLst/>
                          <a:latin typeface="Arial" panose="020B0604020202020204" pitchFamily="34" charset="0"/>
                          <a:ea typeface="+mn-ea"/>
                          <a:cs typeface="Arial" panose="020B0604020202020204" pitchFamily="34" charset="0"/>
                        </a:rPr>
                        <a:t> 2 of 5% VRS shift)</a:t>
                      </a:r>
                      <a:endParaRPr lang="en-US" sz="18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b"/>
                </a:tc>
                <a:tc>
                  <a:txBody>
                    <a:bodyPr/>
                    <a:lstStyle/>
                    <a:p>
                      <a:pPr marL="0" algn="ctr" defTabSz="914400" rtl="0" eaLnBrk="1" fontAlgn="b" latinLnBrk="0" hangingPunct="1"/>
                      <a:r>
                        <a:rPr lang="en-US" sz="1800" b="1" i="0" u="none" strike="noStrike" kern="1200" dirty="0" smtClean="0">
                          <a:solidFill>
                            <a:srgbClr val="000000"/>
                          </a:solidFill>
                          <a:effectLst/>
                          <a:latin typeface="Arial" panose="020B0604020202020204" pitchFamily="34" charset="0"/>
                          <a:ea typeface="+mn-ea"/>
                          <a:cs typeface="Arial" panose="020B0604020202020204" pitchFamily="34" charset="0"/>
                        </a:rPr>
                        <a:t>1.7%</a:t>
                      </a:r>
                      <a:endParaRPr lang="en-US" sz="18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b"/>
                </a:tc>
              </a:tr>
              <a:tr h="559325">
                <a:tc>
                  <a:txBody>
                    <a:bodyPr/>
                    <a:lstStyle/>
                    <a:p>
                      <a:pPr algn="l" fontAlgn="b"/>
                      <a:r>
                        <a:rPr lang="en-US" sz="1600" b="1" u="none" strike="noStrike" dirty="0">
                          <a:effectLst/>
                          <a:latin typeface="Arial" panose="020B0604020202020204" pitchFamily="34" charset="0"/>
                          <a:cs typeface="Arial" panose="020B0604020202020204" pitchFamily="34" charset="0"/>
                        </a:rPr>
                        <a:t>FY </a:t>
                      </a:r>
                      <a:r>
                        <a:rPr lang="en-US" sz="1600" b="1" u="none" strike="noStrike" dirty="0" smtClean="0">
                          <a:effectLst/>
                          <a:latin typeface="Arial" panose="020B0604020202020204" pitchFamily="34" charset="0"/>
                          <a:cs typeface="Arial" panose="020B0604020202020204" pitchFamily="34" charset="0"/>
                        </a:rPr>
                        <a:t>14/15</a:t>
                      </a:r>
                      <a:endParaRPr lang="en-US"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marL="0" algn="ctr" defTabSz="914400" rtl="0" eaLnBrk="1" fontAlgn="b" latinLnBrk="0" hangingPunct="1"/>
                      <a:r>
                        <a:rPr lang="en-US" sz="1800" b="1" i="0" u="none" strike="noStrike" kern="1200" dirty="0" smtClean="0">
                          <a:solidFill>
                            <a:srgbClr val="000000"/>
                          </a:solidFill>
                          <a:effectLst/>
                          <a:latin typeface="Arial" panose="020B0604020202020204" pitchFamily="34" charset="0"/>
                          <a:ea typeface="+mn-ea"/>
                          <a:cs typeface="Arial" panose="020B0604020202020204" pitchFamily="34" charset="0"/>
                        </a:rPr>
                        <a:t>$54,486 (Yr. 3 of 5% VRS</a:t>
                      </a:r>
                      <a:r>
                        <a:rPr lang="en-US" sz="1800" b="1" i="0" u="none" strike="noStrike" kern="1200" baseline="0" dirty="0" smtClean="0">
                          <a:solidFill>
                            <a:srgbClr val="000000"/>
                          </a:solidFill>
                          <a:effectLst/>
                          <a:latin typeface="Arial" panose="020B0604020202020204" pitchFamily="34" charset="0"/>
                          <a:ea typeface="+mn-ea"/>
                          <a:cs typeface="Arial" panose="020B0604020202020204" pitchFamily="34" charset="0"/>
                        </a:rPr>
                        <a:t> shift</a:t>
                      </a:r>
                      <a:r>
                        <a:rPr lang="en-US" sz="1800" b="1" i="0" u="none" strike="noStrike" kern="1200" dirty="0" smtClean="0">
                          <a:solidFill>
                            <a:srgbClr val="000000"/>
                          </a:solidFill>
                          <a:effectLst/>
                          <a:latin typeface="Arial" panose="020B0604020202020204" pitchFamily="34" charset="0"/>
                          <a:ea typeface="+mn-ea"/>
                          <a:cs typeface="Arial" panose="020B0604020202020204" pitchFamily="34" charset="0"/>
                        </a:rPr>
                        <a:t>)</a:t>
                      </a:r>
                      <a:endParaRPr lang="en-US" sz="18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b"/>
                </a:tc>
                <a:tc>
                  <a:txBody>
                    <a:bodyPr/>
                    <a:lstStyle/>
                    <a:p>
                      <a:pPr marL="0" algn="ctr" defTabSz="914400" rtl="0" eaLnBrk="1" fontAlgn="b" latinLnBrk="0" hangingPunct="1"/>
                      <a:r>
                        <a:rPr lang="en-US" sz="1800" b="1" i="0" u="none" strike="noStrike" kern="1200" dirty="0" smtClean="0">
                          <a:solidFill>
                            <a:srgbClr val="000000"/>
                          </a:solidFill>
                          <a:effectLst/>
                          <a:latin typeface="Arial" panose="020B0604020202020204" pitchFamily="34" charset="0"/>
                          <a:ea typeface="+mn-ea"/>
                          <a:cs typeface="Arial" panose="020B0604020202020204" pitchFamily="34" charset="0"/>
                        </a:rPr>
                        <a:t>1.2%</a:t>
                      </a:r>
                      <a:endParaRPr lang="en-US" sz="18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b"/>
                </a:tc>
              </a:tr>
              <a:tr h="482556">
                <a:tc>
                  <a:txBody>
                    <a:bodyPr/>
                    <a:lstStyle/>
                    <a:p>
                      <a:pPr algn="l" fontAlgn="b"/>
                      <a:r>
                        <a:rPr lang="en-US" sz="1600" b="1" u="none" strike="noStrike" dirty="0">
                          <a:effectLst/>
                          <a:latin typeface="Arial" panose="020B0604020202020204" pitchFamily="34" charset="0"/>
                          <a:cs typeface="Arial" panose="020B0604020202020204" pitchFamily="34" charset="0"/>
                        </a:rPr>
                        <a:t>FY </a:t>
                      </a:r>
                      <a:r>
                        <a:rPr lang="en-US" sz="1600" b="1" u="none" strike="noStrike" dirty="0" smtClean="0">
                          <a:effectLst/>
                          <a:latin typeface="Arial" panose="020B0604020202020204" pitchFamily="34" charset="0"/>
                          <a:cs typeface="Arial" panose="020B0604020202020204" pitchFamily="34" charset="0"/>
                        </a:rPr>
                        <a:t>15/16</a:t>
                      </a:r>
                      <a:endParaRPr lang="en-US"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marL="0" algn="ctr" defTabSz="914400" rtl="0" eaLnBrk="1" fontAlgn="b" latinLnBrk="0" hangingPunct="1"/>
                      <a:r>
                        <a:rPr lang="en-US" sz="1800" b="1" i="0" u="none" strike="noStrike" kern="1200" dirty="0" smtClean="0">
                          <a:solidFill>
                            <a:srgbClr val="000000"/>
                          </a:solidFill>
                          <a:effectLst/>
                          <a:latin typeface="Arial" panose="020B0604020202020204" pitchFamily="34" charset="0"/>
                          <a:ea typeface="+mn-ea"/>
                          <a:cs typeface="Arial" panose="020B0604020202020204" pitchFamily="34" charset="0"/>
                        </a:rPr>
                        <a:t>$54,891 (Yr. 4 of 5% VRS shift)</a:t>
                      </a:r>
                      <a:endParaRPr lang="en-US" sz="18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b"/>
                </a:tc>
                <a:tc>
                  <a:txBody>
                    <a:bodyPr/>
                    <a:lstStyle/>
                    <a:p>
                      <a:pPr algn="ctr"/>
                      <a:r>
                        <a:rPr lang="en-US" b="1" dirty="0" smtClean="0"/>
                        <a:t>0.7%</a:t>
                      </a:r>
                      <a:endParaRPr lang="en-US" b="1" dirty="0"/>
                    </a:p>
                  </a:txBody>
                  <a:tcPr marL="9525" marR="9525" marT="9525" marB="0" anchor="b"/>
                </a:tc>
              </a:tr>
            </a:tbl>
          </a:graphicData>
        </a:graphic>
      </p:graphicFrame>
      <p:sp>
        <p:nvSpPr>
          <p:cNvPr id="2" name="Right Brace 1"/>
          <p:cNvSpPr/>
          <p:nvPr/>
        </p:nvSpPr>
        <p:spPr>
          <a:xfrm>
            <a:off x="9076871" y="4006334"/>
            <a:ext cx="228600" cy="201346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 name="TextBox 4"/>
          <p:cNvSpPr txBox="1"/>
          <p:nvPr/>
        </p:nvSpPr>
        <p:spPr>
          <a:xfrm>
            <a:off x="9388926" y="4828401"/>
            <a:ext cx="714830" cy="369332"/>
          </a:xfrm>
          <a:prstGeom prst="rect">
            <a:avLst/>
          </a:prstGeom>
          <a:noFill/>
        </p:spPr>
        <p:txBody>
          <a:bodyPr wrap="square" rtlCol="0">
            <a:spAutoFit/>
          </a:bodyPr>
          <a:lstStyle/>
          <a:p>
            <a:r>
              <a:rPr lang="en-US" b="1" dirty="0"/>
              <a:t>5.2%</a:t>
            </a:r>
          </a:p>
        </p:txBody>
      </p:sp>
    </p:spTree>
    <p:extLst>
      <p:ext uri="{BB962C8B-B14F-4D97-AF65-F5344CB8AC3E}">
        <p14:creationId xmlns:p14="http://schemas.microsoft.com/office/powerpoint/2010/main" val="1200251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EXAMPLE OF A SPECIFIC REQUEST</a:t>
            </a:r>
          </a:p>
        </p:txBody>
      </p:sp>
      <p:sp>
        <p:nvSpPr>
          <p:cNvPr id="3" name="Content Placeholder 2"/>
          <p:cNvSpPr>
            <a:spLocks noGrp="1"/>
          </p:cNvSpPr>
          <p:nvPr>
            <p:ph idx="1"/>
          </p:nvPr>
        </p:nvSpPr>
        <p:spPr/>
        <p:txBody>
          <a:bodyPr>
            <a:normAutofit/>
          </a:bodyPr>
          <a:lstStyle/>
          <a:p>
            <a:r>
              <a:rPr lang="en-US" dirty="0" smtClean="0"/>
              <a:t>Restore Prevailing Cost Methodology for Support Positions</a:t>
            </a:r>
            <a:r>
              <a:rPr lang="en-US" dirty="0"/>
              <a:t> </a:t>
            </a:r>
            <a:r>
              <a:rPr lang="en-US" dirty="0" smtClean="0"/>
              <a:t>– Funds Could Be Used In Any Way</a:t>
            </a:r>
          </a:p>
          <a:p>
            <a:r>
              <a:rPr lang="en-US" dirty="0"/>
              <a:t>Cut for </a:t>
            </a:r>
            <a:r>
              <a:rPr lang="en-US" dirty="0" smtClean="0"/>
              <a:t>Support </a:t>
            </a:r>
            <a:r>
              <a:rPr lang="en-US" dirty="0"/>
              <a:t>P</a:t>
            </a:r>
            <a:r>
              <a:rPr lang="en-US" dirty="0" smtClean="0"/>
              <a:t>ositions </a:t>
            </a:r>
            <a:r>
              <a:rPr lang="en-US" dirty="0"/>
              <a:t>M</a:t>
            </a:r>
            <a:r>
              <a:rPr lang="en-US" dirty="0" smtClean="0"/>
              <a:t>ay </a:t>
            </a:r>
            <a:r>
              <a:rPr lang="en-US" dirty="0"/>
              <a:t>B</a:t>
            </a:r>
            <a:r>
              <a:rPr lang="en-US" dirty="0" smtClean="0"/>
              <a:t>e </a:t>
            </a:r>
            <a:r>
              <a:rPr lang="en-US" dirty="0"/>
              <a:t>too </a:t>
            </a:r>
            <a:r>
              <a:rPr lang="en-US" dirty="0" smtClean="0"/>
              <a:t>Large </a:t>
            </a:r>
            <a:r>
              <a:rPr lang="en-US" dirty="0"/>
              <a:t>to </a:t>
            </a:r>
            <a:r>
              <a:rPr lang="en-US" dirty="0" smtClean="0"/>
              <a:t>Fix </a:t>
            </a:r>
            <a:r>
              <a:rPr lang="en-US" dirty="0"/>
              <a:t>in </a:t>
            </a:r>
            <a:r>
              <a:rPr lang="en-US" dirty="0" smtClean="0"/>
              <a:t>One </a:t>
            </a:r>
            <a:r>
              <a:rPr lang="en-US" dirty="0"/>
              <a:t>Y</a:t>
            </a:r>
            <a:r>
              <a:rPr lang="en-US" dirty="0" smtClean="0"/>
              <a:t>ear</a:t>
            </a:r>
          </a:p>
          <a:p>
            <a:pPr lvl="1"/>
            <a:r>
              <a:rPr lang="en-US" dirty="0" smtClean="0"/>
              <a:t>It was cut in one year</a:t>
            </a:r>
          </a:p>
          <a:p>
            <a:pPr lvl="1"/>
            <a:r>
              <a:rPr lang="en-US" dirty="0" smtClean="0"/>
              <a:t>The calculation each biennium has increased the loss for school divisions</a:t>
            </a:r>
          </a:p>
          <a:p>
            <a:pPr lvl="1"/>
            <a:r>
              <a:rPr lang="en-US" dirty="0" smtClean="0"/>
              <a:t>We need a strategy to use for lobbying and for promoting with the media and our constituents</a:t>
            </a:r>
          </a:p>
          <a:p>
            <a:pPr marL="457200" lvl="1" indent="0">
              <a:buNone/>
            </a:pPr>
            <a:endParaRPr lang="en-US" dirty="0" smtClean="0"/>
          </a:p>
          <a:p>
            <a:endParaRPr lang="en-US" dirty="0"/>
          </a:p>
        </p:txBody>
      </p:sp>
    </p:spTree>
    <p:extLst>
      <p:ext uri="{BB962C8B-B14F-4D97-AF65-F5344CB8AC3E}">
        <p14:creationId xmlns:p14="http://schemas.microsoft.com/office/powerpoint/2010/main" val="273619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228602"/>
            <a:ext cx="7772400" cy="914399"/>
          </a:xfrm>
        </p:spPr>
        <p:txBody>
          <a:bodyPr>
            <a:noAutofit/>
          </a:bodyPr>
          <a:lstStyle/>
          <a:p>
            <a:r>
              <a:rPr lang="en-US" sz="3200" b="1" dirty="0"/>
              <a:t>HOW TO DETERMINE LOSSES FOR SUPPORT POSITIONS</a:t>
            </a:r>
          </a:p>
        </p:txBody>
      </p:sp>
      <p:sp>
        <p:nvSpPr>
          <p:cNvPr id="3" name="Subtitle 2"/>
          <p:cNvSpPr>
            <a:spLocks noGrp="1"/>
          </p:cNvSpPr>
          <p:nvPr>
            <p:ph type="subTitle" idx="1"/>
          </p:nvPr>
        </p:nvSpPr>
        <p:spPr>
          <a:xfrm>
            <a:off x="1905000" y="1447800"/>
            <a:ext cx="8382000" cy="5029200"/>
          </a:xfrm>
        </p:spPr>
        <p:txBody>
          <a:bodyPr>
            <a:normAutofit lnSpcReduction="10000"/>
          </a:bodyPr>
          <a:lstStyle/>
          <a:p>
            <a:pPr marL="457200" indent="-457200" algn="l">
              <a:buFont typeface="Arial" panose="020B0604020202020204" pitchFamily="34" charset="0"/>
              <a:buChar char="•"/>
            </a:pPr>
            <a:r>
              <a:rPr lang="en-US" sz="2400" dirty="0">
                <a:solidFill>
                  <a:schemeClr val="tx1"/>
                </a:solidFill>
              </a:rPr>
              <a:t>Go to Calc Table for Your Division from VDOE Website/Memo</a:t>
            </a:r>
          </a:p>
          <a:p>
            <a:pPr marL="457200" indent="-457200" algn="l">
              <a:buFont typeface="Arial" panose="020B0604020202020204" pitchFamily="34" charset="0"/>
              <a:buChar char="•"/>
            </a:pPr>
            <a:r>
              <a:rPr lang="en-US" sz="2400" dirty="0">
                <a:solidFill>
                  <a:schemeClr val="tx1"/>
                </a:solidFill>
              </a:rPr>
              <a:t>Click on </a:t>
            </a:r>
            <a:r>
              <a:rPr lang="en-US" sz="2400" i="1" u="sng" dirty="0">
                <a:solidFill>
                  <a:schemeClr val="tx1"/>
                </a:solidFill>
              </a:rPr>
              <a:t>Funded Positions </a:t>
            </a:r>
            <a:r>
              <a:rPr lang="en-US" sz="2400" dirty="0">
                <a:solidFill>
                  <a:schemeClr val="tx1"/>
                </a:solidFill>
              </a:rPr>
              <a:t> Tab on Bottom of Page</a:t>
            </a:r>
          </a:p>
          <a:p>
            <a:pPr marL="457200" indent="-457200" algn="l">
              <a:buFont typeface="Arial" panose="020B0604020202020204" pitchFamily="34" charset="0"/>
              <a:buChar char="•"/>
            </a:pPr>
            <a:r>
              <a:rPr lang="en-US" sz="2400" dirty="0">
                <a:solidFill>
                  <a:schemeClr val="tx1"/>
                </a:solidFill>
              </a:rPr>
              <a:t>Highlight SOQ Funded Support Positions for FY 2019 and 2020</a:t>
            </a:r>
          </a:p>
          <a:p>
            <a:pPr marL="457200" indent="-457200" algn="l">
              <a:buFont typeface="Arial" panose="020B0604020202020204" pitchFamily="34" charset="0"/>
              <a:buChar char="•"/>
            </a:pPr>
            <a:r>
              <a:rPr lang="en-US" sz="2400" dirty="0">
                <a:solidFill>
                  <a:schemeClr val="tx1"/>
                </a:solidFill>
              </a:rPr>
              <a:t>Copy the Two Spreadsheets</a:t>
            </a:r>
          </a:p>
          <a:p>
            <a:pPr marL="457200" indent="-457200" algn="l">
              <a:buFont typeface="Arial" panose="020B0604020202020204" pitchFamily="34" charset="0"/>
              <a:buChar char="•"/>
            </a:pPr>
            <a:r>
              <a:rPr lang="en-US" sz="2400" dirty="0">
                <a:solidFill>
                  <a:schemeClr val="tx1"/>
                </a:solidFill>
              </a:rPr>
              <a:t>Paste to a Clean Excel Worksheet</a:t>
            </a:r>
          </a:p>
          <a:p>
            <a:pPr marL="457200" indent="-457200" algn="l">
              <a:buFont typeface="Arial" panose="020B0604020202020204" pitchFamily="34" charset="0"/>
              <a:buChar char="•"/>
            </a:pPr>
            <a:r>
              <a:rPr lang="en-US" sz="2400" dirty="0">
                <a:solidFill>
                  <a:schemeClr val="tx1"/>
                </a:solidFill>
              </a:rPr>
              <a:t>Four Spreadsheets Will Appear (MAGIC)</a:t>
            </a:r>
          </a:p>
          <a:p>
            <a:pPr marL="457200" indent="-457200" algn="l">
              <a:buFont typeface="Arial" panose="020B0604020202020204" pitchFamily="34" charset="0"/>
              <a:buChar char="•"/>
            </a:pPr>
            <a:r>
              <a:rPr lang="en-US" sz="2400" dirty="0">
                <a:solidFill>
                  <a:schemeClr val="tx1"/>
                </a:solidFill>
              </a:rPr>
              <a:t>Two Will Be for the Ratio Calculation (Same as You Copied)</a:t>
            </a:r>
          </a:p>
          <a:p>
            <a:pPr marL="457200" indent="-457200" algn="l">
              <a:buFont typeface="Arial" panose="020B0604020202020204" pitchFamily="34" charset="0"/>
              <a:buChar char="•"/>
            </a:pPr>
            <a:r>
              <a:rPr lang="en-US" sz="2400" dirty="0">
                <a:solidFill>
                  <a:schemeClr val="tx1"/>
                </a:solidFill>
              </a:rPr>
              <a:t>Two Will Be for the Prevailing Cost Calculation that Was Used Prior to FY 2010</a:t>
            </a:r>
          </a:p>
          <a:p>
            <a:pPr marL="457200" indent="-457200" algn="l">
              <a:buFont typeface="Arial" panose="020B0604020202020204" pitchFamily="34" charset="0"/>
              <a:buChar char="•"/>
            </a:pPr>
            <a:r>
              <a:rPr lang="en-US" sz="2400" dirty="0">
                <a:solidFill>
                  <a:schemeClr val="tx1"/>
                </a:solidFill>
              </a:rPr>
              <a:t>Dollar Difference and Number of Support Positions for Each FY and Each Calculation Will Show Your Loss – EVERY YEAR SINCE FY 10</a:t>
            </a:r>
          </a:p>
        </p:txBody>
      </p:sp>
    </p:spTree>
    <p:extLst>
      <p:ext uri="{BB962C8B-B14F-4D97-AF65-F5344CB8AC3E}">
        <p14:creationId xmlns:p14="http://schemas.microsoft.com/office/powerpoint/2010/main" val="30059511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HOW TO TALK TO YOUR LEGISLATORS ABOUT YOUR DIVISION’S FUNDING CHALLENGES</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057400" y="1676400"/>
            <a:ext cx="8153400" cy="4800600"/>
          </a:xfrm>
        </p:spPr>
      </p:pic>
    </p:spTree>
    <p:extLst>
      <p:ext uri="{BB962C8B-B14F-4D97-AF65-F5344CB8AC3E}">
        <p14:creationId xmlns:p14="http://schemas.microsoft.com/office/powerpoint/2010/main" val="58197758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OTHER STATE LEGISLATION</a:t>
            </a:r>
            <a:endParaRPr lang="en-US" b="1" dirty="0"/>
          </a:p>
        </p:txBody>
      </p:sp>
      <p:sp>
        <p:nvSpPr>
          <p:cNvPr id="3" name="Content Placeholder 2"/>
          <p:cNvSpPr>
            <a:spLocks noGrp="1"/>
          </p:cNvSpPr>
          <p:nvPr>
            <p:ph idx="1"/>
          </p:nvPr>
        </p:nvSpPr>
        <p:spPr/>
        <p:txBody>
          <a:bodyPr/>
          <a:lstStyle/>
          <a:p>
            <a:r>
              <a:rPr lang="en-US" dirty="0" smtClean="0"/>
              <a:t>Many Important Topics</a:t>
            </a:r>
          </a:p>
          <a:p>
            <a:pPr lvl="1"/>
            <a:r>
              <a:rPr lang="en-US" dirty="0" smtClean="0"/>
              <a:t>Suspension/Expulsion</a:t>
            </a:r>
          </a:p>
          <a:p>
            <a:pPr lvl="1"/>
            <a:r>
              <a:rPr lang="en-US" dirty="0" smtClean="0"/>
              <a:t>SOL Test Revisions</a:t>
            </a:r>
          </a:p>
          <a:p>
            <a:pPr lvl="1"/>
            <a:r>
              <a:rPr lang="en-US" dirty="0" smtClean="0"/>
              <a:t>Safety in our Schools</a:t>
            </a:r>
          </a:p>
          <a:p>
            <a:pPr lvl="1"/>
            <a:r>
              <a:rPr lang="en-US" dirty="0" smtClean="0"/>
              <a:t>Pre-school</a:t>
            </a:r>
          </a:p>
          <a:p>
            <a:pPr lvl="1"/>
            <a:r>
              <a:rPr lang="en-US" dirty="0" smtClean="0"/>
              <a:t>Other</a:t>
            </a:r>
          </a:p>
          <a:p>
            <a:pPr lvl="1"/>
            <a:endParaRPr lang="en-US" dirty="0"/>
          </a:p>
        </p:txBody>
      </p:sp>
    </p:spTree>
    <p:extLst>
      <p:ext uri="{BB962C8B-B14F-4D97-AF65-F5344CB8AC3E}">
        <p14:creationId xmlns:p14="http://schemas.microsoft.com/office/powerpoint/2010/main" val="33568921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715962"/>
          </a:xfrm>
        </p:spPr>
        <p:txBody>
          <a:bodyPr>
            <a:noAutofit/>
          </a:bodyPr>
          <a:lstStyle/>
          <a:p>
            <a:r>
              <a:rPr lang="en-US" sz="3200" b="1" dirty="0"/>
              <a:t> </a:t>
            </a:r>
            <a:r>
              <a:rPr lang="en-US" sz="3200" b="1" dirty="0">
                <a:latin typeface="Times New Roman" panose="02020603050405020304" pitchFamily="18" charset="0"/>
                <a:cs typeface="Times New Roman" panose="02020603050405020304" pitchFamily="18" charset="0"/>
              </a:rPr>
              <a:t>STRATEGY OPTIONS</a:t>
            </a:r>
          </a:p>
        </p:txBody>
      </p:sp>
      <p:sp>
        <p:nvSpPr>
          <p:cNvPr id="3" name="Content Placeholder 2"/>
          <p:cNvSpPr>
            <a:spLocks noGrp="1"/>
          </p:cNvSpPr>
          <p:nvPr>
            <p:ph idx="1"/>
          </p:nvPr>
        </p:nvSpPr>
        <p:spPr>
          <a:xfrm>
            <a:off x="1981200" y="1066800"/>
            <a:ext cx="8382000" cy="5334000"/>
          </a:xfrm>
        </p:spPr>
        <p:txBody>
          <a:bodyPr>
            <a:normAutofit fontScale="40000" lnSpcReduction="20000"/>
          </a:bodyPr>
          <a:lstStyle/>
          <a:p>
            <a:r>
              <a:rPr lang="en-US" sz="6200" dirty="0">
                <a:latin typeface="Arial" panose="020B0604020202020204" pitchFamily="34" charset="0"/>
                <a:cs typeface="Arial" panose="020B0604020202020204" pitchFamily="34" charset="0"/>
              </a:rPr>
              <a:t>Compare School Division Operating Budgets </a:t>
            </a:r>
          </a:p>
          <a:p>
            <a:pPr lvl="1"/>
            <a:r>
              <a:rPr lang="en-US" sz="5400" dirty="0">
                <a:latin typeface="Arial" panose="020B0604020202020204" pitchFamily="34" charset="0"/>
                <a:cs typeface="Arial" panose="020B0604020202020204" pitchFamily="34" charset="0"/>
              </a:rPr>
              <a:t>FY 08-09 to FY 18-19</a:t>
            </a:r>
          </a:p>
          <a:p>
            <a:pPr lvl="2"/>
            <a:r>
              <a:rPr lang="en-US" sz="5000" dirty="0">
                <a:latin typeface="Arial" panose="020B0604020202020204" pitchFamily="34" charset="0"/>
                <a:cs typeface="Arial" panose="020B0604020202020204" pitchFamily="34" charset="0"/>
              </a:rPr>
              <a:t>Revenue Lines for State and Local</a:t>
            </a:r>
          </a:p>
          <a:p>
            <a:pPr lvl="2"/>
            <a:r>
              <a:rPr lang="en-US" sz="5000" dirty="0">
                <a:latin typeface="Arial" panose="020B0604020202020204" pitchFamily="34" charset="0"/>
                <a:cs typeface="Arial" panose="020B0604020202020204" pitchFamily="34" charset="0"/>
              </a:rPr>
              <a:t>Expenditure Lines</a:t>
            </a:r>
          </a:p>
          <a:p>
            <a:r>
              <a:rPr lang="en-US" sz="6200" dirty="0">
                <a:latin typeface="Arial" panose="020B0604020202020204" pitchFamily="34" charset="0"/>
                <a:cs typeface="Arial" panose="020B0604020202020204" pitchFamily="34" charset="0"/>
              </a:rPr>
              <a:t>Contact Legislators and Key Decision-Makers</a:t>
            </a:r>
          </a:p>
          <a:p>
            <a:r>
              <a:rPr lang="en-US" sz="6200" dirty="0">
                <a:latin typeface="Arial" panose="020B0604020202020204" pitchFamily="34" charset="0"/>
                <a:cs typeface="Arial" panose="020B0604020202020204" pitchFamily="34" charset="0"/>
              </a:rPr>
              <a:t>Promote the Issues With Media</a:t>
            </a:r>
          </a:p>
          <a:p>
            <a:r>
              <a:rPr lang="en-US" sz="6200" dirty="0">
                <a:latin typeface="Arial" panose="020B0604020202020204" pitchFamily="34" charset="0"/>
                <a:cs typeface="Arial" panose="020B0604020202020204" pitchFamily="34" charset="0"/>
              </a:rPr>
              <a:t>Work with VASS, VSBA, VASBO, Other Divisions to Send a Consistent Message</a:t>
            </a:r>
          </a:p>
          <a:p>
            <a:r>
              <a:rPr lang="en-US" sz="6200" dirty="0">
                <a:latin typeface="Arial" panose="020B0604020202020204" pitchFamily="34" charset="0"/>
                <a:cs typeface="Arial" panose="020B0604020202020204" pitchFamily="34" charset="0"/>
              </a:rPr>
              <a:t>Find Opportunities to Meet With Community/Parent Groups and Provide Clear, Concise Information</a:t>
            </a:r>
          </a:p>
          <a:p>
            <a:r>
              <a:rPr lang="en-US" sz="6200" dirty="0">
                <a:latin typeface="Arial" panose="020B0604020202020204" pitchFamily="34" charset="0"/>
                <a:cs typeface="Arial" panose="020B0604020202020204" pitchFamily="34" charset="0"/>
              </a:rPr>
              <a:t>In All Instances, Emphasize the Impact of the Reductions (Staff Losses, Teacher Quality, Facility and Safety Needs, etc.)</a:t>
            </a:r>
          </a:p>
        </p:txBody>
      </p:sp>
    </p:spTree>
    <p:extLst>
      <p:ext uri="{BB962C8B-B14F-4D97-AF65-F5344CB8AC3E}">
        <p14:creationId xmlns:p14="http://schemas.microsoft.com/office/powerpoint/2010/main" val="3484298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b="1" dirty="0"/>
              <a:t> </a:t>
            </a:r>
            <a:r>
              <a:rPr lang="en-US" sz="3200" b="1" dirty="0">
                <a:latin typeface="Times New Roman" panose="02020603050405020304" pitchFamily="18" charset="0"/>
                <a:cs typeface="Times New Roman" panose="02020603050405020304" pitchFamily="18" charset="0"/>
              </a:rPr>
              <a:t>STRATEGY OPTIONS</a:t>
            </a:r>
            <a:endParaRPr lang="en-US" sz="3200" dirty="0"/>
          </a:p>
        </p:txBody>
      </p:sp>
      <p:sp>
        <p:nvSpPr>
          <p:cNvPr id="5" name="Content Placeholder 4"/>
          <p:cNvSpPr>
            <a:spLocks noGrp="1"/>
          </p:cNvSpPr>
          <p:nvPr>
            <p:ph idx="1"/>
          </p:nvPr>
        </p:nvSpPr>
        <p:spPr/>
        <p:txBody>
          <a:bodyPr>
            <a:normAutofit lnSpcReduction="10000"/>
          </a:bodyPr>
          <a:lstStyle/>
          <a:p>
            <a:r>
              <a:rPr lang="en-US" dirty="0" smtClean="0"/>
              <a:t>OFFER SOLUTIONS</a:t>
            </a:r>
          </a:p>
          <a:p>
            <a:pPr lvl="1"/>
            <a:r>
              <a:rPr lang="en-US" dirty="0" smtClean="0"/>
              <a:t>Restore funding for Support Positions</a:t>
            </a:r>
          </a:p>
          <a:p>
            <a:pPr lvl="2"/>
            <a:r>
              <a:rPr lang="en-US" dirty="0" smtClean="0"/>
              <a:t>Perhaps Gradual Reduction of Cap Ratio</a:t>
            </a:r>
          </a:p>
          <a:p>
            <a:pPr lvl="2"/>
            <a:r>
              <a:rPr lang="en-US" dirty="0" smtClean="0"/>
              <a:t>Ultimate Goal is Prevailing Cost Methodology</a:t>
            </a:r>
          </a:p>
          <a:p>
            <a:pPr lvl="2"/>
            <a:r>
              <a:rPr lang="en-US" dirty="0" smtClean="0"/>
              <a:t>Would Provide Flexible Use of New Funds</a:t>
            </a:r>
          </a:p>
          <a:p>
            <a:pPr lvl="2"/>
            <a:r>
              <a:rPr lang="en-US" dirty="0" smtClean="0"/>
              <a:t>No Local Contribution to Match	</a:t>
            </a:r>
          </a:p>
          <a:p>
            <a:pPr lvl="1"/>
            <a:r>
              <a:rPr lang="en-US" dirty="0" smtClean="0"/>
              <a:t>Funding for FY19-20 Offers Opportunity</a:t>
            </a:r>
          </a:p>
          <a:p>
            <a:pPr lvl="1"/>
            <a:r>
              <a:rPr lang="en-US" dirty="0" smtClean="0"/>
              <a:t>Funding for the Future for Public Education Could Include Virginia Income Tax Reform</a:t>
            </a:r>
          </a:p>
          <a:p>
            <a:pPr lvl="2"/>
            <a:r>
              <a:rPr lang="en-US" dirty="0" smtClean="0"/>
              <a:t>None for almost 50 years?</a:t>
            </a:r>
          </a:p>
          <a:p>
            <a:endParaRPr lang="en-US" dirty="0"/>
          </a:p>
        </p:txBody>
      </p:sp>
    </p:spTree>
    <p:extLst>
      <p:ext uri="{BB962C8B-B14F-4D97-AF65-F5344CB8AC3E}">
        <p14:creationId xmlns:p14="http://schemas.microsoft.com/office/powerpoint/2010/main" val="4212901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5">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QUESTIONS?</a:t>
            </a:r>
            <a:endParaRPr lang="en-US" dirty="0"/>
          </a:p>
        </p:txBody>
      </p:sp>
      <p:sp>
        <p:nvSpPr>
          <p:cNvPr id="5" name="Subtitle 4"/>
          <p:cNvSpPr>
            <a:spLocks noGrp="1"/>
          </p:cNvSpPr>
          <p:nvPr>
            <p:ph type="subTitle" idx="1"/>
          </p:nvPr>
        </p:nvSpPr>
        <p:spPr/>
        <p:txBody>
          <a:bodyPr/>
          <a:lstStyle/>
          <a:p>
            <a:r>
              <a:rPr lang="en-US" b="1" dirty="0" smtClean="0">
                <a:solidFill>
                  <a:schemeClr val="tx1"/>
                </a:solidFill>
              </a:rPr>
              <a:t>jjs924@aol.com</a:t>
            </a:r>
            <a:endParaRPr lang="en-US" b="1" dirty="0">
              <a:solidFill>
                <a:schemeClr val="tx1"/>
              </a:solidFill>
            </a:endParaRPr>
          </a:p>
        </p:txBody>
      </p:sp>
    </p:spTree>
    <p:extLst>
      <p:ext uri="{BB962C8B-B14F-4D97-AF65-F5344CB8AC3E}">
        <p14:creationId xmlns:p14="http://schemas.microsoft.com/office/powerpoint/2010/main" val="3068209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40000"/>
                <a:lumOff val="60000"/>
              </a:schemeClr>
            </a:gs>
            <a:gs pos="74000">
              <a:schemeClr val="accent1"/>
            </a:gs>
            <a:gs pos="83000">
              <a:schemeClr val="accent1">
                <a:lumMod val="60000"/>
                <a:lumOff val="40000"/>
              </a:schemeClr>
            </a:gs>
            <a:gs pos="100000">
              <a:schemeClr val="tx2"/>
            </a:gs>
          </a:gsLst>
          <a:lin ang="5400000" scaled="1"/>
        </a:gra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0AEBBA0C-8BA4-42AC-90BD-60D3B3DEED5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98311" y="659100"/>
            <a:ext cx="5195378" cy="2966968"/>
          </a:xfrm>
          <a:prstGeom prst="rect">
            <a:avLst/>
          </a:prstGeom>
          <a:effectLst>
            <a:softEdge rad="25400"/>
          </a:effectLst>
        </p:spPr>
      </p:pic>
      <p:pic>
        <p:nvPicPr>
          <p:cNvPr id="7" name="Picture 6">
            <a:extLst>
              <a:ext uri="{FF2B5EF4-FFF2-40B4-BE49-F238E27FC236}">
                <a16:creationId xmlns="" xmlns:a16="http://schemas.microsoft.com/office/drawing/2014/main" id="{9E650010-E0FE-4938-BC9C-8E65EA79912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8433" y="4071688"/>
            <a:ext cx="7661851" cy="1891815"/>
          </a:xfrm>
          <a:prstGeom prst="rect">
            <a:avLst/>
          </a:prstGeom>
        </p:spPr>
      </p:pic>
    </p:spTree>
    <p:extLst>
      <p:ext uri="{BB962C8B-B14F-4D97-AF65-F5344CB8AC3E}">
        <p14:creationId xmlns:p14="http://schemas.microsoft.com/office/powerpoint/2010/main" val="15544483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2239962"/>
          </a:xfrm>
        </p:spPr>
        <p:txBody>
          <a:bodyPr>
            <a:normAutofit/>
          </a:bodyPr>
          <a:lstStyle/>
          <a:p>
            <a:r>
              <a:rPr lang="en-US" sz="3200" b="1" dirty="0"/>
              <a:t>STATE BUDGET INCREASE</a:t>
            </a:r>
            <a:br>
              <a:rPr lang="en-US" sz="3200" b="1" dirty="0"/>
            </a:br>
            <a:r>
              <a:rPr lang="en-US" sz="3200" b="1" dirty="0"/>
              <a:t>CHANGE IN TOTAL BASIC AID</a:t>
            </a:r>
            <a:r>
              <a:rPr lang="en-US" dirty="0" smtClean="0"/>
              <a:t/>
            </a:r>
            <a:br>
              <a:rPr lang="en-US" dirty="0" smtClean="0"/>
            </a:br>
            <a:r>
              <a:rPr lang="en-US" sz="3200" b="1" dirty="0"/>
              <a:t>2008/2009 to 2018/2019</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2892932"/>
              </p:ext>
            </p:extLst>
          </p:nvPr>
        </p:nvGraphicFramePr>
        <p:xfrm>
          <a:off x="2133600" y="2514600"/>
          <a:ext cx="8077200" cy="3556000"/>
        </p:xfrm>
        <a:graphic>
          <a:graphicData uri="http://schemas.openxmlformats.org/drawingml/2006/table">
            <a:tbl>
              <a:tblPr firstRow="1" bandRow="1">
                <a:tableStyleId>{5C22544A-7EE6-4342-B048-85BDC9FD1C3A}</a:tableStyleId>
              </a:tblPr>
              <a:tblGrid>
                <a:gridCol w="3048000"/>
                <a:gridCol w="2514600"/>
                <a:gridCol w="2514600"/>
              </a:tblGrid>
              <a:tr h="889000">
                <a:tc>
                  <a:txBody>
                    <a:bodyPr/>
                    <a:lstStyle/>
                    <a:p>
                      <a:pPr algn="ctr"/>
                      <a:r>
                        <a:rPr lang="en-US" sz="2400" dirty="0" smtClean="0">
                          <a:latin typeface="Arial" panose="020B0604020202020204" pitchFamily="34" charset="0"/>
                          <a:cs typeface="Arial" panose="020B0604020202020204" pitchFamily="34" charset="0"/>
                        </a:rPr>
                        <a:t>FY</a:t>
                      </a:r>
                      <a:endParaRPr lang="en-US" sz="2400" dirty="0">
                        <a:latin typeface="Arial" panose="020B0604020202020204" pitchFamily="34" charset="0"/>
                        <a:cs typeface="Arial" panose="020B0604020202020204" pitchFamily="34" charset="0"/>
                      </a:endParaRPr>
                    </a:p>
                  </a:txBody>
                  <a:tcPr/>
                </a:tc>
                <a:tc>
                  <a:txBody>
                    <a:bodyPr/>
                    <a:lstStyle/>
                    <a:p>
                      <a:pPr algn="ctr"/>
                      <a:r>
                        <a:rPr lang="en-US" sz="2400" dirty="0" smtClean="0">
                          <a:latin typeface="Arial" panose="020B0604020202020204" pitchFamily="34" charset="0"/>
                          <a:cs typeface="Arial" panose="020B0604020202020204" pitchFamily="34" charset="0"/>
                        </a:rPr>
                        <a:t>State Operating Budget</a:t>
                      </a:r>
                      <a:endParaRPr lang="en-US" sz="2400" dirty="0">
                        <a:latin typeface="Arial" panose="020B0604020202020204" pitchFamily="34" charset="0"/>
                        <a:cs typeface="Arial" panose="020B0604020202020204" pitchFamily="34" charset="0"/>
                      </a:endParaRPr>
                    </a:p>
                  </a:txBody>
                  <a:tcPr/>
                </a:tc>
                <a:tc>
                  <a:txBody>
                    <a:bodyPr/>
                    <a:lstStyle/>
                    <a:p>
                      <a:pPr algn="ctr"/>
                      <a:r>
                        <a:rPr lang="en-US" sz="2400" dirty="0" smtClean="0">
                          <a:latin typeface="Arial" panose="020B0604020202020204" pitchFamily="34" charset="0"/>
                          <a:cs typeface="Arial" panose="020B0604020202020204" pitchFamily="34" charset="0"/>
                        </a:rPr>
                        <a:t>Total Basic Aid</a:t>
                      </a:r>
                    </a:p>
                    <a:p>
                      <a:pPr algn="ctr"/>
                      <a:r>
                        <a:rPr lang="en-US" sz="2400" dirty="0" smtClean="0">
                          <a:latin typeface="Arial" panose="020B0604020202020204" pitchFamily="34" charset="0"/>
                          <a:cs typeface="Arial" panose="020B0604020202020204" pitchFamily="34" charset="0"/>
                        </a:rPr>
                        <a:t>All Divisions</a:t>
                      </a:r>
                      <a:endParaRPr lang="en-US" sz="2400" dirty="0">
                        <a:latin typeface="Arial" panose="020B0604020202020204" pitchFamily="34" charset="0"/>
                        <a:cs typeface="Arial" panose="020B0604020202020204" pitchFamily="34" charset="0"/>
                      </a:endParaRPr>
                    </a:p>
                  </a:txBody>
                  <a:tcPr/>
                </a:tc>
              </a:tr>
              <a:tr h="889000">
                <a:tc>
                  <a:txBody>
                    <a:bodyPr/>
                    <a:lstStyle/>
                    <a:p>
                      <a:pPr algn="ctr"/>
                      <a:r>
                        <a:rPr lang="en-US" sz="2400" dirty="0" smtClean="0">
                          <a:latin typeface="Arial" panose="020B0604020202020204" pitchFamily="34" charset="0"/>
                          <a:cs typeface="Arial" panose="020B0604020202020204" pitchFamily="34" charset="0"/>
                        </a:rPr>
                        <a:t>2008-2009</a:t>
                      </a:r>
                      <a:endParaRPr lang="en-US" sz="2400" dirty="0">
                        <a:latin typeface="Arial" panose="020B0604020202020204" pitchFamily="34" charset="0"/>
                        <a:cs typeface="Arial" panose="020B0604020202020204" pitchFamily="34" charset="0"/>
                      </a:endParaRPr>
                    </a:p>
                  </a:txBody>
                  <a:tcPr/>
                </a:tc>
                <a:tc>
                  <a:txBody>
                    <a:bodyPr/>
                    <a:lstStyle/>
                    <a:p>
                      <a:pPr algn="ctr"/>
                      <a:r>
                        <a:rPr lang="en-US" sz="2400" dirty="0" smtClean="0">
                          <a:latin typeface="Arial" panose="020B0604020202020204" pitchFamily="34" charset="0"/>
                          <a:cs typeface="Arial" panose="020B0604020202020204" pitchFamily="34" charset="0"/>
                        </a:rPr>
                        <a:t>$37,057,207,663</a:t>
                      </a:r>
                      <a:endParaRPr lang="en-US" sz="2400" dirty="0">
                        <a:latin typeface="Arial" panose="020B0604020202020204" pitchFamily="34" charset="0"/>
                        <a:cs typeface="Arial" panose="020B0604020202020204" pitchFamily="34" charset="0"/>
                      </a:endParaRPr>
                    </a:p>
                  </a:txBody>
                  <a:tcPr/>
                </a:tc>
                <a:tc>
                  <a:txBody>
                    <a:bodyPr/>
                    <a:lstStyle/>
                    <a:p>
                      <a:pPr algn="ctr"/>
                      <a:r>
                        <a:rPr lang="en-US" sz="2400" dirty="0" smtClean="0">
                          <a:latin typeface="Arial" panose="020B0604020202020204" pitchFamily="34" charset="0"/>
                          <a:cs typeface="Arial" panose="020B0604020202020204" pitchFamily="34" charset="0"/>
                        </a:rPr>
                        <a:t>$3,459,313,849</a:t>
                      </a:r>
                      <a:endParaRPr lang="en-US" sz="2400" dirty="0">
                        <a:latin typeface="Arial" panose="020B0604020202020204" pitchFamily="34" charset="0"/>
                        <a:cs typeface="Arial" panose="020B0604020202020204" pitchFamily="34" charset="0"/>
                      </a:endParaRPr>
                    </a:p>
                  </a:txBody>
                  <a:tcPr/>
                </a:tc>
              </a:tr>
              <a:tr h="889000">
                <a:tc>
                  <a:txBody>
                    <a:bodyPr/>
                    <a:lstStyle/>
                    <a:p>
                      <a:pPr algn="ctr"/>
                      <a:r>
                        <a:rPr lang="en-US" sz="2400" dirty="0" smtClean="0">
                          <a:latin typeface="Arial" panose="020B0604020202020204" pitchFamily="34" charset="0"/>
                          <a:cs typeface="Arial" panose="020B0604020202020204" pitchFamily="34" charset="0"/>
                        </a:rPr>
                        <a:t>2018-2019</a:t>
                      </a:r>
                      <a:endParaRPr lang="en-US" sz="2400" dirty="0">
                        <a:latin typeface="Arial" panose="020B0604020202020204" pitchFamily="34" charset="0"/>
                        <a:cs typeface="Arial" panose="020B0604020202020204" pitchFamily="34" charset="0"/>
                      </a:endParaRPr>
                    </a:p>
                  </a:txBody>
                  <a:tcPr/>
                </a:tc>
                <a:tc>
                  <a:txBody>
                    <a:bodyPr/>
                    <a:lstStyle/>
                    <a:p>
                      <a:pPr algn="ctr"/>
                      <a:r>
                        <a:rPr lang="en-US" sz="2400" dirty="0" smtClean="0">
                          <a:latin typeface="Arial" panose="020B0604020202020204" pitchFamily="34" charset="0"/>
                          <a:cs typeface="Arial" panose="020B0604020202020204" pitchFamily="34" charset="0"/>
                        </a:rPr>
                        <a:t>$56,962,678,129</a:t>
                      </a:r>
                      <a:endParaRPr lang="en-US" sz="2400" dirty="0">
                        <a:latin typeface="Arial" panose="020B0604020202020204" pitchFamily="34" charset="0"/>
                        <a:cs typeface="Arial" panose="020B0604020202020204" pitchFamily="34" charset="0"/>
                      </a:endParaRPr>
                    </a:p>
                  </a:txBody>
                  <a:tcPr/>
                </a:tc>
                <a:tc>
                  <a:txBody>
                    <a:bodyPr/>
                    <a:lstStyle/>
                    <a:p>
                      <a:pPr algn="ctr"/>
                      <a:r>
                        <a:rPr lang="en-US" sz="2400" dirty="0" smtClean="0">
                          <a:latin typeface="Arial" panose="020B0604020202020204" pitchFamily="34" charset="0"/>
                          <a:cs typeface="Arial" panose="020B0604020202020204" pitchFamily="34" charset="0"/>
                        </a:rPr>
                        <a:t>$3,343,800,247</a:t>
                      </a:r>
                      <a:endParaRPr lang="en-US" sz="2400" dirty="0">
                        <a:latin typeface="Arial" panose="020B0604020202020204" pitchFamily="34" charset="0"/>
                        <a:cs typeface="Arial" panose="020B0604020202020204" pitchFamily="34" charset="0"/>
                      </a:endParaRPr>
                    </a:p>
                  </a:txBody>
                  <a:tcPr/>
                </a:tc>
              </a:tr>
              <a:tr h="889000">
                <a:tc>
                  <a:txBody>
                    <a:bodyPr/>
                    <a:lstStyle/>
                    <a:p>
                      <a:pPr marL="0" algn="ctr" defTabSz="914400" rtl="0" eaLnBrk="1" latinLnBrk="0" hangingPunct="1"/>
                      <a:r>
                        <a:rPr lang="en-US" sz="2400" kern="1200" dirty="0" smtClean="0">
                          <a:solidFill>
                            <a:schemeClr val="dk1"/>
                          </a:solidFill>
                          <a:latin typeface="Arial" panose="020B0604020202020204" pitchFamily="34" charset="0"/>
                          <a:ea typeface="+mn-ea"/>
                          <a:cs typeface="Arial" panose="020B0604020202020204" pitchFamily="34" charset="0"/>
                        </a:rPr>
                        <a:t>% Increase/Decrease</a:t>
                      </a:r>
                      <a:endParaRPr lang="en-US" sz="24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marL="0" algn="ctr" defTabSz="914400" rtl="0" eaLnBrk="1" latinLnBrk="0" hangingPunct="1"/>
                      <a:endParaRPr lang="en-US" sz="2400" kern="1200" dirty="0" smtClean="0">
                        <a:solidFill>
                          <a:schemeClr val="dk1"/>
                        </a:solidFill>
                        <a:latin typeface="Arial" panose="020B0604020202020204" pitchFamily="34" charset="0"/>
                        <a:ea typeface="+mn-ea"/>
                        <a:cs typeface="Arial" panose="020B0604020202020204" pitchFamily="34" charset="0"/>
                      </a:endParaRPr>
                    </a:p>
                    <a:p>
                      <a:pPr marL="0" algn="ctr" defTabSz="914400" rtl="0" eaLnBrk="1" latinLnBrk="0" hangingPunct="1"/>
                      <a:r>
                        <a:rPr lang="en-US" sz="2400" kern="1200" dirty="0" smtClean="0">
                          <a:solidFill>
                            <a:schemeClr val="dk1"/>
                          </a:solidFill>
                          <a:latin typeface="Arial" panose="020B0604020202020204" pitchFamily="34" charset="0"/>
                          <a:ea typeface="+mn-ea"/>
                          <a:cs typeface="Arial" panose="020B0604020202020204" pitchFamily="34" charset="0"/>
                        </a:rPr>
                        <a:t>53.72%</a:t>
                      </a:r>
                      <a:endParaRPr lang="en-US" sz="24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marL="0" algn="ctr" defTabSz="914400" rtl="0" eaLnBrk="1" latinLnBrk="0" hangingPunct="1"/>
                      <a:endParaRPr lang="en-US" sz="2400" b="1" kern="1200" dirty="0" smtClean="0">
                        <a:solidFill>
                          <a:srgbClr val="FF0000"/>
                        </a:solidFill>
                        <a:latin typeface="Arial" panose="020B0604020202020204" pitchFamily="34" charset="0"/>
                        <a:ea typeface="+mn-ea"/>
                        <a:cs typeface="Arial" panose="020B0604020202020204" pitchFamily="34" charset="0"/>
                      </a:endParaRPr>
                    </a:p>
                    <a:p>
                      <a:pPr marL="0" algn="ctr" defTabSz="914400" rtl="0" eaLnBrk="1" latinLnBrk="0" hangingPunct="1"/>
                      <a:r>
                        <a:rPr lang="en-US" sz="2400" b="1" kern="1200" dirty="0" smtClean="0">
                          <a:solidFill>
                            <a:srgbClr val="FF0000"/>
                          </a:solidFill>
                          <a:latin typeface="Arial" panose="020B0604020202020204" pitchFamily="34" charset="0"/>
                          <a:ea typeface="+mn-ea"/>
                          <a:cs typeface="Arial" panose="020B0604020202020204" pitchFamily="34" charset="0"/>
                        </a:rPr>
                        <a:t>-3.34%</a:t>
                      </a:r>
                      <a:endParaRPr lang="en-US" sz="2400" b="1" kern="1200" dirty="0">
                        <a:solidFill>
                          <a:srgbClr val="FF0000"/>
                        </a:solidFill>
                        <a:latin typeface="Arial" panose="020B0604020202020204" pitchFamily="34" charset="0"/>
                        <a:ea typeface="+mn-ea"/>
                        <a:cs typeface="Arial" panose="020B0604020202020204" pitchFamily="34" charset="0"/>
                      </a:endParaRPr>
                    </a:p>
                  </a:txBody>
                  <a:tcPr/>
                </a:tc>
              </a:tr>
            </a:tbl>
          </a:graphicData>
        </a:graphic>
      </p:graphicFrame>
    </p:spTree>
    <p:extLst>
      <p:ext uri="{BB962C8B-B14F-4D97-AF65-F5344CB8AC3E}">
        <p14:creationId xmlns:p14="http://schemas.microsoft.com/office/powerpoint/2010/main" val="17488493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2239962"/>
          </a:xfrm>
        </p:spPr>
        <p:txBody>
          <a:bodyPr>
            <a:normAutofit/>
          </a:bodyPr>
          <a:lstStyle/>
          <a:p>
            <a:r>
              <a:rPr lang="en-US" sz="3200" b="1" dirty="0"/>
              <a:t>STATE BUDGET INCREASE</a:t>
            </a:r>
            <a:br>
              <a:rPr lang="en-US" sz="3200" b="1" dirty="0"/>
            </a:br>
            <a:r>
              <a:rPr lang="en-US" sz="3200" b="1" dirty="0"/>
              <a:t>CHANGE IN TOTAL BASIC AID</a:t>
            </a:r>
            <a:br>
              <a:rPr lang="en-US" sz="3200" b="1" dirty="0"/>
            </a:br>
            <a:r>
              <a:rPr lang="en-US" sz="3200" b="1" dirty="0"/>
              <a:t>2009/2010 to 2019/2020</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63626010"/>
              </p:ext>
            </p:extLst>
          </p:nvPr>
        </p:nvGraphicFramePr>
        <p:xfrm>
          <a:off x="2133600" y="2514600"/>
          <a:ext cx="8077200" cy="3556000"/>
        </p:xfrm>
        <a:graphic>
          <a:graphicData uri="http://schemas.openxmlformats.org/drawingml/2006/table">
            <a:tbl>
              <a:tblPr firstRow="1" bandRow="1">
                <a:tableStyleId>{5C22544A-7EE6-4342-B048-85BDC9FD1C3A}</a:tableStyleId>
              </a:tblPr>
              <a:tblGrid>
                <a:gridCol w="3048000"/>
                <a:gridCol w="2514600"/>
                <a:gridCol w="2514600"/>
              </a:tblGrid>
              <a:tr h="889000">
                <a:tc>
                  <a:txBody>
                    <a:bodyPr/>
                    <a:lstStyle/>
                    <a:p>
                      <a:pPr algn="ctr"/>
                      <a:r>
                        <a:rPr lang="en-US" sz="2400" dirty="0" smtClean="0">
                          <a:latin typeface="Arial" panose="020B0604020202020204" pitchFamily="34" charset="0"/>
                          <a:cs typeface="Arial" panose="020B0604020202020204" pitchFamily="34" charset="0"/>
                        </a:rPr>
                        <a:t>FY</a:t>
                      </a:r>
                      <a:endParaRPr lang="en-US" sz="2400" dirty="0">
                        <a:latin typeface="Arial" panose="020B0604020202020204" pitchFamily="34" charset="0"/>
                        <a:cs typeface="Arial" panose="020B0604020202020204" pitchFamily="34" charset="0"/>
                      </a:endParaRPr>
                    </a:p>
                  </a:txBody>
                  <a:tcPr/>
                </a:tc>
                <a:tc>
                  <a:txBody>
                    <a:bodyPr/>
                    <a:lstStyle/>
                    <a:p>
                      <a:pPr algn="ctr"/>
                      <a:r>
                        <a:rPr lang="en-US" sz="2400" dirty="0" smtClean="0">
                          <a:latin typeface="Arial" panose="020B0604020202020204" pitchFamily="34" charset="0"/>
                          <a:cs typeface="Arial" panose="020B0604020202020204" pitchFamily="34" charset="0"/>
                        </a:rPr>
                        <a:t>State Operating Budget</a:t>
                      </a:r>
                      <a:endParaRPr lang="en-US" sz="2400" dirty="0">
                        <a:latin typeface="Arial" panose="020B0604020202020204" pitchFamily="34" charset="0"/>
                        <a:cs typeface="Arial" panose="020B0604020202020204" pitchFamily="34" charset="0"/>
                      </a:endParaRPr>
                    </a:p>
                  </a:txBody>
                  <a:tcPr/>
                </a:tc>
                <a:tc>
                  <a:txBody>
                    <a:bodyPr/>
                    <a:lstStyle/>
                    <a:p>
                      <a:pPr algn="ctr"/>
                      <a:r>
                        <a:rPr lang="en-US" sz="2400" dirty="0" smtClean="0">
                          <a:latin typeface="Arial" panose="020B0604020202020204" pitchFamily="34" charset="0"/>
                          <a:cs typeface="Arial" panose="020B0604020202020204" pitchFamily="34" charset="0"/>
                        </a:rPr>
                        <a:t>Total Basic Aid</a:t>
                      </a:r>
                    </a:p>
                    <a:p>
                      <a:pPr algn="ctr"/>
                      <a:r>
                        <a:rPr lang="en-US" sz="2400" dirty="0" smtClean="0">
                          <a:latin typeface="Arial" panose="020B0604020202020204" pitchFamily="34" charset="0"/>
                          <a:cs typeface="Arial" panose="020B0604020202020204" pitchFamily="34" charset="0"/>
                        </a:rPr>
                        <a:t>All Divisions</a:t>
                      </a:r>
                      <a:endParaRPr lang="en-US" sz="2400" dirty="0">
                        <a:latin typeface="Arial" panose="020B0604020202020204" pitchFamily="34" charset="0"/>
                        <a:cs typeface="Arial" panose="020B0604020202020204" pitchFamily="34" charset="0"/>
                      </a:endParaRPr>
                    </a:p>
                  </a:txBody>
                  <a:tcPr/>
                </a:tc>
              </a:tr>
              <a:tr h="889000">
                <a:tc>
                  <a:txBody>
                    <a:bodyPr/>
                    <a:lstStyle/>
                    <a:p>
                      <a:pPr algn="ctr"/>
                      <a:r>
                        <a:rPr lang="en-US" sz="2400" dirty="0" smtClean="0">
                          <a:latin typeface="Arial" panose="020B0604020202020204" pitchFamily="34" charset="0"/>
                          <a:cs typeface="Arial" panose="020B0604020202020204" pitchFamily="34" charset="0"/>
                        </a:rPr>
                        <a:t>2009-2010</a:t>
                      </a:r>
                      <a:endParaRPr lang="en-US" sz="2400" dirty="0">
                        <a:latin typeface="Arial" panose="020B0604020202020204" pitchFamily="34" charset="0"/>
                        <a:cs typeface="Arial" panose="020B0604020202020204" pitchFamily="34" charset="0"/>
                      </a:endParaRPr>
                    </a:p>
                  </a:txBody>
                  <a:tcPr/>
                </a:tc>
                <a:tc>
                  <a:txBody>
                    <a:bodyPr/>
                    <a:lstStyle/>
                    <a:p>
                      <a:pPr algn="ctr"/>
                      <a:r>
                        <a:rPr lang="en-US" sz="2400" dirty="0" smtClean="0">
                          <a:latin typeface="Arial" panose="020B0604020202020204" pitchFamily="34" charset="0"/>
                          <a:cs typeface="Arial" panose="020B0604020202020204" pitchFamily="34" charset="0"/>
                        </a:rPr>
                        <a:t>$37,850,588,768</a:t>
                      </a:r>
                      <a:endParaRPr lang="en-US" sz="2400" dirty="0">
                        <a:latin typeface="Arial" panose="020B0604020202020204" pitchFamily="34" charset="0"/>
                        <a:cs typeface="Arial" panose="020B0604020202020204" pitchFamily="34" charset="0"/>
                      </a:endParaRPr>
                    </a:p>
                  </a:txBody>
                  <a:tcPr/>
                </a:tc>
                <a:tc>
                  <a:txBody>
                    <a:bodyPr/>
                    <a:lstStyle/>
                    <a:p>
                      <a:pPr algn="ctr"/>
                      <a:r>
                        <a:rPr lang="en-US" sz="2400" dirty="0" smtClean="0">
                          <a:latin typeface="Arial" panose="020B0604020202020204" pitchFamily="34" charset="0"/>
                          <a:cs typeface="Arial" panose="020B0604020202020204" pitchFamily="34" charset="0"/>
                        </a:rPr>
                        <a:t>$3,120,736,544</a:t>
                      </a:r>
                      <a:endParaRPr lang="en-US" sz="2400" dirty="0">
                        <a:latin typeface="Arial" panose="020B0604020202020204" pitchFamily="34" charset="0"/>
                        <a:cs typeface="Arial" panose="020B0604020202020204" pitchFamily="34" charset="0"/>
                      </a:endParaRPr>
                    </a:p>
                  </a:txBody>
                  <a:tcPr/>
                </a:tc>
              </a:tr>
              <a:tr h="889000">
                <a:tc>
                  <a:txBody>
                    <a:bodyPr/>
                    <a:lstStyle/>
                    <a:p>
                      <a:pPr algn="ctr"/>
                      <a:r>
                        <a:rPr lang="en-US" sz="2400" dirty="0" smtClean="0">
                          <a:latin typeface="Arial" panose="020B0604020202020204" pitchFamily="34" charset="0"/>
                          <a:cs typeface="Arial" panose="020B0604020202020204" pitchFamily="34" charset="0"/>
                        </a:rPr>
                        <a:t>2019-2020</a:t>
                      </a:r>
                      <a:endParaRPr lang="en-US" sz="2400" dirty="0">
                        <a:latin typeface="Arial" panose="020B0604020202020204" pitchFamily="34" charset="0"/>
                        <a:cs typeface="Arial" panose="020B0604020202020204" pitchFamily="34" charset="0"/>
                      </a:endParaRPr>
                    </a:p>
                  </a:txBody>
                  <a:tcPr/>
                </a:tc>
                <a:tc>
                  <a:txBody>
                    <a:bodyPr/>
                    <a:lstStyle/>
                    <a:p>
                      <a:pPr algn="ctr"/>
                      <a:r>
                        <a:rPr lang="en-US" sz="2400" dirty="0" smtClean="0">
                          <a:latin typeface="Arial" panose="020B0604020202020204" pitchFamily="34" charset="0"/>
                          <a:cs typeface="Arial" panose="020B0604020202020204" pitchFamily="34" charset="0"/>
                        </a:rPr>
                        <a:t>$58,904,841,592</a:t>
                      </a:r>
                      <a:endParaRPr lang="en-US" sz="2400" dirty="0">
                        <a:latin typeface="Arial" panose="020B0604020202020204" pitchFamily="34" charset="0"/>
                        <a:cs typeface="Arial" panose="020B0604020202020204" pitchFamily="34" charset="0"/>
                      </a:endParaRPr>
                    </a:p>
                  </a:txBody>
                  <a:tcPr/>
                </a:tc>
                <a:tc>
                  <a:txBody>
                    <a:bodyPr/>
                    <a:lstStyle/>
                    <a:p>
                      <a:pPr algn="ctr"/>
                      <a:r>
                        <a:rPr lang="en-US" sz="2400" dirty="0" smtClean="0">
                          <a:latin typeface="Arial" panose="020B0604020202020204" pitchFamily="34" charset="0"/>
                          <a:cs typeface="Arial" panose="020B0604020202020204" pitchFamily="34" charset="0"/>
                        </a:rPr>
                        <a:t>$3,336,206,414</a:t>
                      </a:r>
                      <a:endParaRPr lang="en-US" sz="2400" dirty="0">
                        <a:latin typeface="Arial" panose="020B0604020202020204" pitchFamily="34" charset="0"/>
                        <a:cs typeface="Arial" panose="020B0604020202020204" pitchFamily="34" charset="0"/>
                      </a:endParaRPr>
                    </a:p>
                  </a:txBody>
                  <a:tcPr/>
                </a:tc>
              </a:tr>
              <a:tr h="889000">
                <a:tc>
                  <a:txBody>
                    <a:bodyPr/>
                    <a:lstStyle/>
                    <a:p>
                      <a:pPr marL="0" algn="ctr" defTabSz="914400" rtl="0" eaLnBrk="1" latinLnBrk="0" hangingPunct="1"/>
                      <a:r>
                        <a:rPr lang="en-US" sz="2400" kern="1200" dirty="0" smtClean="0">
                          <a:solidFill>
                            <a:schemeClr val="dk1"/>
                          </a:solidFill>
                          <a:latin typeface="Arial" panose="020B0604020202020204" pitchFamily="34" charset="0"/>
                          <a:ea typeface="+mn-ea"/>
                          <a:cs typeface="Arial" panose="020B0604020202020204" pitchFamily="34" charset="0"/>
                        </a:rPr>
                        <a:t>% Increase/Decrease</a:t>
                      </a:r>
                      <a:endParaRPr lang="en-US" sz="24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marL="0" algn="ctr" defTabSz="914400" rtl="0" eaLnBrk="1" latinLnBrk="0" hangingPunct="1"/>
                      <a:endParaRPr lang="en-US" sz="2400" kern="1200" dirty="0" smtClean="0">
                        <a:solidFill>
                          <a:schemeClr val="dk1"/>
                        </a:solidFill>
                        <a:latin typeface="Arial" panose="020B0604020202020204" pitchFamily="34" charset="0"/>
                        <a:ea typeface="+mn-ea"/>
                        <a:cs typeface="Arial" panose="020B0604020202020204" pitchFamily="34" charset="0"/>
                      </a:endParaRPr>
                    </a:p>
                    <a:p>
                      <a:pPr marL="0" algn="ctr" defTabSz="914400" rtl="0" eaLnBrk="1" latinLnBrk="0" hangingPunct="1"/>
                      <a:r>
                        <a:rPr lang="en-US" sz="2400" kern="1200" dirty="0" smtClean="0">
                          <a:solidFill>
                            <a:schemeClr val="dk1"/>
                          </a:solidFill>
                          <a:latin typeface="Arial" panose="020B0604020202020204" pitchFamily="34" charset="0"/>
                          <a:ea typeface="+mn-ea"/>
                          <a:cs typeface="Arial" panose="020B0604020202020204" pitchFamily="34" charset="0"/>
                        </a:rPr>
                        <a:t>55.62%</a:t>
                      </a:r>
                      <a:endParaRPr lang="en-US" sz="24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marL="0" algn="ctr" defTabSz="914400" rtl="0" eaLnBrk="1" latinLnBrk="0" hangingPunct="1"/>
                      <a:endParaRPr lang="en-US" sz="2400" b="1" kern="1200" dirty="0" smtClean="0">
                        <a:solidFill>
                          <a:srgbClr val="FF0000"/>
                        </a:solidFill>
                        <a:latin typeface="Arial" panose="020B0604020202020204" pitchFamily="34" charset="0"/>
                        <a:ea typeface="+mn-ea"/>
                        <a:cs typeface="Arial" panose="020B0604020202020204" pitchFamily="34" charset="0"/>
                      </a:endParaRPr>
                    </a:p>
                    <a:p>
                      <a:pPr marL="0" algn="ctr" defTabSz="914400" rtl="0" eaLnBrk="1" latinLnBrk="0" hangingPunct="1"/>
                      <a:r>
                        <a:rPr lang="en-US" sz="2400" b="1" kern="1200" dirty="0" smtClean="0">
                          <a:solidFill>
                            <a:schemeClr val="tx1"/>
                          </a:solidFill>
                          <a:latin typeface="Arial" panose="020B0604020202020204" pitchFamily="34" charset="0"/>
                          <a:ea typeface="+mn-ea"/>
                          <a:cs typeface="Arial" panose="020B0604020202020204" pitchFamily="34" charset="0"/>
                        </a:rPr>
                        <a:t>6.90%</a:t>
                      </a:r>
                      <a:endParaRPr lang="en-US" sz="2400" b="1" kern="1200" dirty="0">
                        <a:solidFill>
                          <a:schemeClr val="tx1"/>
                        </a:solidFill>
                        <a:latin typeface="Arial" panose="020B0604020202020204" pitchFamily="34" charset="0"/>
                        <a:ea typeface="+mn-ea"/>
                        <a:cs typeface="Arial" panose="020B0604020202020204" pitchFamily="34" charset="0"/>
                      </a:endParaRPr>
                    </a:p>
                  </a:txBody>
                  <a:tcPr/>
                </a:tc>
              </a:tr>
            </a:tbl>
          </a:graphicData>
        </a:graphic>
      </p:graphicFrame>
    </p:spTree>
    <p:extLst>
      <p:ext uri="{BB962C8B-B14F-4D97-AF65-F5344CB8AC3E}">
        <p14:creationId xmlns:p14="http://schemas.microsoft.com/office/powerpoint/2010/main" val="33333477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ROADBLOCKS</a:t>
            </a:r>
          </a:p>
        </p:txBody>
      </p:sp>
      <p:sp>
        <p:nvSpPr>
          <p:cNvPr id="3" name="Content Placeholder 2"/>
          <p:cNvSpPr>
            <a:spLocks noGrp="1"/>
          </p:cNvSpPr>
          <p:nvPr>
            <p:ph idx="1"/>
          </p:nvPr>
        </p:nvSpPr>
        <p:spPr>
          <a:xfrm>
            <a:off x="1828800" y="1600201"/>
            <a:ext cx="8534400" cy="4525963"/>
          </a:xfrm>
        </p:spPr>
        <p:txBody>
          <a:bodyPr>
            <a:normAutofit/>
          </a:bodyPr>
          <a:lstStyle/>
          <a:p>
            <a:pPr lvl="1"/>
            <a:r>
              <a:rPr lang="en-US" dirty="0" smtClean="0"/>
              <a:t>Complicated nature of </a:t>
            </a:r>
            <a:r>
              <a:rPr lang="en-US" dirty="0"/>
              <a:t>S</a:t>
            </a:r>
            <a:r>
              <a:rPr lang="en-US" dirty="0" smtClean="0"/>
              <a:t>tate </a:t>
            </a:r>
            <a:r>
              <a:rPr lang="en-US" dirty="0"/>
              <a:t>F</a:t>
            </a:r>
            <a:r>
              <a:rPr lang="en-US" dirty="0" smtClean="0"/>
              <a:t>unding</a:t>
            </a:r>
          </a:p>
          <a:p>
            <a:pPr lvl="2"/>
            <a:r>
              <a:rPr lang="en-US" dirty="0" smtClean="0"/>
              <a:t> Difficult to understand and presents a challenge to the public and members of the General Assembly</a:t>
            </a:r>
          </a:p>
          <a:p>
            <a:pPr lvl="1"/>
            <a:r>
              <a:rPr lang="en-US" dirty="0" smtClean="0"/>
              <a:t>Complacency of public school leaders and local government leaders</a:t>
            </a:r>
          </a:p>
          <a:p>
            <a:pPr lvl="1"/>
            <a:r>
              <a:rPr lang="en-US" dirty="0" smtClean="0"/>
              <a:t>Length of time since the cuts were made</a:t>
            </a:r>
          </a:p>
          <a:p>
            <a:pPr lvl="1"/>
            <a:r>
              <a:rPr lang="en-US" dirty="0" smtClean="0"/>
              <a:t>Political issues with funding restoration</a:t>
            </a:r>
            <a:r>
              <a:rPr lang="en-US" dirty="0"/>
              <a:t> </a:t>
            </a:r>
            <a:r>
              <a:rPr lang="en-US" dirty="0" smtClean="0"/>
              <a:t>(not enough $$, need to have legislator support for other issues)</a:t>
            </a:r>
          </a:p>
        </p:txBody>
      </p:sp>
    </p:spTree>
    <p:extLst>
      <p:ext uri="{BB962C8B-B14F-4D97-AF65-F5344CB8AC3E}">
        <p14:creationId xmlns:p14="http://schemas.microsoft.com/office/powerpoint/2010/main" val="40642646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WORKING WITH LEGISLATORS </a:t>
            </a:r>
            <a:r>
              <a:rPr lang="en-US" dirty="0" smtClean="0"/>
              <a:t>	</a:t>
            </a:r>
            <a:endParaRPr lang="en-US" dirty="0"/>
          </a:p>
        </p:txBody>
      </p:sp>
      <p:sp>
        <p:nvSpPr>
          <p:cNvPr id="3" name="Content Placeholder 2"/>
          <p:cNvSpPr>
            <a:spLocks noGrp="1"/>
          </p:cNvSpPr>
          <p:nvPr>
            <p:ph idx="1"/>
          </p:nvPr>
        </p:nvSpPr>
        <p:spPr/>
        <p:txBody>
          <a:bodyPr/>
          <a:lstStyle/>
          <a:p>
            <a:r>
              <a:rPr lang="en-US" dirty="0" smtClean="0"/>
              <a:t>Form Coalitions (VASS, VASBO, VASPA, VSBA, VEA, PTA, VACO, etc.)</a:t>
            </a:r>
          </a:p>
          <a:p>
            <a:r>
              <a:rPr lang="en-US" dirty="0" smtClean="0"/>
              <a:t>Present Facts Clearly</a:t>
            </a:r>
          </a:p>
          <a:p>
            <a:r>
              <a:rPr lang="en-US" dirty="0" smtClean="0"/>
              <a:t>Make Personal Connections/Build Relationships</a:t>
            </a:r>
          </a:p>
          <a:p>
            <a:r>
              <a:rPr lang="en-US" dirty="0" smtClean="0"/>
              <a:t>Identify Key Policy-Makers</a:t>
            </a:r>
          </a:p>
          <a:p>
            <a:r>
              <a:rPr lang="en-US" dirty="0" smtClean="0"/>
              <a:t>Specify What Needs to be Done</a:t>
            </a:r>
          </a:p>
          <a:p>
            <a:endParaRPr lang="en-US" dirty="0" smtClean="0"/>
          </a:p>
          <a:p>
            <a:endParaRPr lang="en-US" dirty="0"/>
          </a:p>
        </p:txBody>
      </p:sp>
    </p:spTree>
    <p:extLst>
      <p:ext uri="{BB962C8B-B14F-4D97-AF65-F5344CB8AC3E}">
        <p14:creationId xmlns:p14="http://schemas.microsoft.com/office/powerpoint/2010/main" val="42388695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WORKING WITH LEGISLATORS</a:t>
            </a:r>
            <a:r>
              <a:rPr lang="en-US" dirty="0" smtClean="0"/>
              <a:t>	</a:t>
            </a:r>
            <a:endParaRPr lang="en-US" dirty="0"/>
          </a:p>
        </p:txBody>
      </p:sp>
      <p:sp>
        <p:nvSpPr>
          <p:cNvPr id="3" name="Content Placeholder 2"/>
          <p:cNvSpPr>
            <a:spLocks noGrp="1"/>
          </p:cNvSpPr>
          <p:nvPr>
            <p:ph idx="1"/>
          </p:nvPr>
        </p:nvSpPr>
        <p:spPr/>
        <p:txBody>
          <a:bodyPr>
            <a:normAutofit/>
          </a:bodyPr>
          <a:lstStyle/>
          <a:p>
            <a:r>
              <a:rPr lang="en-US" dirty="0" smtClean="0"/>
              <a:t>Utilize the Media</a:t>
            </a:r>
          </a:p>
          <a:p>
            <a:pPr lvl="1"/>
            <a:r>
              <a:rPr lang="en-US" dirty="0" smtClean="0"/>
              <a:t>Editorials</a:t>
            </a:r>
          </a:p>
          <a:p>
            <a:pPr lvl="1"/>
            <a:r>
              <a:rPr lang="en-US" dirty="0" smtClean="0"/>
              <a:t>Press Conferences</a:t>
            </a:r>
          </a:p>
          <a:p>
            <a:pPr lvl="1"/>
            <a:r>
              <a:rPr lang="en-US" dirty="0" smtClean="0"/>
              <a:t>Interviews</a:t>
            </a:r>
          </a:p>
          <a:p>
            <a:r>
              <a:rPr lang="en-US" dirty="0" smtClean="0"/>
              <a:t>Utilize Parents and Community Supporters</a:t>
            </a:r>
          </a:p>
          <a:p>
            <a:r>
              <a:rPr lang="en-US" dirty="0" smtClean="0"/>
              <a:t>Work With VASS, VASBO, VSBA</a:t>
            </a:r>
          </a:p>
          <a:p>
            <a:r>
              <a:rPr lang="en-US" dirty="0" smtClean="0"/>
              <a:t>Lobbying During the Session</a:t>
            </a:r>
          </a:p>
          <a:p>
            <a:r>
              <a:rPr lang="en-US" dirty="0" smtClean="0"/>
              <a:t>Consider Court Action???</a:t>
            </a:r>
          </a:p>
          <a:p>
            <a:endParaRPr lang="en-US" dirty="0" smtClean="0"/>
          </a:p>
          <a:p>
            <a:endParaRPr lang="en-US" dirty="0"/>
          </a:p>
        </p:txBody>
      </p:sp>
    </p:spTree>
    <p:extLst>
      <p:ext uri="{BB962C8B-B14F-4D97-AF65-F5344CB8AC3E}">
        <p14:creationId xmlns:p14="http://schemas.microsoft.com/office/powerpoint/2010/main" val="3649017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b="1" dirty="0">
                <a:latin typeface="Times New Roman" panose="02020603050405020304" pitchFamily="18" charset="0"/>
                <a:cs typeface="Times New Roman" panose="02020603050405020304" pitchFamily="18" charset="0"/>
              </a:rPr>
              <a:t>STATE FUNDING REDUCTIONS SINCE FY 09-10</a:t>
            </a:r>
          </a:p>
        </p:txBody>
      </p:sp>
      <p:sp>
        <p:nvSpPr>
          <p:cNvPr id="3" name="Content Placeholder 2"/>
          <p:cNvSpPr>
            <a:spLocks noGrp="1"/>
          </p:cNvSpPr>
          <p:nvPr>
            <p:ph idx="1"/>
          </p:nvPr>
        </p:nvSpPr>
        <p:spPr>
          <a:xfrm>
            <a:off x="1981200" y="1447800"/>
            <a:ext cx="8229600" cy="5029200"/>
          </a:xfrm>
        </p:spPr>
        <p:txBody>
          <a:bodyPr>
            <a:normAutofit lnSpcReduction="10000"/>
          </a:bodyPr>
          <a:lstStyle/>
          <a:p>
            <a:r>
              <a:rPr lang="en-US" sz="2000" dirty="0">
                <a:latin typeface="Times New Roman" panose="02020603050405020304" pitchFamily="18" charset="0"/>
                <a:cs typeface="Times New Roman" panose="02020603050405020304" pitchFamily="18" charset="0"/>
              </a:rPr>
              <a:t>Support Cap						754,000,000</a:t>
            </a:r>
          </a:p>
          <a:p>
            <a:r>
              <a:rPr lang="en-US" sz="2000" dirty="0">
                <a:latin typeface="Times New Roman" panose="02020603050405020304" pitchFamily="18" charset="0"/>
                <a:cs typeface="Times New Roman" panose="02020603050405020304" pitchFamily="18" charset="0"/>
              </a:rPr>
              <a:t>Construction Grants					  55,000,000</a:t>
            </a:r>
          </a:p>
          <a:p>
            <a:r>
              <a:rPr lang="en-US" sz="2000" dirty="0">
                <a:latin typeface="Times New Roman" panose="02020603050405020304" pitchFamily="18" charset="0"/>
                <a:cs typeface="Times New Roman" panose="02020603050405020304" pitchFamily="18" charset="0"/>
              </a:rPr>
              <a:t>Health Care Contribution				269,000,000</a:t>
            </a:r>
          </a:p>
          <a:p>
            <a:r>
              <a:rPr lang="en-US" sz="2000" dirty="0">
                <a:latin typeface="Times New Roman" panose="02020603050405020304" pitchFamily="18" charset="0"/>
                <a:cs typeface="Times New Roman" panose="02020603050405020304" pitchFamily="18" charset="0"/>
              </a:rPr>
              <a:t>Eliminate SOQ Funding for Various Expenditures		244,000,000</a:t>
            </a:r>
          </a:p>
          <a:p>
            <a:r>
              <a:rPr lang="en-US" sz="2000" dirty="0">
                <a:latin typeface="Times New Roman" panose="02020603050405020304" pitchFamily="18" charset="0"/>
                <a:cs typeface="Times New Roman" panose="02020603050405020304" pitchFamily="18" charset="0"/>
              </a:rPr>
              <a:t>Include $0 Values in Calculation				  79,000,000</a:t>
            </a:r>
          </a:p>
          <a:p>
            <a:r>
              <a:rPr lang="en-US" sz="2000" dirty="0">
                <a:latin typeface="Times New Roman" panose="02020603050405020304" pitchFamily="18" charset="0"/>
                <a:cs typeface="Times New Roman" panose="02020603050405020304" pitchFamily="18" charset="0"/>
              </a:rPr>
              <a:t>K-3 Class Size Cut					  36,000,000</a:t>
            </a:r>
          </a:p>
          <a:p>
            <a:r>
              <a:rPr lang="en-US" sz="2000" dirty="0">
                <a:latin typeface="Times New Roman" panose="02020603050405020304" pitchFamily="18" charset="0"/>
                <a:cs typeface="Times New Roman" panose="02020603050405020304" pitchFamily="18" charset="0"/>
              </a:rPr>
              <a:t>Bus Replacement Cycle (12 Yr. to 15 Yr.)		  19,000,000</a:t>
            </a:r>
          </a:p>
          <a:p>
            <a:r>
              <a:rPr lang="en-US" sz="2000" dirty="0">
                <a:latin typeface="Times New Roman" panose="02020603050405020304" pitchFamily="18" charset="0"/>
                <a:cs typeface="Times New Roman" panose="02020603050405020304" pitchFamily="18" charset="0"/>
              </a:rPr>
              <a:t>Inflation Update (some has been restored)		109,000,000</a:t>
            </a:r>
          </a:p>
          <a:p>
            <a:r>
              <a:rPr lang="en-US" sz="2000" dirty="0">
                <a:latin typeface="Times New Roman" panose="02020603050405020304" pitchFamily="18" charset="0"/>
                <a:cs typeface="Times New Roman" panose="02020603050405020304" pitchFamily="18" charset="0"/>
              </a:rPr>
              <a:t>Cost Of Competing for N. Va. Support Positions		  28,000,000</a:t>
            </a:r>
          </a:p>
          <a:p>
            <a:r>
              <a:rPr lang="en-US" sz="2000" dirty="0">
                <a:latin typeface="Times New Roman" panose="02020603050405020304" pitchFamily="18" charset="0"/>
                <a:cs typeface="Times New Roman" panose="02020603050405020304" pitchFamily="18" charset="0"/>
              </a:rPr>
              <a:t>Increase Federal Deduct Percentage			  34,000,000</a:t>
            </a:r>
          </a:p>
          <a:p>
            <a:pPr lvl="3"/>
            <a:endParaRPr lang="en-US" sz="1200" dirty="0"/>
          </a:p>
          <a:p>
            <a:pPr marL="1371600" lvl="3" indent="0">
              <a:buNone/>
            </a:pPr>
            <a:endParaRPr lang="en-US" sz="3600" dirty="0">
              <a:latin typeface="Times New Roman" panose="02020603050405020304" pitchFamily="18" charset="0"/>
              <a:cs typeface="Times New Roman" panose="02020603050405020304" pitchFamily="18" charset="0"/>
            </a:endParaRPr>
          </a:p>
          <a:p>
            <a:pPr marL="1371600" lvl="3" indent="0">
              <a:buNone/>
            </a:pPr>
            <a:r>
              <a:rPr lang="en-US" sz="3000" b="1" dirty="0">
                <a:latin typeface="Times New Roman" panose="02020603050405020304" pitchFamily="18" charset="0"/>
                <a:cs typeface="Times New Roman" panose="02020603050405020304" pitchFamily="18" charset="0"/>
              </a:rPr>
              <a:t>BIENNIAL TOTAL	$1,627,000,000</a:t>
            </a:r>
          </a:p>
          <a:p>
            <a:endParaRPr lang="en-US" sz="2400" dirty="0"/>
          </a:p>
        </p:txBody>
      </p:sp>
    </p:spTree>
    <p:extLst>
      <p:ext uri="{BB962C8B-B14F-4D97-AF65-F5344CB8AC3E}">
        <p14:creationId xmlns:p14="http://schemas.microsoft.com/office/powerpoint/2010/main" val="33170264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a:t>WHY WERE THE CUTS MADE?</a:t>
            </a:r>
            <a:br>
              <a:rPr lang="en-US" sz="3600" b="1" dirty="0"/>
            </a:br>
            <a:r>
              <a:rPr lang="en-US" sz="3600" b="1" dirty="0"/>
              <a:t>BUDGET SHORTFALL</a:t>
            </a:r>
            <a:r>
              <a:rPr lang="en-US" dirty="0" smtClean="0"/>
              <a:t>	</a:t>
            </a:r>
            <a:endParaRPr lang="en-US" dirty="0"/>
          </a:p>
        </p:txBody>
      </p:sp>
      <p:sp>
        <p:nvSpPr>
          <p:cNvPr id="3" name="Content Placeholder 2"/>
          <p:cNvSpPr>
            <a:spLocks noGrp="1"/>
          </p:cNvSpPr>
          <p:nvPr>
            <p:ph idx="1"/>
          </p:nvPr>
        </p:nvSpPr>
        <p:spPr/>
        <p:txBody>
          <a:bodyPr/>
          <a:lstStyle/>
          <a:p>
            <a:r>
              <a:rPr lang="en-US" dirty="0" smtClean="0"/>
              <a:t>Approximately $1.659 billion for FY 2009</a:t>
            </a:r>
          </a:p>
          <a:p>
            <a:r>
              <a:rPr lang="en-US" dirty="0" smtClean="0"/>
              <a:t>Stimulus fund from ARRA (federal) eased some of the impact</a:t>
            </a:r>
          </a:p>
          <a:p>
            <a:r>
              <a:rPr lang="en-US" dirty="0" smtClean="0"/>
              <a:t>Nationwide problem</a:t>
            </a:r>
          </a:p>
          <a:p>
            <a:r>
              <a:rPr lang="en-US" dirty="0" smtClean="0"/>
              <a:t>Public education was hit hard by the state cuts in many states</a:t>
            </a:r>
            <a:endParaRPr lang="en-US" dirty="0"/>
          </a:p>
        </p:txBody>
      </p:sp>
    </p:spTree>
    <p:extLst>
      <p:ext uri="{BB962C8B-B14F-4D97-AF65-F5344CB8AC3E}">
        <p14:creationId xmlns:p14="http://schemas.microsoft.com/office/powerpoint/2010/main" val="9052579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12521</TotalTime>
  <Words>3193</Words>
  <Application>Microsoft Office PowerPoint</Application>
  <PresentationFormat>Widescreen</PresentationFormat>
  <Paragraphs>431</Paragraphs>
  <Slides>24</Slides>
  <Notes>22</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24</vt:i4>
      </vt:variant>
    </vt:vector>
  </HeadingPairs>
  <TitlesOfParts>
    <vt:vector size="31" baseType="lpstr">
      <vt:lpstr>Arial</vt:lpstr>
      <vt:lpstr>Calibri</vt:lpstr>
      <vt:lpstr>Calibri Light</vt:lpstr>
      <vt:lpstr>Times New Roman</vt:lpstr>
      <vt:lpstr>Office Theme</vt:lpstr>
      <vt:lpstr>1_Office Theme</vt:lpstr>
      <vt:lpstr>2_Office Theme</vt:lpstr>
      <vt:lpstr>PowerPoint Presentation</vt:lpstr>
      <vt:lpstr>HOW TO TALK TO YOUR LEGISLATORS ABOUT YOUR DIVISION’S FUNDING CHALLENGES</vt:lpstr>
      <vt:lpstr>STATE BUDGET INCREASE CHANGE IN TOTAL BASIC AID 2008/2009 to 2018/2019</vt:lpstr>
      <vt:lpstr>STATE BUDGET INCREASE CHANGE IN TOTAL BASIC AID 2009/2010 to 2019/2020</vt:lpstr>
      <vt:lpstr>ROADBLOCKS</vt:lpstr>
      <vt:lpstr>WORKING WITH LEGISLATORS  </vt:lpstr>
      <vt:lpstr>WORKING WITH LEGISLATORS </vt:lpstr>
      <vt:lpstr>STATE FUNDING REDUCTIONS SINCE FY 09-10</vt:lpstr>
      <vt:lpstr>WHY WERE THE CUTS MADE? BUDGET SHORTFALL </vt:lpstr>
      <vt:lpstr>WHY WERE THE CUTS MADE? COST OF RE-BENCHMARKING</vt:lpstr>
      <vt:lpstr> SUPPORT CAP SAVINGS FOR STATE SINCE IMPLIMENTATION</vt:lpstr>
      <vt:lpstr>STATE FUNDING LIMITATIONS </vt:lpstr>
      <vt:lpstr>STATE FUNDING LIMITATIONS</vt:lpstr>
      <vt:lpstr>OTHER AREAS OF CONCERN</vt:lpstr>
      <vt:lpstr>WHAT SHOULD BE OUR FOCUS?</vt:lpstr>
      <vt:lpstr>VIRGINIA AVERAGE TEACHER SALARY Source: VDOE</vt:lpstr>
      <vt:lpstr>VIRGINIA AVERAGE TEACHER SALARY Source: VDOE</vt:lpstr>
      <vt:lpstr>EXAMPLE OF A SPECIFIC REQUEST</vt:lpstr>
      <vt:lpstr>HOW TO DETERMINE LOSSES FOR SUPPORT POSITIONS</vt:lpstr>
      <vt:lpstr>OTHER STATE LEGISLATION</vt:lpstr>
      <vt:lpstr> STRATEGY OPTIONS</vt:lpstr>
      <vt:lpstr> STRATEGY OPTIONS</vt:lpstr>
      <vt:lpstr>QUESTIONS?</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Jim</dc:creator>
  <cp:lastModifiedBy>John Triska</cp:lastModifiedBy>
  <cp:revision>108</cp:revision>
  <cp:lastPrinted>2019-01-03T20:00:41Z</cp:lastPrinted>
  <dcterms:created xsi:type="dcterms:W3CDTF">2018-10-26T20:16:36Z</dcterms:created>
  <dcterms:modified xsi:type="dcterms:W3CDTF">2019-01-07T16:14:32Z</dcterms:modified>
</cp:coreProperties>
</file>